
<file path=[Content_Types].xml><?xml version="1.0" encoding="utf-8"?>
<Types xmlns="http://schemas.openxmlformats.org/package/2006/content-types">
  <Default Extension="png" ContentType="image/png"/>
  <Default Extension="bin" ContentType="audio/unknown"/>
  <Default Extension="tmp" ContentType="image/png"/>
  <Default Extension="jpeg" ContentType="image/jpeg"/>
  <Default Extension="emf" ContentType="image/x-emf"/>
  <Default Extension="wmf" ContentType="image/x-wmf"/>
  <Default Extension="webp" ContentType="image/pn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tags/tag1.xml" ContentType="application/vnd.openxmlformats-officedocument.presentationml.tags+xml"/>
  <Override PartName="/ppt/notesSlides/notesSlide2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embeddings/oleObject7.bin" ContentType="application/vnd.openxmlformats-officedocument.oleObject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3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ink/ink43.xml" ContentType="application/inkml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92" r:id="rId1"/>
    <p:sldMasterId id="2147483808" r:id="rId2"/>
    <p:sldMasterId id="2147483820" r:id="rId3"/>
    <p:sldMasterId id="2147483906" r:id="rId4"/>
  </p:sldMasterIdLst>
  <p:notesMasterIdLst>
    <p:notesMasterId r:id="rId234"/>
  </p:notesMasterIdLst>
  <p:handoutMasterIdLst>
    <p:handoutMasterId r:id="rId235"/>
  </p:handoutMasterIdLst>
  <p:sldIdLst>
    <p:sldId id="276" r:id="rId5"/>
    <p:sldId id="277" r:id="rId6"/>
    <p:sldId id="573" r:id="rId7"/>
    <p:sldId id="602" r:id="rId8"/>
    <p:sldId id="475" r:id="rId9"/>
    <p:sldId id="526" r:id="rId10"/>
    <p:sldId id="554" r:id="rId11"/>
    <p:sldId id="556" r:id="rId12"/>
    <p:sldId id="558" r:id="rId13"/>
    <p:sldId id="567" r:id="rId14"/>
    <p:sldId id="522" r:id="rId15"/>
    <p:sldId id="601" r:id="rId16"/>
    <p:sldId id="603" r:id="rId17"/>
    <p:sldId id="604" r:id="rId18"/>
    <p:sldId id="605" r:id="rId19"/>
    <p:sldId id="606" r:id="rId20"/>
    <p:sldId id="607" r:id="rId21"/>
    <p:sldId id="608" r:id="rId22"/>
    <p:sldId id="609" r:id="rId23"/>
    <p:sldId id="610" r:id="rId24"/>
    <p:sldId id="611" r:id="rId25"/>
    <p:sldId id="612" r:id="rId26"/>
    <p:sldId id="613" r:id="rId27"/>
    <p:sldId id="615" r:id="rId28"/>
    <p:sldId id="634" r:id="rId29"/>
    <p:sldId id="641" r:id="rId30"/>
    <p:sldId id="642" r:id="rId31"/>
    <p:sldId id="643" r:id="rId32"/>
    <p:sldId id="635" r:id="rId33"/>
    <p:sldId id="636" r:id="rId34"/>
    <p:sldId id="637" r:id="rId35"/>
    <p:sldId id="638" r:id="rId36"/>
    <p:sldId id="639" r:id="rId37"/>
    <p:sldId id="644" r:id="rId38"/>
    <p:sldId id="645" r:id="rId39"/>
    <p:sldId id="646" r:id="rId40"/>
    <p:sldId id="649" r:id="rId41"/>
    <p:sldId id="650" r:id="rId42"/>
    <p:sldId id="651" r:id="rId43"/>
    <p:sldId id="652" r:id="rId44"/>
    <p:sldId id="653" r:id="rId45"/>
    <p:sldId id="654" r:id="rId46"/>
    <p:sldId id="655" r:id="rId47"/>
    <p:sldId id="660" r:id="rId48"/>
    <p:sldId id="663" r:id="rId49"/>
    <p:sldId id="664" r:id="rId50"/>
    <p:sldId id="673" r:id="rId51"/>
    <p:sldId id="674" r:id="rId52"/>
    <p:sldId id="675" r:id="rId53"/>
    <p:sldId id="676" r:id="rId54"/>
    <p:sldId id="678" r:id="rId55"/>
    <p:sldId id="682" r:id="rId56"/>
    <p:sldId id="683" r:id="rId57"/>
    <p:sldId id="684" r:id="rId58"/>
    <p:sldId id="685" r:id="rId59"/>
    <p:sldId id="686" r:id="rId60"/>
    <p:sldId id="687" r:id="rId61"/>
    <p:sldId id="688" r:id="rId62"/>
    <p:sldId id="689" r:id="rId63"/>
    <p:sldId id="690" r:id="rId64"/>
    <p:sldId id="691" r:id="rId65"/>
    <p:sldId id="692" r:id="rId66"/>
    <p:sldId id="693" r:id="rId67"/>
    <p:sldId id="694" r:id="rId68"/>
    <p:sldId id="696" r:id="rId69"/>
    <p:sldId id="697" r:id="rId70"/>
    <p:sldId id="701" r:id="rId71"/>
    <p:sldId id="702" r:id="rId72"/>
    <p:sldId id="705" r:id="rId73"/>
    <p:sldId id="709" r:id="rId74"/>
    <p:sldId id="712" r:id="rId75"/>
    <p:sldId id="869" r:id="rId76"/>
    <p:sldId id="870" r:id="rId77"/>
    <p:sldId id="871" r:id="rId78"/>
    <p:sldId id="872" r:id="rId79"/>
    <p:sldId id="873" r:id="rId80"/>
    <p:sldId id="874" r:id="rId81"/>
    <p:sldId id="875" r:id="rId82"/>
    <p:sldId id="876" r:id="rId83"/>
    <p:sldId id="877" r:id="rId84"/>
    <p:sldId id="878" r:id="rId85"/>
    <p:sldId id="879" r:id="rId86"/>
    <p:sldId id="880" r:id="rId87"/>
    <p:sldId id="881" r:id="rId88"/>
    <p:sldId id="882" r:id="rId89"/>
    <p:sldId id="883" r:id="rId90"/>
    <p:sldId id="884" r:id="rId91"/>
    <p:sldId id="906" r:id="rId92"/>
    <p:sldId id="907" r:id="rId93"/>
    <p:sldId id="905" r:id="rId94"/>
    <p:sldId id="885" r:id="rId95"/>
    <p:sldId id="886" r:id="rId96"/>
    <p:sldId id="887" r:id="rId97"/>
    <p:sldId id="888" r:id="rId98"/>
    <p:sldId id="889" r:id="rId99"/>
    <p:sldId id="890" r:id="rId100"/>
    <p:sldId id="891" r:id="rId101"/>
    <p:sldId id="892" r:id="rId102"/>
    <p:sldId id="893" r:id="rId103"/>
    <p:sldId id="894" r:id="rId104"/>
    <p:sldId id="895" r:id="rId105"/>
    <p:sldId id="896" r:id="rId106"/>
    <p:sldId id="897" r:id="rId107"/>
    <p:sldId id="898" r:id="rId108"/>
    <p:sldId id="899" r:id="rId109"/>
    <p:sldId id="900" r:id="rId110"/>
    <p:sldId id="901" r:id="rId111"/>
    <p:sldId id="902" r:id="rId112"/>
    <p:sldId id="903" r:id="rId113"/>
    <p:sldId id="904" r:id="rId114"/>
    <p:sldId id="908" r:id="rId115"/>
    <p:sldId id="909" r:id="rId116"/>
    <p:sldId id="910" r:id="rId117"/>
    <p:sldId id="911" r:id="rId118"/>
    <p:sldId id="912" r:id="rId119"/>
    <p:sldId id="913" r:id="rId120"/>
    <p:sldId id="914" r:id="rId121"/>
    <p:sldId id="915" r:id="rId122"/>
    <p:sldId id="916" r:id="rId123"/>
    <p:sldId id="917" r:id="rId124"/>
    <p:sldId id="918" r:id="rId125"/>
    <p:sldId id="919" r:id="rId126"/>
    <p:sldId id="922" r:id="rId127"/>
    <p:sldId id="923" r:id="rId128"/>
    <p:sldId id="924" r:id="rId129"/>
    <p:sldId id="925" r:id="rId130"/>
    <p:sldId id="926" r:id="rId131"/>
    <p:sldId id="933" r:id="rId132"/>
    <p:sldId id="934" r:id="rId133"/>
    <p:sldId id="935" r:id="rId134"/>
    <p:sldId id="936" r:id="rId135"/>
    <p:sldId id="937" r:id="rId136"/>
    <p:sldId id="938" r:id="rId137"/>
    <p:sldId id="939" r:id="rId138"/>
    <p:sldId id="940" r:id="rId139"/>
    <p:sldId id="941" r:id="rId140"/>
    <p:sldId id="942" r:id="rId141"/>
    <p:sldId id="943" r:id="rId142"/>
    <p:sldId id="944" r:id="rId143"/>
    <p:sldId id="945" r:id="rId144"/>
    <p:sldId id="946" r:id="rId145"/>
    <p:sldId id="947" r:id="rId146"/>
    <p:sldId id="948" r:id="rId147"/>
    <p:sldId id="950" r:id="rId148"/>
    <p:sldId id="951" r:id="rId149"/>
    <p:sldId id="952" r:id="rId150"/>
    <p:sldId id="953" r:id="rId151"/>
    <p:sldId id="954" r:id="rId152"/>
    <p:sldId id="955" r:id="rId153"/>
    <p:sldId id="956" r:id="rId154"/>
    <p:sldId id="957" r:id="rId155"/>
    <p:sldId id="958" r:id="rId156"/>
    <p:sldId id="959" r:id="rId157"/>
    <p:sldId id="960" r:id="rId158"/>
    <p:sldId id="961" r:id="rId159"/>
    <p:sldId id="962" r:id="rId160"/>
    <p:sldId id="963" r:id="rId161"/>
    <p:sldId id="964" r:id="rId162"/>
    <p:sldId id="965" r:id="rId163"/>
    <p:sldId id="967" r:id="rId164"/>
    <p:sldId id="968" r:id="rId165"/>
    <p:sldId id="969" r:id="rId166"/>
    <p:sldId id="970" r:id="rId167"/>
    <p:sldId id="971" r:id="rId168"/>
    <p:sldId id="972" r:id="rId169"/>
    <p:sldId id="973" r:id="rId170"/>
    <p:sldId id="974" r:id="rId171"/>
    <p:sldId id="975" r:id="rId172"/>
    <p:sldId id="976" r:id="rId173"/>
    <p:sldId id="977" r:id="rId174"/>
    <p:sldId id="978" r:id="rId175"/>
    <p:sldId id="979" r:id="rId176"/>
    <p:sldId id="980" r:id="rId177"/>
    <p:sldId id="981" r:id="rId178"/>
    <p:sldId id="982" r:id="rId179"/>
    <p:sldId id="983" r:id="rId180"/>
    <p:sldId id="984" r:id="rId181"/>
    <p:sldId id="985" r:id="rId182"/>
    <p:sldId id="986" r:id="rId183"/>
    <p:sldId id="987" r:id="rId184"/>
    <p:sldId id="988" r:id="rId185"/>
    <p:sldId id="989" r:id="rId186"/>
    <p:sldId id="990" r:id="rId187"/>
    <p:sldId id="991" r:id="rId188"/>
    <p:sldId id="992" r:id="rId189"/>
    <p:sldId id="993" r:id="rId190"/>
    <p:sldId id="994" r:id="rId191"/>
    <p:sldId id="995" r:id="rId192"/>
    <p:sldId id="996" r:id="rId193"/>
    <p:sldId id="997" r:id="rId194"/>
    <p:sldId id="998" r:id="rId195"/>
    <p:sldId id="999" r:id="rId196"/>
    <p:sldId id="1003" r:id="rId197"/>
    <p:sldId id="1004" r:id="rId198"/>
    <p:sldId id="1005" r:id="rId199"/>
    <p:sldId id="1007" r:id="rId200"/>
    <p:sldId id="1008" r:id="rId201"/>
    <p:sldId id="1009" r:id="rId202"/>
    <p:sldId id="1010" r:id="rId203"/>
    <p:sldId id="1011" r:id="rId204"/>
    <p:sldId id="1012" r:id="rId205"/>
    <p:sldId id="1013" r:id="rId206"/>
    <p:sldId id="1014" r:id="rId207"/>
    <p:sldId id="1015" r:id="rId208"/>
    <p:sldId id="1016" r:id="rId209"/>
    <p:sldId id="1017" r:id="rId210"/>
    <p:sldId id="1018" r:id="rId211"/>
    <p:sldId id="1019" r:id="rId212"/>
    <p:sldId id="1020" r:id="rId213"/>
    <p:sldId id="1021" r:id="rId214"/>
    <p:sldId id="1022" r:id="rId215"/>
    <p:sldId id="1023" r:id="rId216"/>
    <p:sldId id="1024" r:id="rId217"/>
    <p:sldId id="1025" r:id="rId218"/>
    <p:sldId id="1026" r:id="rId219"/>
    <p:sldId id="1027" r:id="rId220"/>
    <p:sldId id="1028" r:id="rId221"/>
    <p:sldId id="1029" r:id="rId222"/>
    <p:sldId id="1030" r:id="rId223"/>
    <p:sldId id="1031" r:id="rId224"/>
    <p:sldId id="1032" r:id="rId225"/>
    <p:sldId id="1033" r:id="rId226"/>
    <p:sldId id="1034" r:id="rId227"/>
    <p:sldId id="1035" r:id="rId228"/>
    <p:sldId id="1036" r:id="rId229"/>
    <p:sldId id="1037" r:id="rId230"/>
    <p:sldId id="1038" r:id="rId231"/>
    <p:sldId id="1039" r:id="rId232"/>
    <p:sldId id="1040" r:id="rId23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99" autoAdjust="0"/>
    <p:restoredTop sz="90929"/>
  </p:normalViewPr>
  <p:slideViewPr>
    <p:cSldViewPr>
      <p:cViewPr varScale="1">
        <p:scale>
          <a:sx n="50" d="100"/>
          <a:sy n="50" d="100"/>
        </p:scale>
        <p:origin x="1445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26" Type="http://schemas.openxmlformats.org/officeDocument/2006/relationships/slide" Target="slides/slide22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37" Type="http://schemas.openxmlformats.org/officeDocument/2006/relationships/viewProps" Target="viewProps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55" Type="http://schemas.openxmlformats.org/officeDocument/2006/relationships/slide" Target="slides/slide151.xml"/><Relationship Id="rId171" Type="http://schemas.openxmlformats.org/officeDocument/2006/relationships/slide" Target="slides/slide167.xml"/><Relationship Id="rId176" Type="http://schemas.openxmlformats.org/officeDocument/2006/relationships/slide" Target="slides/slide172.xml"/><Relationship Id="rId192" Type="http://schemas.openxmlformats.org/officeDocument/2006/relationships/slide" Target="slides/slide188.xml"/><Relationship Id="rId197" Type="http://schemas.openxmlformats.org/officeDocument/2006/relationships/slide" Target="slides/slide193.xml"/><Relationship Id="rId206" Type="http://schemas.openxmlformats.org/officeDocument/2006/relationships/slide" Target="slides/slide202.xml"/><Relationship Id="rId227" Type="http://schemas.openxmlformats.org/officeDocument/2006/relationships/slide" Target="slides/slide22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slide" Target="slides/slide162.xml"/><Relationship Id="rId182" Type="http://schemas.openxmlformats.org/officeDocument/2006/relationships/slide" Target="slides/slide178.xml"/><Relationship Id="rId187" Type="http://schemas.openxmlformats.org/officeDocument/2006/relationships/slide" Target="slides/slide183.xml"/><Relationship Id="rId217" Type="http://schemas.openxmlformats.org/officeDocument/2006/relationships/slide" Target="slides/slide21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38" Type="http://schemas.openxmlformats.org/officeDocument/2006/relationships/theme" Target="theme/theme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2" Type="http://schemas.openxmlformats.org/officeDocument/2006/relationships/slide" Target="slides/slide198.xml"/><Relationship Id="rId207" Type="http://schemas.openxmlformats.org/officeDocument/2006/relationships/slide" Target="slides/slide203.xml"/><Relationship Id="rId223" Type="http://schemas.openxmlformats.org/officeDocument/2006/relationships/slide" Target="slides/slide219.xml"/><Relationship Id="rId228" Type="http://schemas.openxmlformats.org/officeDocument/2006/relationships/slide" Target="slides/slide22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3" Type="http://schemas.openxmlformats.org/officeDocument/2006/relationships/slide" Target="slides/slide209.xml"/><Relationship Id="rId218" Type="http://schemas.openxmlformats.org/officeDocument/2006/relationships/slide" Target="slides/slide214.xml"/><Relationship Id="rId234" Type="http://schemas.openxmlformats.org/officeDocument/2006/relationships/notesMaster" Target="notesMasters/notesMaster1.xml"/><Relationship Id="rId23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219" Type="http://schemas.openxmlformats.org/officeDocument/2006/relationships/slide" Target="slides/slide215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10.xml"/><Relationship Id="rId230" Type="http://schemas.openxmlformats.org/officeDocument/2006/relationships/slide" Target="slides/slide226.xml"/><Relationship Id="rId235" Type="http://schemas.openxmlformats.org/officeDocument/2006/relationships/handoutMaster" Target="handoutMasters/handoutMaster1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0" Type="http://schemas.openxmlformats.org/officeDocument/2006/relationships/slide" Target="slides/slide216.xml"/><Relationship Id="rId225" Type="http://schemas.openxmlformats.org/officeDocument/2006/relationships/slide" Target="slides/slide22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10" Type="http://schemas.openxmlformats.org/officeDocument/2006/relationships/slide" Target="slides/slide206.xml"/><Relationship Id="rId215" Type="http://schemas.openxmlformats.org/officeDocument/2006/relationships/slide" Target="slides/slide211.xml"/><Relationship Id="rId236" Type="http://schemas.openxmlformats.org/officeDocument/2006/relationships/presProps" Target="presProps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image" Target="../media/image80.emf"/><Relationship Id="rId1" Type="http://schemas.openxmlformats.org/officeDocument/2006/relationships/image" Target="../media/image7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wmf"/><Relationship Id="rId1" Type="http://schemas.openxmlformats.org/officeDocument/2006/relationships/image" Target="../media/image22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r>
              <a:rPr lang="en-US"/>
              <a:t>Lecture-1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023B7232-710D-494E-88C7-F703C04F40C2}" type="datetimeFigureOut">
              <a:rPr lang="en-US" smtClean="0"/>
              <a:pPr>
                <a:defRPr/>
              </a:pPr>
              <a:t>10/18/2020</a:t>
            </a:fld>
            <a:endParaRPr lang="en-US"/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496DCEF7-9E9F-4185-8062-A1F4E6576C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99762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6:57:00.03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12179 5110 0,'0'-25'109,"100"0"-46,24 25-48,49 0 1,26 0 0,-50 0-16,-1 0 15,-73 25-15,-26 0 16,1-25-16,0 0 15,-26 0-15,1 0 16,0 0 0,0 0 15,0 0 0,-1 0 47,1 0 16,0 0-16,0 0-47,0-25-15,0 25 0,-25-25-1,0 0 32,24 25-16,1 0 16,0 0-15,-25-24-17,25 24-15,0 0 31,-25-25-15,24 25 31,1 0-16,0 0-15,0 0-1,0 0 64,-1-25 124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6:57:43.476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3299 7962 0,'25'25'171,"0"-25"-171,0 0 16,0 0 0,49 0-16,-49 0 15,0 0 1,-1 0-16,1 0 31,0 0-31,0 0 16,0 0-1,-1 0-15,1 0 32,0 0-17,0 0 1,0 0 109,-1 0-109,1 0-1,0 0 1,0 0 15,0 0 16,-1 0 15,1 0-62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6:57:45.959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3324 11038 0,'25'-25'141,"0"25"-141,49-49 16,1 24-1,73 25-15,-73 0 16,-50 0-16,-1 0 16,26 0-1,-25 0 1,0 0-16,-1 0 31,1 0 0,0 0 1,0 0 30,0 0-46,0 0 46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6:57:50.253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3299 13965 0,'25'0'93,"0"0"48,0 0-94,0 0 15,24 0-46,-24 0 15,0 0 1,0 0-32,-1 0 15,26 0 1,-25 0-16,0 0 15,-1 0 1,1 0 0,0 0-1,0 0 32,0 0 31,-1 0-46,1 0-17,0 0 1,0 0 62,0 0-47,-1 0-31,1 0 31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6:57:53.266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3399 9079 0,'24'0'203,"1"0"-187,0 0-1,25 0-15,-1 0 16,1 0-16,-1 0 16,1 0-1,0 0-15,-26 0 31,1 0-31,0 24 16,0-24 0,24 0-1,-24 0 1,0 0 0,0 0-1,0 0 79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6:59:52.458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6127 5035 0,'-25'0'140,"25"25"-124,-49-25-16,24 0 16,0 0-16,0 0 31,0 0-31,-24 0 31,24 0-31,-49 0 16,49 0-1,-25 0 1,25 0-16,1 0 16,-1 0-16,0 0 15,0 0-15,0 0 16,1 0 46,-1 0 1,0 25-16,0-25-16,25 25 31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6:59:55.333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6028 6623 0,'-25'0'187,"-25"0"-171,-24 25 0,24-25-16,1 0 15,24 24 1,-25 1-16,26-25 31,-26 0-31,25 0 16,-24 0-1,-1 0-15,25 0 16,0 0 0,1 0-1,-1 0 1,0 0 109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0:00.680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6028 9128 0,'-25'0'125,"0"0"-109,0-25 0,1 1 30,-1 24-46,0-25 16,-49 25 0,49 0 15,0-25-31,0 25 31,0 0-15,1 0 140,24-25-140,-25 25-1,-25 0 1,25 0 0,1 0 15,-1 0-16,0 0 17,0 0 15,25 25-16,-25-25 31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0:03.671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6053 11013 0,'-25'0'94,"0"0"-78,0 0-1,0 0 1,1 0 15,-1 0 16,0 0-16,0 0-15,0 0-16,1 0 62,-1 0 1,0-25-48,0 25 1,0 0 0,1 0-1,-1 0-15,0 0 16,0 0 46,0 0-30,1 0-1,-1 0 63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0:05.787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6152 12998 0,'-25'0'109,"0"24"-93,-24-24 0,24 0-16,0-24 0,-25-1 15,26 25 17,-26-25-17,25 0-15,0 25 16,1 0-1,-1 0 1,0 0 15,0 0 1,0 0 46,25 25-63,-24-25 63,24 25-15,-25-25-32,0 0 0,0 0 16,25 25-15,-25-25-17,1 0 32,-1 0-31,0 0 124,25 24-140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0:10.028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6152 13940 0,'-50'0'141,"50"25"-126,-25-25 1,1 0-16,-1 0 16,0 0-1,-25 0-15,1 0 16,24 0-16,0 25 16,0-25-1,1 0-15,-26 0 16,25 0-1,0 0 32,1 0 63,-1 0-79,0 0 31,0 0-30,0 0-1,1 0 0,-1 0 16,25 25 62,-25-25-15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6:57:02.35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12155 6499 0,'49'0'141,"1"0"-141,-1 0 15,75 0 1,50 25 0,25-1-1,-26 1-15,26 0 16,-51 0-1,1 24-15,-49-24 16,-26 25-16,-49-50 16,24 0-1,-24 0 1,0 0 0,0 0 15,0 0 0,-25-25-31,24 25 16,1 0-16,-25-25 125,25 0 78,-25 1-47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0:32.288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8360 6573 0,'-25'0'187,"0"0"-171,0 0 0,0 25-1,1-25 16,-26 0-31,25 0 16,-25 0 0,26 0 15,-1 0-15,0 0 15,0 0 0,0 0 78,1 0-30,-1 0-48,0 0-16,0 0 17,0 0-17,1 0 1,-1 0 0,0 0 15,0 0 94,0 0-47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1:44.462"/>
    </inkml:context>
    <inkml:brush xml:id="br0">
      <inkml:brushProperty name="width" value="0.08819" units="cm"/>
      <inkml:brushProperty name="height" value="0.35278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8459 6499 0,'-25'0'125,"0"0"-93,-74 25-32,74-1 15,0-24 16,1 0-15,-26 0 0,25 0-16,0 0 31,0 0-31,1 0 16,-1 0-1,25-24 1,-25 24-16,0 0 15,25-25 1,-25 25 0,1 0 77,-1 0-61,0 0-17,0 0 48,0 0-32,1 0 47,24 25 0,-25-25 16,25 24-78,-25-24-16,0 0 31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2:35.961"/>
    </inkml:context>
    <inkml:brush xml:id="br0">
      <inkml:brushProperty name="width" value="0.08819" units="cm"/>
      <inkml:brushProperty name="height" value="0.35278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8310 13965 0,'-50'0'156,"1"0"-124,24 0-17,0 0 1,0 0 31,0 0-32,1 0 17,-1 0 15,0 0-32,0 0 1,0 0-1,1 0 17,-1 0 46,0 0-31,0 0-32,-24 0 1,24 0 0,0 0 187,0 0-141,0 0 32,1 0-63,-1 0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3:12.976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9947 6573 0,'25'0'172,"0"0"-156,-1 0 15,1 0-31,0 0 16,0 0-1,0 0 17,-1 0-1,1 0 16,25 0-16,-25 0-15,-1 0 31,1 0-1,0 0 33,0 0-48,0 0 16,0 0-16,-1 0 31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3:15.865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9897 13940 0,'50'0'156,"0"0"-156,-1 0 16,-24 0-16,25 0 15,-26 25 1,51 0 0,-50-25-16,-1 0 15,1 0 126,0 0-32,0 0-109,0 0 31,0 0 48,-1 0-48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3:42.313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4019 9575 0,'-25'0'188,"0"0"-173,0 0 1,0 0-16,-24 0 16,24 0-16,0 0 15,-24 0 1,24 0 0,0 0-1,0 0-15,0 0 31,-24 0-15,24 0 0,0 0 15,0 0 31,1 0-15,-1 0 94,0 0-47,0 0-47,0 0 31,1 0-47,-1 0 94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3:56.958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8384 6102 0,'-49'0'188,"49"25"-188,-25-25 16,0 0-1,0 0 16,1 0-15,-1 0 0,0 0-1,0 0 1,0 0-16,0 0 31,-49 0-31,49 25 31,0-25-31,-24 0 16,24 0 0,0 0-1,0 0-15,1 0 63,-1 0-32,0 0 0,0 0-31,0 0 63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3:59.730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8434 9426 0,'0'25'156,"-25"-25"-140,-24 24 0,-1-24-1,25 0 1,-24 0-16,24 0 16,0 0-1,-25 25-15,25-25 16,1 0 31,-1 25-47,0-25 15,0 0 17,25 25-1,0 0-16,-25-25 1,1 0 15,-1 0 1,0 0-17,0 0 1,0 0-1,1 0 32,-1 0 16,25 24-16,-25-24 31,0 0 141,0 0-204,1 0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4:02.953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8335 11485 0,'-50'0'141,"-24"0"-141,49 0 16,-25 0-1,1 0 1,24 0 0,-25 0-16,25 0 31,1 0 0,-1 0 32,0 0 46,0 0-93,0 0 15,1 0 0,-1 0 63,0 0 62,0 0 110,0 0-188,25 24-47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4:09.111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10468 5606 0,'-25'0'172,"0"25"-156,-24-25-1,-1 0 1,0 24-16,26-24 31,-26 0-31,0 25 32,26-25-32,-1 0 15,0 0-15,0 0 16,0 0 15,1 0-15,-1 0 46,0 0-46,0 0 46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6:57:05.24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12155 8161 0,'0'-25'47,"0"0"31,49 25-46,26-25-32,-1 1 15,-24 24-15,-1 0 16,-24 0-16,25 0 16,-25 0-1,-1 0 1,26-25-16,0 25 15,-1 0-15,1 0 16,-25 0 0,-1 0-16,1 0 15,0 0 1,0 0-16,0 0 16,-1-25-1,1 25-15,0 0 63,0 0-48,0 0 17,-1 0-17,26 0-15,-25 0 16,24 0-1,-24-25 1,0 25 0,0 0-16,24 0 15,1 0 1,-25 0 0,24 0-1,-24 0-15,0 0 16,0 0-1,0 0 17,24 0-1,-24 0 47,0 0 31,0 0 1,0 0-48,-1 0-46,1 0 46,0 0 32,0 0-47,0 0 78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4:11.035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10394 6052 0,'-25'0'156,"0"0"-140,0 0 0,0 0-1,0 0-15,-24 0 16,24 0-16,0 0 15,-24 0-15,24 0 32,0 0 30,0 0-62,0 0 16,1 0 15,-1 0 188,0 0-125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4:15.259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10319 9525 0,'-25'25'219,"0"-25"-204,1 0 1,-1 0 15,0 25-15,0-25-16,0 0 15,1 0-15,24 24 16,-25-24 0,0 0-1,0 0 17,0 0 30,1 0 1,-1 0-1,0 0 79,0 0-110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4:18.525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10344 11559 0,'-25'0'94,"0"0"-63,0 0-15,1 0-1,-1 0-15,0 0 16,0 0 0,0 0 15,1 0 16,-1 0-16,0 0 16,0 0 15,0 0 32,1 0-78,-1 0-1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4:27.083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5978 5457 0,'0'25'422,"-25"0"-406,1-25-1,-1 0 1,0 0-1,0 24 17,0-24-17,1 0 63,-1 0-62,0 0 62,0 0 16,0 0-78,1 0-16,-1 0 31,-25 0-16,25 0 17,1 0-32,-1 0 31,0 0-15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4:29.388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6053 6052 0,'-25'0'110,"0"0"-95,0 0 1,0 0-1,-24 25 1,24-25 0,-25 0-16,26 0 31,-1 25-15,0-25 30,-25 0-30,26 0 0,-1 0-1,0 0 17,0 0 61,0 0-15,1 0-31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4:31.740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5953 7094 0,'-24'-25'157,"-1"25"-142,0 0 1,0-24-16,-24 24 31,24 0 0,0 0 48,0 0 30,0 0-62,1 0-32,-1 0 32,0 0-31,0 0 0,0 0 30,1 0 64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4:33.479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5978 7590 0,'0'25'156,"-49"-25"-141,24 25-15,-25-25 16,25 0 0,1 0-1,-1 0 1,-25 0-16,25 0 16,1 0 15,-1 0 16,0 0 15,0 0-62,0 0 16,1 0 15,-1 0 47,0 0-47,0 0 48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4:55.025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6077 9550 0,'-24'0'78,"-26"0"-63,0 0-15,1 0 16,-26 0-16,51 0 16,-1 0-1,0 0 1,-25 0 0,26 0-16,-26 0 31,25 0-16,0 0-15,-49 0 16,49 0 15,0 0-15,1 0 0,-1 0 15,25-25 78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4:56.844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5953 10021 0,'-24'0'125,"-1"0"-109,0 0 0,-25 0-1,1 0 1,24 0-1,0 0 1,0 0-16,1 0 16,-1 0 15,0 0 16,0 0 0,0 0-16,1 0 16,-1 0-32,0 0 1,-25 0 0,26 0-1,-1 0 1,0 0-16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4:58.901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5978 10517 0,'0'25'78,"0"0"-31,-25-25-31,1 0-16,-1 25 15,0-25 1,-25 0-1,26 0 1,-1 0 0,0 0-1,0 0 1,0 0-16,1 0 16,-1 0-1,0 0 63,0 0 94,0 0-125,1 0-16,-1 0 141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6:57:08.26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12130 9054 0,'99'-25'125,"-74"25"-125,24-25 15,-24 25-15,25 0 16,-1 0-1,76 0-15,-76 0 16,-24 0 0,49 0-16,1 0 15,-1 0 1,1 0 0,24 0-16,-25 0 15,1 0 1,-26 0-1,1 0-15,-25 0 16,-1 0 0,1 0-16,0 0 15,0 0-15,0 0 32,-1 0-17,1-25 16,0 25-15,0 0 0,25 0-1,-1 0 1,-24 0-16,0 0 16,0 0 30,-1 0 33,1 0 108,0 0-156,0 0 1,0 0-1,-1 0 31,1 0-30,0 0-17,0 0 1,0 0-1,-1 0 48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5:01.736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6003 11509 0,'-25'0'140,"0"0"-140,-24 0 16,24 0-1,-25-24 1,26 24-16,-26 0 16,25 0-16,0 0 15,1 0-15,-1 0 16,0 0 15,0 0 219,0 0-172,1 0-46,24 24-1,-25-24 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5:03.575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6053 11881 0,'-25'0'141,"-25"25"-125,25-25-1,1 0 1,-1 25-16,0-25 15,0 0 32,0 0-15,1 0-32,-1 0 15,0 0 32,0 0 47,0 0-94,1 0 15,-1 0 1,0 0 0,0 0-1,0 0 1,25 25 0,-49-25-1,24 0 32,0 0-16,0 0 63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7:05:05.726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6028 12427 0,'-50'0'157,"25"0"-142,1 0 1,-1 0-16,0 0 16,0 0-1,0 0 1,1 0-1,-1 0 1,0 0 0,0 0-1,0 0 17,1 0 14,-1 0 1,0 0-31,0 0 31,0 0 31,1 0-62,-1 0 30,0 0 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13:31.37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2698 1847 1377,'-19'0'416,"19"-19"-192,0 19-160,0 0 33,0 0-65,0-19-32,0 19 0,0 0-32,0 0 0,0 0-161,0 0-255,0 0-385,0 0 321,0 0 480,0 0 544,0 0 1026,0 0 31,0 0-288,0 0-160,0 0-160,0-21-224,0 21-257,0 0 129,19 0 192,-19 21-193,0-21-31,0 0-193,0 0 33,0 0-225,0 0-128,20 0 32,-20 0-32,0 0 96,0 19 160,0-19 97,20 19 63,-20-19-223,0 21 63,20-21-32,-20 19 0,0-19-95,0 21-1,20-21-32,-20 20 0,0-1 0,19-19 64,-19 20 65,20 0-225,-20-20 32,0 20 96,20 0-32,-20 0-96,0 19 0,20-19 0,-20-20-32,20 40-64,-20-40 64,21 39-32,-21-19 96,18 0 1,-18 0-33,20 0 0,-20 20 32,20-21-32,-20 2-64,21 19 32,-1-21 0,-2 1-32,-18 20 0,21-21 0,-1 21 32,0-20-32,0 20 0,-1-1 32,1 1-32,0-20 32,0 19 0,0 2 0,-1 17 0,1-17 0,20-1-64,-20 19 64,19-19-64,-19 0 32,21-1 64,-23 21-64,23-21 0,-21 2 32,19 18-32,-19-19 32,20 20 32,-20-21-64,-1 21 32,21-1-32,-20 1 64,19-20-64,-19 20 32,20-1-32,-19-19 32,17 19-64,3-19 32,-21 20 32,19-20-64,1 20 64,-20-21 32,19 21-96,1-21 193,-20 1-33,19 0-192,-19 0 96,20 0-96,-19 19 32,17-19 64,-17-20-64,-1 19 160,18 1-224,-17 0 96,19 0 32,-20-21-32,-1 21 32,21 0 0,-20-20 0,0 20-64,-1-21 64,21 2 96,-40 18-192,41-19 96,-21 0-96,-2 0 128,2 0 0,1 0-64,-1-1-288,0 1 576,-2 0-384,3 0 96,-1-20-64,-20 20 64,20 0 0,0 0-32,-1-20 96,1 19-32,0-19-32,-20 21-64,20-2 96,0-19 32,-1 20-128,1-20 192,0 21-224,0-21 128,1 19-64,-3-19 128,2 20-64,0-20-64,1 20 32,17-20 32,-17 0 0,-1 0 96,20 19-224,-21-19 128,21 0 0,-20 0-64,19 21 0,1-21 64,-20 0-64,21 20 64,-23-20 0,2 0-32,21 0 32,-21 19-128,-2-19 192,3 0-192,19 0 64,-20 20 32,-1-20 128,1 0-192,20 19 64,-20-19 64,19 0-160,-19 0 192,0 0-96,19 0 32,-19 21-32,0-21 0,21 0-32,-23 0 160,23 0-192,-21 0 32,0 0 96,19 0-64,-19 0 96,20 0-160,-21 0 64,21 0 0,-20-21-64,21 21 160,-3 0-160,-18-19 128,21 19-32,-2-20-96,1 1 128,-1 19-64,1-20 0,0-1-64,-1 2 96,1 19-96,-20-20 96,19 0-64,1 1 32,-1-22-64,2 22 128,-1 19 32,-1-21-160,1 2 96,-1-1-64,1 0 0,0 0 32,-1 0 0,1 0 0,1 0 32,-3-19-160,3 19 320,-3 0-128,3 0-96,-1 0 32,-1-19 32,1 18-32,-20 2 128,19-2-160,1 2 64,-1-22-32,-19 22 97,21-1-97,-3-19 0,3-1 0,-1 20 32,-1-20-32,1 0 0,0 21 96,-21-21-128,21 0 32,1 1 0,-3-1 64,3 0-96,-3 0 64,-17 0-32,19 1-32,-1-1 0,21 0 96,-21 0-128,1-19 0,0 19 96,-1 0-32,-19 0 32,21 1-32,-3-1 0,3-20 0,-21 21-32,19-1 96,-19 0 0,20-20-64,-1 21 0,1-21 32,-20 21-64,19-21 64,1 20-64,1 1 32,-2-21 32,1 20-64,-20-20 0,19 20 32,1-19 0,-1 19 32,1-19-64,-20-1 96,19 20-64,1-19-64,1 19 96,-23-19-64,23-1 160,-21 20-128,0 0-32,-2 1 64,3-1 0,-21 20 128,20-20-320,0 0 128,0 2 32,0 17 0,-20-19 160,19 0-128,1 1 96,0-1-224,20 0 96,-21 1 32,1 19-256,0 0 480,-20 0-224,0 0-64,21 20 32,-21 0-32,0 0-320,0-19-865,20 19-994,-20 0-2465,0-20-6469</inkml:trace>
  <inkml:trace contextRef="#ctx0" brushRef="#br0" timeOffset="816.0463">9786 1033 2850,'-20'0'4773,"-1"0"-4005,1 0 1411,20 0 63,0-20-545,0 20-864,0 0-449,0 0 193,20 0-97,1 0-223,19 0-129,19-19-32,0 19-64,1-20-64,-21-1-256,21 21-289,-21-20-384,-19 20-961,0-19-1537,-20 19-2435</inkml:trace>
  <inkml:trace contextRef="#ctx0" brushRef="#br0" timeOffset="1031.0588">10043 953 3331,'-39'21'448,"39"-1"1218,0 19-481,0-20-256,0 2-321,19 19-191,1-21-129,20 21 96,-19-20 289,-3 20-353,2-20 161,-20-1 800,0 21 224,0-20-480,-20 1-224,-19-2-353,-1 1-287,1-1-65,-1-19-96,0 20-385,1 1-896,19-21-1570,0 0-4612</inkml:trace>
  <inkml:trace contextRef="#ctx0" brushRef="#br0" timeOffset="1356.0775">10381 1052 7879,'20'-39'-32,"-20"39"769,0-19 1088,0 19-1472,-20 0-674,20 0 161,0 19 224,0 1 353,0-1 287,0 22 353,-20 18-64,20 1-320,0-1-225,0 1-320,20-20 1,0 19-33,0-19-32,-1-20-801,1 19-2050,0-18-6918</inkml:trace>
  <inkml:trace contextRef="#ctx0" brushRef="#br0" timeOffset="1826.104">10719 1212 13773,'19'-20'1377,"-19"0"-1762,0 0 994,0 20-385,-19-20-608,19 20 160,-20 20 192,0 0 0,20 20 32,-20 0-32,20 19 64,0-18-32,20-2 32,0 0-32,19 1 96,-19-20-32,20 0 160,-1-1 256,-19-19 97,20 0-64,-1 0-65,-19-19-224,0-21-96,1 21 0,-1-22-128,-20 2 0,0-21-448,0 20-65,-20 1 193,-1-21 160,-19 40 64,1-19 256,-1 39-32,20-20-160,-19 20 0,19 20 64,0-1 32,0 1 32,20 0 129,0 20-1,20-20 0,0 19-96,20-19-128,-1 0 0,-19 0-352,20 1-737,-1-2-1506,-19-19-4035</inkml:trace>
  <inkml:trace contextRef="#ctx0" brushRef="#br0" timeOffset="2006.1146">11175 1311 11434,'20'41'417,"-20"-41"1569,20 19-257,-20-19-1024,20 20-545,-20-1-96,0 1-96,19 1-576,-19-2-1058,0 1-1986,20 0-2818</inkml:trace>
  <inkml:trace contextRef="#ctx0" brushRef="#br0" timeOffset="2279.1303">11373 875 12491,'20'-21'-288,"1"1"1089,-1 20 672,-2 20-512,3 1-256,19-2-193,-20 20-63,19 22-1,1-22-288,-20 21-128,-1-1 160,1 1-224,0-1-160,-20 1 0,0 0-128,-20 0-193,0-1-736,1-19-2595</inkml:trace>
  <inkml:trace contextRef="#ctx0" brushRef="#br0" timeOffset="5700.326">13576 815 12940,'-38'-40'-192,"-3"20"95,21 20 354,2-20-65,-3 20-256,1 0-32,-20 0 64,21 20 160,-21 19 320,20 1-127,0 20 31,1-1-96,19 1-128,19-21 64,1 22-31,0-22-1,20 1 128,19-20 0,-18-20-96,17 0 33,1 0-161,-18-20-32,19 0-32,-21 0 64,-19-19 32,0-1 0,-20 0-320,0 1 96,-20-2 32,0 2 64,-19 0 96,-21 18 32,1 1 32,18 1-64,-17 19-64,17 0-32,21 0 32,0 19 32,1 1 96,19 1 64,19 18-32,21-20 33,1 1-129,-3 21-96,23-22-321,-23-19-832,23 20-1890,-22-20-1954</inkml:trace>
  <inkml:trace contextRef="#ctx0" brushRef="#br0" timeOffset="5866.3355">13955 1033 12459,'20'19'225,"-20"2"191,18-1 1346,-18 0-1090,21-1-480,-21 1-96,0 0-63,20 0-1,-20 0-353,20 0-1472,-20 0-3044</inkml:trace>
  <inkml:trace contextRef="#ctx0" brushRef="#br0" timeOffset="6271.3586">14510 914 3171,'20'-39'9833,"-20"39"-9929,0-21 1217,0 21-769,-20 0-480,1 0 64,-1 0 32,-20 21 64,19 18-32,1-20 256,20 1-32,0 21-31,0-22-97,20 20 96,21-18 0,-21-1-32,19-20-64,1 20-96,-20-20-288,19 0-865,-19 0-1858,0 0-5701</inkml:trace>
  <inkml:trace contextRef="#ctx0" brushRef="#br0" timeOffset="6415.3669">14410 1013 13869,'0'0'-481,"21"0"1570,-1 0 96,0 0-928,19 0-257,1 0-481,0 0-1601,-1-19-2402</inkml:trace>
  <inkml:trace contextRef="#ctx0" brushRef="#br0" timeOffset="6668.3814">14848 655 14029,'0'0'-417,"20"0"1859,-20 0 223,0 21-928,20 18-449,-20 1 1,0-1-129,19 21-96,-19 0-96,0-21-192,20 21-257,-20-21-416,0 2-352,20-2-513,-20-19-1120,0 0-2083</inkml:trace>
  <inkml:trace contextRef="#ctx0" brushRef="#br0" timeOffset="6898.3945">15006 676 14541,'0'0'-384,"20"0"704,-20 19 1186,20 21-481,-20-20-449,20 40-224,-20-21-95,20 21-193,-20 0-128,19-1-449,-19-19-384,20 19-352,0-19-769,-20-20-993,0 0-2562</inkml:trace>
  <inkml:trace contextRef="#ctx0" brushRef="#br0" timeOffset="7193.4113">14927 655 14765,'-20'-39'-800,"40"19"127,0 20 1089,0-20-448,19 20 64,21 0-32,-21 20 0,21-20-32,-21 20-96,1 0-769,-19 20-256,-21-21 128,-21 21 865,1 0 449,0 0 415,-19-1 481,19-18-288,-20 18-416,40-20 127,0 22-127,20-21-193,0-1-64,21-19-256,-3 20-192,3-20-1025,-1 19-2371</inkml:trace>
  <inkml:trace contextRef="#ctx0" brushRef="#br0" timeOffset="7777.4446">13041 476 10954,'0'-39'160,"0"19"1153,-20 20-128,20 0-1313,-20 0-64,20 20 192,-20 0 160,1 40 225,-1-1 255,0 20-31,20 21-353,-20-1-128,20 0-64,20-19-64,0 19-192,19-19-769,21-1-1057,20-18-1377</inkml:trace>
  <inkml:trace contextRef="#ctx0" brushRef="#br0" timeOffset="8305.4748">15503 437 11306,'-20'-39'128,"20"39"737,0-21 480,0 21-127,0 21-354,20-2-351,-1 1 224,21 19-33,1 2-95,18-2-193,-19 21-160,-1 19 33,1-19-161,-1 19 32,-19 1-192,-20 0 32,0-22-416,0 22-609,-20-20-641,-19 0-2114,-1-1-7686</inkml:trace>
  <inkml:trace contextRef="#ctx0" brushRef="#br0" timeOffset="12884.7368">8911 6001 2114,'0'-20'2017,"0"20"-863,21 0 607,-21 0-223,0 0-353,0 0-224,0 0 256,0 0 32,0 0-32,0 0-256,0 0-128,0 0-96,0 0-321,0 0-160,0 0-224,0 0 160,0 20-96,0 0 65,0-1-1,0 21 160,0 0-64,0 0-63,0 0 95,0-1-256,0 1 0,0 0 32,0-21 0,0 2-32,0 18-32,20-19-64,-20-20-64,0 20-641,20-20-288,-20 0-641,0 0-1024,0 0-1186,0 0-4067</inkml:trace>
  <inkml:trace contextRef="#ctx0" brushRef="#br0" timeOffset="13908.7955">8873 6796 5797,'0'-20'1986,"0"20"-1954,0 0 1890,0-20 768,0 20-1152,0 0-577,0-20 64,0 20-193,-21 0-255,21 0-289,0 0-224,-20 0-192,0 0-64,2 0-64,-3 20 64,1 0 31,0 0 129,0 0-32,1 0 64,19 19-32,0 1 64,0 0-64,19-21 0,1 21 0,20-20-96,19 0 64,-18-20-64,18 0 64,-19 0 96,19 0 32,-19-20-96,-20 0 32,-1 0 32,1-19 0,-20 19 32,0-20 0,-20 20-32,1-19-32,-21 19 32,0-20 0,1 20 96,-22 20 97,23-20-193,-23 20 0,22 20-129,-1 0 33,1 0 0,39-20 0,0 20 96,0 0 128,19 19 129,21-39-1,1 20-160,-3 0 32,23-20-160,-22 0 160,1 20-352,-1-20 0,-19 0-256,0 0-449,0 0-769,0 0-1409,-1 0-1729</inkml:trace>
  <inkml:trace contextRef="#ctx0" brushRef="#br0" timeOffset="14263.8157">9328 6955 3971,'0'0'9001,"0"0"-8873,0 0 801,0 0 736,0 0-1312,0 19-289,0-19 224,0 20-32,21 0-128,-21 0-96,0 0 32,20 19-64,-20-18-128,0-2-416,0 2-898,20-2-1825,-20 1-4836</inkml:trace>
  <inkml:trace contextRef="#ctx0" brushRef="#br0" timeOffset="17039.9746">9011 3079 7591,'0'0'480,"-19"0"-672,19-20 897,-20 20-321,0 0-128,0 20-352,-1-20 128,3 20 192,-2 1 385,20-2 224,0 20 0,0-18-449,20-1-128,-2 0-256,3 0-96,19-20 128,-1 0 128,-19 0 129,20 0 127,-1-20 160,-19 0 193,0-21-160,-20 22-257,0-20-128,0 18-128,-20 1-32,-19-19-128,19 19-32,-20 20 0,1-20-64,-1 40-128,-1-20 64,3 20-129,17 19-351,21-19 63,-20 1 385,40-2 64,1 20-161,-1-18 161,-2-1-128,23-20 96,-1 20 127,-1-20 97,-19 0 32,20-20 161,-21 20 191,-19-20-64,0 20 225,0-21-33,0 2-255,-19-1-65,-1 1-32,-20-2-128,20 1-32,1 20-32,-21 0 32,20 0-64,-1 0-128,3 20 31,18 1 65,0-2-128,0 1-96,18-1-97,3-19 161,-1 21-96,20-21-97,-1 20 385,-19-20 96,0-20 0,0 20 65,-1-21 191,-19 21 32,0-19 0,-19-1 1,19 1-97,-40-2-256,20 1 32,-19 0-32,19 20-128,-20 0 64,1 20-32,19-20 31,-1 41-63,21-22 64,0 1 0,21-1 0,-1 2 96,-2-21-32,23 20 32,-1-20 64,-21 0 96,21 0 193,-40-20 223,20 20 1,0-21-129,-20 2-256,-20-1 193,0 1-193,0-2-160,0 21-64,-19-20-64,19 20 96,0 20-128,-1 1-33,3-2 33,18 1 32,0-1-640,0 2-706,39-21 673,-19 20-63,20-20-321,-1 0 384,-19-20 673,0 20 128,0-21 128,-20 21 32,0-19 96,0 19-320,-20 0-832,0 0-6311</inkml:trace>
  <inkml:trace contextRef="#ctx0" brushRef="#br0" timeOffset="18310.0472">8992 3178 10441,'-20'0'64,"20"0"-160,0 21 321,0-21 191,-20 20-448,20 0 32,20-20 96,-20 0 160,20 0 97,-20 0-97,19 0-256,1-20-128,-20 0-993,0-1-3043</inkml:trace>
  <inkml:trace contextRef="#ctx0" brushRef="#br0" timeOffset="25846.4783">12406 3338 3587,'0'-20'2466,"0"0"-1953,-20 20 1216,20-20 33,0 20-160,0 0-417,-20-19 0,20-1-160,0 20-257,-19-20-383,-1 20-353,0 0-288,-21 20 31,3-20-95,-3 39 0,-18 1 64,19 0 63,1 0 33,-1-1 128,20 21 32,20-1 0,0-19-64,0 19 64,40-18 32,-1-2-96,1 1 0,19-20 32,22 0 128,-22-20 0,0 0 128,1 0 1,-1-20 63,1-20-96,-21 20-128,1-19 32,-19-21-32,-3 20 32,-18 0-32,-18-19-96,-3 19-96,-19 0 32,-19 1 0,-1 19 32,-19 0 32,0 20 64,20 0-64,-22 20-64,42 0-32,-1 0-32,20-1 64,20 1 32,0 20 224,40-20 224,0 19-32,19-19-63,0 1-193,2-2 0,-2 1 0,1-20-64,-21 20-32,21-20-160,-21 0-353,-19 0-992,0 0-2499</inkml:trace>
  <inkml:trace contextRef="#ctx0" brushRef="#br0" timeOffset="26098.4927">12843 3735 6534,'20'40'2306,"-20"-20"-1890,0 0 1634,0 0-448,0-1-1250,0 2-288,0-2-32,0 1-192,0 0-737,0-20-1057,0 20-544,19-20-3011</inkml:trace>
  <inkml:trace contextRef="#ctx0" brushRef="#br0" timeOffset="26307.5047">13080 3497 13292,'20'0'352,"-20"0"-640,0 0 512,0 0-448,0 0-1505,0 20-2724</inkml:trace>
  <inkml:trace contextRef="#ctx0" brushRef="#br0" timeOffset="26450.5128">13141 3735 13004,'0'20'-288,"0"-20"608,0 0 1281,0 0-1344,0 0-802,20 0-1313,-20 0-2882</inkml:trace>
  <inkml:trace contextRef="#ctx0" brushRef="#br0" timeOffset="26682.5261">13378 3536 13196,'20'-19'1505,"-20"19"-1729,20 0 2498,0 0-1345,1 0-769,-3 0-64,2 0-160,21 0 0,-21 0-544,-2 0-1154,-18 0-1985,20 0-2595</inkml:trace>
  <inkml:trace contextRef="#ctx0" brushRef="#br0" timeOffset="26819.5339">13438 3655 8808,'0'21'224,"21"-1"1570,-3-20 288,2 0-1025,0 0-705,1 0-768,17 0-1698,-18 0-4901</inkml:trace>
  <inkml:trace contextRef="#ctx0" brushRef="#br0" timeOffset="27584.5777">14113 3378 10570,'20'-20'576,"-20"0"-576,-20 20 1602,20-20-513,-20 20-1089,20 0-257,-19 0-127,-1 0 224,-20 20 96,19 0 32,3 20 32,-2-1 64,-1 1-32,1 19 32,20-18-32,20-2 96,21 21 0,-23-21 64,43-19-160,-2 0-32,1 0 0,-21-20 32,21 0 65,-1 0 31,-18-20 64,-3 0-32,3-19 96,-1-2 32,-40 2-191,0 0-1,0-2-160,-20 2-321,-20-21-63,-1 40 192,-18-19 320,0 19 288,-1 20 64,-19 0-223,20 0-161,-1 20 0,39 0-128,3-1 63,18 21 130,18-20 383,23 20-64,18-21-63,1 1-225,-1 1-160,20-2-64,-18-19-385,-23 0-640,23 20-1345,-21-20-3011</inkml:trace>
  <inkml:trace contextRef="#ctx0" brushRef="#br0" timeOffset="27808.5904">14728 3655 5701,'20'41'8712,"-20"-22"-8167,21 1 800,-21 20-192,0-20-993,0 20-160,-21 0-352,21-21-993,0 1-1186,0 0-3971</inkml:trace>
  <inkml:trace contextRef="#ctx0" brushRef="#br0" timeOffset="28247.6154">15186 3616 3427,'0'20'8712,"0"-20"-8904,18 0 1761,2 0 481,0-20-1153,1 20-320,19 0-257,-1 0-256,-19 0-256,20 0-737,-1 0-1601,-19 0-2884</inkml:trace>
  <inkml:trace contextRef="#ctx0" brushRef="#br0" timeOffset="28766.6453">16058 3278 8167,'41'0'-96,"-41"0"2178,20 20 192,-20 0-1185,0 20-576,0 0-129,0-1-32,-20 1-159,-21 19-97,1 1-513,1-20 1,-1 0 160,1-1 256,-1-39 0,0 20 0,21-20-96,-1-20-417,0 20-800,20-39-193,-20 18 514,20-18-97,20 19 448,0 1 609,0-2 352,19 21 513,-19-20 865,39 20-33,-19 20-288,1 1-191,17-2-418,-17 1-127,18 0-225,-19-1-416,-20 2-64,-1-1-640,1 19-1410,0-19-2531</inkml:trace>
  <inkml:trace contextRef="#ctx0" brushRef="#br0" timeOffset="30678.7547">17468 3059 8231,'-20'-19'1762,"20"-1"-2114,-19 0 1120,19 0-479,-20 20-321,0-20-32,-1 20 32,-17-20 64,18 20 416,-21 20-128,21-20 33,-19 20 127,19 20-256,-20-20-160,40 19-64,0-19 32,0 1 0,20-2 225,0-19-1,20 0 64,-21 0 97,21 0-129,1-19-96,-3-22-96,3 21 0,-21 1 64,-1-21-32,-19 0-31,0 1-1,0-1 0,-19-21-160,-1 23-128,0-23-129,-1 22 129,1 0 320,2 18-128,18 21-32,-20 0-64,-1 0 32,1 40 128,0-20 32,20 40 32,0-20 0,20 19-32,0-19 1,1 0-65,17 19 64,3-19-160,-21-1-129,19 1-31,1-19-160,-20-2-609,0 1-737,-1-1-1152,1-19-5318</inkml:trace>
  <inkml:trace contextRef="#ctx0" brushRef="#br0" timeOffset="31189.7839">16793 3378 128,'0'0'32,"0"0"-64,0 0 832,0 0 450,0 0-65,0 0 32,0 0 256,0 0-95,0 0-129,0 0-320,0 0-1,0 0-223,0 0-224,0 0 191,0 0 65,20 0 0,-20 20 31,19-20-63,21 0-225,21 0-255,-2 0-129,40 0-32,-20 0 0,40 0-32,-19 0-32,-1 0-64,20 0-128,-20 0-449,1 0-480,-21 0 32,-19 0-256,-21 0-673,1 0-160,-20 0-1666</inkml:trace>
  <inkml:trace contextRef="#ctx0" brushRef="#br0" timeOffset="31761.8165">17051 3795 11370,'-59'0'-416,"39"0"768,-1 20 705,21-20-704,-18 20-225,-2-1-64,0 21 64,20-20 32,0 20-64,0 0-160,0-21 64,20 22-32,-20-22-64,20-19 128,-2 20 224,23-20 129,-21-20-33,0 20-128,-1-40-160,1 20-160,0-39-32,0 19-224,-20 1-97,0-21 1,0 0-449,-20 1-224,20 18 961,-20-18 416,0 40 513,1-2 160,-1 21-449,20 0-160,-20 0-192,20 21 257,-20-2 319,20 21-95,0 0-96,20 19-1,-20-19-224,20 0-64,19-1 1,1 1-65,-20 0-96,19 0-32,-19-20-320,0-1-161,0 1-416,0 1-832,-1-21-1282,-19 0-1313</inkml:trace>
  <inkml:trace contextRef="#ctx0" brushRef="#br0" timeOffset="32307.8479">17468 3775 4772,'0'-20'4100,"0"20"-4516,0-20 1793,0 20 513,0-20-1122,-20 20-319,20 0-257,-19 0-160,19 0 0,-20 0 64,0 20 96,20 20 97,-21-20 63,21 20-32,0 0-64,0-1 1,21 1-65,-1-20-128,19 0-96,1-1-96,0 1-96,-1-20-97,1 0 161,-1-20 32,-19 20 128,20-19-64,-19-21 0,-21 20-64,0-20 64,0 0-64,-21 1-97,1-1-127,-20 20-160,1-20 415,-21 21 226,21 19 191,-1 0 160,1 0-191,-1 0-65,19 39-64,21-19 192,0 0 65,0 0 31,21 20 1,19-21-161,-1 2-192,1-2-224,-1 1-225,1-20-832,0 20-2690</inkml:trace>
  <inkml:trace contextRef="#ctx0" brushRef="#br0" timeOffset="32497.8587">17945 3934 15983,'19'40'224,"-19"-20"448,0-1 962,0 22-1186,0-22-512,0 1-640,0 19-577,0-18-1666,0-21-5701</inkml:trace>
  <inkml:trace contextRef="#ctx0" brushRef="#br0" timeOffset="33202.899">18559 3178 11723,'0'0'256,"0"0"384,0 0 1282,40 21-961,1-21-673,-2 0-159,21 20 63,-1-20 0,1 0-96,-21 0-160,1 0-320,-19 0-257,-3 0-704,2 0-1250,-20 0 257,-20 0 544,2 0 161,-23 0 1280,21 20 353,-19 0 801,19-1 993,0 1-705,0 20-288,20 0-33,0-20-95,0 19-224,20 1-129,0 0 0,0-21-96,-1 1-128,1 20-64,-20-20 65,0-20 479,-20 20 609,1-20-224,-21 19-512,0-19-225,1 21-160,-21-21-32,21 0-128,-2 0-96,21 20-673,0-20-1538,20 0-2017</inkml:trace>
  <inkml:trace contextRef="#ctx0" brushRef="#br0" timeOffset="33656.9249">19354 3239 6790,'19'-20'-224,"-19"0"704,20 20 1794,-20 0-992,0-21-257,0 21-193,0 21 193,0-1-128,0 0-352,-20 19-97,20 1-32,-19 20-223,-1-1 95,0 1-128,20-1-32,0-19-128,0 19 32,0-18-64,20-2-480,0-19-1154,19 0-928,-19 0-1794</inkml:trace>
  <inkml:trace contextRef="#ctx0" brushRef="#br0" timeOffset="34118.9515">19771 3437 11787,'19'-39'2018,"-19"19"-3172,0 0 1859,-19 20-577,-1 0-480,0 20 160,0 0 160,0 19 64,1 1 32,19 19 96,0-18-32,0 18-128,39-19-96,-19-1-96,20-19 96,-1 20-32,2-40 96,17 20 32,-17-20 96,-2 0 64,1-20 128,0 0 96,-21-20-191,-19 21 31,0-22-96,0 2-448,-19-21-449,-1 21 160,-20-1 353,1 0 160,-22 20 320,3 1 289,17 19-65,-18 0-31,19 19-33,20 1-96,20 20 193,0-20 95,0 19-95,40-19-1,0 20-224,-1-20-224,22 0-128,-2-1-224,20 2-449,-19-21-1793,-21 0-3908</inkml:trace>
  <inkml:trace contextRef="#ctx0" brushRef="#br0" timeOffset="34357.9649">20387 3676 11979,'0'39'1729,"0"-19"-1600,0 0 1440,0 0-224,0 20-1088,0-20-161,0-1-64,0 2-353,0-2-768,19 1-1057,1 0-2498</inkml:trace>
  <inkml:trace contextRef="#ctx0" brushRef="#br0" timeOffset="34702.9849">20466 3199 11787,'39'0'-64,"-19"20"1793,20 20-127,-1-21-353,1 21-256,1 20-192,18-21-33,-1 21 1,-17-20-449,-1 20-256,-1-21 1,-19 21-65,0-21 0,-20 21-33,-20-20-191,-20-1-256,1 21-481,-1-20-1377,1 0-3940</inkml:trace>
  <inkml:trace contextRef="#ctx0" brushRef="#br1" timeOffset="41887.3955">16634 2583 1153,'0'0'608,"0"0"994,0 0 287,20 0-351,-20 0-481,0 0-224,20 0-97,0 0-95,-20 0-128,20 0-161,-1 0-64,-19 0-64,20 0 1,-20 0-33,0 0-96,0 0-96,0 0 0,0 0 0,0 0 0,0 0 160,0 0-64,0 0 0,0 0 32,0 0 129,0 0-1,0 0 64,0 0 0,0 0 1,0 0 95,0 0-192,0 0 0,20 0-127,-20 0-1,0 0-64,0-20 32,0 20-64,20 0-32,0 0 64,-1 0-32,21 0-32,1 0 0,-3 0 32,23 0-32,-2 0 32,1-20-32,19 20 0,-20 20-32,20-20 32,2 0 32,-22 0 0,40 20 32,-20-20 0,0 0-32,22 19 0,-22-19-32,0 20 32,0-20 0,-18 21 0,-2-21 32,-19 0 0,-1 19-64,-19-19 64,0 0-32,-20 0 32,0 0 32,0 0-224,0 0-705,-20 0-1089,0 0-2146</inkml:trace>
  <inkml:trace contextRef="#ctx0" brushRef="#br1" timeOffset="42378.4235">16733 2622 512,'0'-20'416,"0"20"1698,0 0 193,0 0-674,0 0-320,0 0 97,0 0-161,0 0-544,0 0-129,0 20 129,0 1-353,0-2-256,0 21-32,-19-21-64,19 22-64,0-21-128,0 18-705,19-17-1377,1-1-1506</inkml:trace>
  <inkml:trace contextRef="#ctx0" brushRef="#br1" timeOffset="42775.4466">18144 2662 672,'18'0'9801,"-18"20"-9993,0-20 1538,0 20 127,0-1-961,20 2-383,-20-1-65,0 19 288,0-20-224,21 2-128,-21-1 0,0 0-96,0 0-256,0-20-1186,0 20-1505,0-20-4132</inkml:trace>
  <inkml:trace contextRef="#ctx0" brushRef="#br1" timeOffset="43236.4729">17666 2543 4804,'-20'0'1409,"20"0"321,0 20 544,0-20-288,0 0-384,0-20-738,20 20-159,20-20-257,-1 0-191,42 0-161,18-19 32,0-1 192,21-19 129,-3 19-1,3 0 225,-1 0-417,-20 0 0,-19 21-192,-20-1-192,-21 0-801,-19 0-640,-20 20-2980</inkml:trace>
  <inkml:trace contextRef="#ctx0" brushRef="#br1" timeOffset="45601.6082">19513 1271 8391,'-21'-19'673,"3"-1"-449,18 0 801,0 0-32,0 0-640,18 0-161,3 20 480,19-20 578,-1 20-450,21 0-415,-1 0-289,1 0-96,-21 40-32,2 0-32,-3 0-257,3 19-31,-41 1 192,0 20 224,0-21-64,0 1 128,-41-21 64,23 1 64,-23-20-31,21-20-65,-19 20 0,-1-20-32,20-20-128,0 0 64,1 0-128,-1-20 96,20 21-64,0-1-96,0-1 64,39 2 64,-19 19 64,20-20-64,-1 20 0,1 0-64,19 20-224,-18-1-705,-1-19-769,-1 21-224,-19-1 225,0-1-930,0 1-2946</inkml:trace>
  <inkml:trace contextRef="#ctx0" brushRef="#br1" timeOffset="45920.6262">19235 1887 12908,'-40'21'-385,"40"-21"898,20 0 416,-20 0-257,40 0-511,-1 0-129,40 0 192,2-21 256,-2 21-352,40 0 32,0 0 65,-1-19-1,2 19-32,-21 0-384,-20 0-449,2 0-159,-43 0-2179,3 0-2274</inkml:trace>
  <inkml:trace contextRef="#ctx0" brushRef="#br1" timeOffset="46374.6523">19413 2126 12908,'0'0'-865,"0"0"865,21 0 1089,-1 20-833,0 0-160,19-1-64,-19 1 96,0 20-96,19 1 0,-19-3-64,-20 23-64,0-22 64,0-19 64,-20 19 193,-19-19 415,-1-20-31,19 0-129,-17 0-192,-3 0-127,21-20-97,0 1-192,20-1 31,0-20-127,0 40-128,40-19 160,-19-2 64,37 21 96,-17 0 64,-1 0-64,19 21 32,-19-21-32,-21 19-737,21-19-1249,-20 20-1730</inkml:trace>
  <inkml:trace contextRef="#ctx0" brushRef="#br1" timeOffset="46892.682">20009 2265 11947,'0'-40'2114,"0"40"-2787,-20-20 1570,1 20-769,-1 0-416,0 0-193,-1 20 1,1 0 320,2 21 64,18-22-32,0 21 160,18 0 64,2-21-32,1 21 64,19-20-96,-1-1 64,1 1 0,-1 0 128,1-20 1,0 0 63,-1 0-96,-19-20-32,0 0-32,1 1-32,-21-21-96,0 20-160,-21-20-192,1 0-481,-20 21-160,1-21 737,-1 20 288,-19 0 128,-1 20 321,1 0 95,18 0-160,23 20-255,-2 0 127,20-20 32,20 40-32,-2-21 1,23 2-1,-1-21-96,-1 19-128,1 2-128,19-21-224,-19 19-128,-1-19-1026,-19 0-1601,0 0-1633</inkml:trace>
  <inkml:trace contextRef="#ctx0" brushRef="#br1" timeOffset="47730.7288">20466 2523 11755,'20'0'896,"-20"20"-607,0-20 2113,0 20-1121,0 0-992,0-1-225,0-19-128,0 20-545,19 1-993,-19-2-1793,0-19-1986</inkml:trace>
  <inkml:trace contextRef="#ctx0" brushRef="#br1" timeOffset="47889.7388">20505 2364 14285,'20'0'-5317,"-20"-19"4228,0 19 1121</inkml:trace>
  <inkml:trace contextRef="#ctx0" brushRef="#br1" timeOffset="48450.7708">20466 2404 1825,'0'-19'-96,"0"19"1313,0 0-800,0 0-97,20 0 865,-20 0 417,0 0-97,0 0-608,0 0 0,0 0 384,0 19-32,0-19 0,0 20-256,0 0-96,0 0-224,19-1-129,-19 1-320,0 20-127,20-20-65,-20 0 0,0-1 0,20 1-32,-20 1-96,0-2-193,0 1-415,0 0-417,0-20-1538,0 0-4996</inkml:trace>
  <inkml:trace contextRef="#ctx0" brushRef="#br1" timeOffset="56727.2445">20545 1529 2562,'0'0'1666,"0"0"640,0 0-801,0 0-672,0 0-417,0 0 1,0 0 63,0 0-128,0 0-191,0 0-97,0 0 96,0 0 64,0 0 160,0 0 289,0 0-32,20 0-129,-20 0-192,20 0-127,-1 0-1,21-19-160,-20-1 0,19 20 0,22-20 0,-23 1-32,23-2 0,-22 21 0,21-20 0,-21 20-96,1 0-321,-20 0-896,1-19-993,-21 19-1409</inkml:trace>
  <inkml:trace contextRef="#ctx0" brushRef="#br1" timeOffset="57131.2675">20664 1311 4868,'21'0'3299,"-21"-20"-3299,18 20 1602,-18 0-545,0 0-833,0-20-769,0 20 33,-18 20 480,-3 0 32,-19 0 0,20 20 0,-19-1 0,19 2 0,-20-2 0,40 0 0,-19-18 0,19 18 128,0-19 320,19 0 161,1 0 32,0 0-65,20 0-320,-21-1-352,21-19-1153,1 20-1634,-3 0-5156</inkml:trace>
  <inkml:trace contextRef="#ctx0" brushRef="#br1" timeOffset="58328.3362">16158 2503 3331,'-21'0'640,"21"0"-480,0 0 513,0 0 192,0 0-385,0 0-384,0 0 385,0 0 416,0 0-32,0 0 63,0 0 129,0 0-256,0 0 32,21 20-224,-21-20-65,20 20-96,0-20 1,0 20 31,-1 0-95,1-1-161,20 22-128,-20-22 0,-1 21-64,1-21-64,0 2 128,0-1-96,1 0-96,-3-20-224,-18 19-257,20-19-384,-20 0-1089,0 0-864,0 0-3877</inkml:trace>
  <inkml:trace contextRef="#ctx0" brushRef="#br1" timeOffset="58682.3564">16297 2762 3171,'0'0'544,"0"0"769,20 20 225,-20-20-225,19 0-608,-19 19-129,20 0 353,-20 2-64,20-21-128,-20 20-129,20-20 97,-20 0-97,21 20-31,-21-20-129,0 0 1,0 0-33,18 0-128,-18-20-159,20 0-1,-20 20-96,0-21-64,20 2-321,-20 0-287,0-21-1346,0 19-3748</inkml:trace>
  <inkml:trace contextRef="#ctx0" brushRef="#br1" timeOffset="86478.9457">16773 4431 640,'0'0'481,"0"0"608,0 0 160,0 0-641,0 0-544,0 0-96,0 0 64,0 0 0,0 0-64,0 0 64,0 0 257,0 0 255,0 0-31,0 0 223,0 0 418,0 0-97,0 0-161,0 0-31,0 0-256,0 0-257,-20 0-128,20 0 65,0 0 31,0 0-32,0 0 32,0 0 1,0 0-161,20 0 96,-20 0 0,0 0-95,20 0 31,-20 0 64,20 0-96,-1 0-64,1 0 96,21 0-31,-21 0-1,18 0-64,3 0 0,18 0-64,-19-20 0,0 20 64,-1 0-96,21 0 0,-21 0 0,2 0 0,-3 0-32,3 0 32,-1 0-64,-1 0 128,1 0-64,19 0 32,-19 0 0,-1 20-32,21-20-32,-21 0 64,2 0-32,19 0 0,-1 0 32,0 0 0,21 0-32,-21 0 0,20 0 32,0 0-64,-18 0 32,-2 0-96,20 0 96,2 0 0,-2 0 0,0 0 0,20 0 0,0 0 32,0 0 0,21 0 0,-1 20 0,-20-20-64,21 0 128,-1 0-96,-1 0 0,21 0 32,1 20 0,-2-20 0,-19 0 64,21 0 33,-21 19 191,-1-19-32,-19 20-256,-18-20-96,-22 0 0,0 20-96,-19-20-321,0 0-159,-1 0-65,-19 0-384,0 20-1089,-20-20-3267</inkml:trace>
  <inkml:trace contextRef="#ctx0" brushRef="#br1" timeOffset="92142.2701">9071 3099 672,'0'0'2146,"0"0"-96,0 0-352,0-20-161,0 20-63,0 0-129,-20 0-384,20 0-160,-20 0-97,0 0-416,1 0-256,-1 0-32,0 0-32,20 20-128,-20 1 32,20-2 32,-21-19 32,21 20 0,21-1 96,-1 2 0,-20-1 64,20 0-32,0-20 32,-1 0 32,1 0 33,0 0 159,0 0-32,-20 0 96,20-20 1,-20 0-97,0-1-128,0 2-64,0-1-64,-20 1-160,0-2-64,0 21 0,0 0-32,-19 0-1,19 21 97,0-2-32,-1 1 128,21-1-32,0 2 0,0-21 32,21 20 160,-1 0-32,0-20 64,0 0 1,-1 0 31,1 0-32,-20 0 96,20-20 0,-20 20 33,0 0-65,0-20-128,-20 20-224,0 0-64,1-21 31,-1 21-63,20 21 64,-20-21 32,20 0 0,-20 20-64,20-20-65,0 0 97,20 0 32,-20 20 96,20-20 0,-20 0 32,0 0 0,0 0 0,0 0 64,0 0-32,0 0-64,0 0-480,0 0-417,0 0-481,0 0-319,0 0-2819</inkml:trace>
  <inkml:trace contextRef="#ctx0" brushRef="#br1" timeOffset="94320.3947">9825 2166 544,'0'0'609,"0"0"832,0-20 577,0 20-865,0 20-320,0-20 128,0 0 128,0 0-192,0 0-289,0 0-127,0 0 127,0 0-63,0 0-129,0 0-224,0 19-64,0-19-96,0 0-32,-19 0 64,19 0-64,0 0 0,0 20-32,0-20-32,-20 20-64,20 0-64,-20 0 32,20 1-32,0-21-32,-21 19 95,21 0 33,-20-19-160,20 21 128,0-21 96,-18 19 0,18-19-160,-20 21 128,20-21 32,-21 19 32,1 1 0,20-20 0,-20 20 32,20 0 0,-19-20-32,-1 19 0,20 1 0,-20 0 0,20-20-32,-20 20 0,20-20 32,0 20 32,-20 0 32,20-20 128,-19 19 64,19-19-64,-20 20-64,20 1-31,-20-21-33,20 19-64,-20 1 0,20 0 0,-20-20 32,20 19-32,-21 2 32,21-1-32,-18 0 96,18-1-160,-20-19 32,20 19 32,-20 2-32,20-21 32,0 20-64,-21-20 32,21 20 32,0-20-193,-20 20-95,20-20 160,-18 20 64,18-1 64,-21-19 0,1 20 0,20 0 0,-20 0 0,0 0 0,20 0-32,-19-1 64,19-19-64,0 20 32,-20 0-32,20-20 96,0 21-64,-20-21 0,20 19 64,0-19-32,-20 20 0,20-1 0,-20-19 0,20 0-32,-19 21 0,19-21 0,0 20 0,0-20 0,-20 0 0,20 0-32,0 20-64,-20-20-160,20 20-65,0-20-63,0 0 256,0 0 64,-20 19 128,20-19-32,0 0-32,0 0 32,0 20-64,-20-20 32,20 0 0,0 0-32,0 0-32,0 0-64,0 0-257,0 0 65,0 0 96,0 0 160,0 20-64,0-20-289,0 0-1440,0 0-4325</inkml:trace>
  <inkml:trace contextRef="#ctx0" brushRef="#br1" timeOffset="96961.5457">9825 2185 1921,'0'0'1057,"0"0"641,0 0-129,0 0-768,0 0-320,0 0 351,-19 20-287,19-20-481,-20 0 0,20 20 0,0-20 0,-20 20-96,-1 0 160,21 1 32,-20-2-31,2 0-65,-2 2 32,20-2-32,-21 2-32,1-2 0,0 1-32,1 0 32,-1 0-32,0-1 0,0 21 64,0-20-128,1 0 160,-1 19-64,20-19 192,-20 1-32,0-2-128,20 1 65,-20 0 31,-1-1 32,21 2-128,-18-1 0,18-20 0,-20 20 64,20-1 32,-20 0-96,-1 2-32,1-21-32,20 20 64,-18 0-31,-3 0 63,21 0-32,-20-20 0,0 19 32,20 1-32,-20 0-32,20-20 0,-19 20 0,19 0 0,-20-20-32,20 20 64,-20-1 32,20-19 0,-20 20-64,20-20-32,-20 20 0,20-20-32,-19 21 64,-1-21-32,20 19 0,0 1 0,-20-20 0,20 19-32,-20-19-64,20 0 96,0 21 0,-20-21 0,20 20 0,0-20 0,-19 20 64,19-20-64,0 20-64,-20-20-64,20 0 0,0 19-64,-20-19-32,20 0 127,0 0 1,0 20 96,-20-20 0,20 0 32,0 0-32,0 20-32,-21-20 32,21 0 32,0 20-64,0-20 0,-18 0-64,18 0 160,0 20-64,0-20-64,0 0 128,0 0 0,-20 20 0,20-20 32,0 0 193,0 0-97,-21 20-64,21-20-32,0 19-96,0-19 0,0 0 0,-20 0 0,20 0 64,0 20 0,0-20-32,0 0 0,-20 20-32,20-20-32,0 20 0,-18-20 32,18 20-64,0 0 96,-21-1 0,21-19-32,-20 20 0,20-20 32,0 21-32,-20-21 0,20 19-64,0-19 32,-20 20-32,20 0 32,-19-20 32,19 19-32,0-19 0,-20 21-32,20-21-192,0 20 64,-20-1 95,20-19 97,-20 20-32,20-20 32,-20 20 0,20 0 32,-20-20-64,20 20 0,0-20 32,-19 20 0,19-20 0,0 20 0,-20-20 0,20 19 0,0-19 32,-20 21-32,20-21-32,-21 19 0,21 1 0,0-20 0,-20 20-96,20 0 32,0-20-32,-18 20 0,18-20-128,-20 20 63,20-1 97,-21-19 32,21 20 128,-20-20-32,20 21 64,-20-21-96,20 19 33,0-19-66,0 0 33,-19 20 33,19-20-33,0 20-33,-20-20 33,20 0 33,-20 19-66,20 2 98,-20-21 63,0 19 128,20 1-32,-19-20-32,-1 20-128,20-20 0,-20 20-32,0 0 129,20-20-33,-20 20-64,20-20 32,-19 19-32,19 2-64,-20-21 0,20 19 0,-20-19-32,20 21 32,0-21 0,0 19 0,-20-19 0,20 0 32,0 20 0,-21-20-32,21 20 192,0-20 0,0 20-128,-18-20 0,18 0-32,0 20 1,-20-20-33,20 20-33,-20-20 1,20 19 0,0-19 32,-21 20 32,21-20-64,0 20 64,-20 0-32,20-20 0,-18 20-96,18-20 64,-21 20-32,21-20 64,-20 19 0,20-19-32,0 21 32,-20-21 0,20 19-32,0 1 64,-20-20 0,20 20-32,0-20 0,-19 19 32,19-19-32,0 21 32,-20-21-32,20 20 0,-20-20 32,20 19-32,-20-19 0,20 21-32,0-21-32,-20 19 96,20-19-64,0 0 32,-20 21 32,20-21-32,0 0 64,-19 20-32,19-20-64,0 0-192,0 19-96,0-19-513,0 0-640,0 0-1346</inkml:trace>
  <inkml:trace contextRef="#ctx0" brushRef="#br1" timeOffset="97904.5997">9707 2345 1089,'0'0'1601,"0"0"-544,18 0-737,-18 0 161,0 0 768,0 0-480,0 0-225,20 0-31,-20-21 255,21 21-95,-21-19-160,20 0-129,-20-2 160,20-19-127,-1 20 31,21-19 257,-20-1 0,19 0 191,1 1-95,0 19-96,-21-20-289,21 20-384,-20 20-128,-20-20-320,21 20-994,-21 0-1696,0 0-2179</inkml:trace>
  <inkml:trace contextRef="#ctx0" brushRef="#br1" timeOffset="99081.6671">9011 3120 6502,'-19'0'-353,"-1"0"-31,0 0 384,0 19 192,-1 1-192,3-1-32,18 2 224,0-1 417,0 0-385,18 0-416,3-1-32,-1 1 224,20-20 0,-1 0 32,-19 0 256,20-20 32,-21 20-31,1-19 287,0-1 481,-20 0 64,0 0-288,0-1-256,-20 2-545,-19-1-257,-1 1 1,0-2 96,1 1 192,-1 20 96,19 0-32,3 0-320,-2 0 0,-1 0-64,21 20-225,0-20 161,0 21 320,21-2 160,-1 1 96,-2-1-320,3 2 32,-1-1-64,20-20-32,-21 20 64,1-20 64,0 0 320,-20 0 289,20-20 320,-20 20-96,0-20-289,0-1-224,0 2-224,0-1-31,-20-20-33,0 20-32,0 0-65,1 1-127,-1-1 128,0 20-192,-21 20 0,23-1 32,-2 1-65,20 0 97,0 20 160,0-20 32,20 20 96,-2-20-128,3 0-192,19 0-321,-1-1 193,-19-19 320,0 0 224,0 0 129,0 0 63,-20-19-160,0-1-64,0 0-64,-20 0-128,20 20 32,-40-21 0,20-18 0,-19 39-96,-1-19 32,19-2 32,-17 21 64,17 0-64,21 21 32,0-2 96,0 1 64,0-1 129,21-19 95,-1 21 32,-2-1-352,23-20-128,-21 0 0,0 0 32,-1 0 96,1 0-288,-20 0-128,0 0-1122,0 0-3971</inkml:trace>
  <inkml:trace contextRef="#ctx0" brushRef="#br1" timeOffset="103262.9059">7919 4729 3235,'0'0'-64,"0"0"320,-20 0 1153,20 20-640,0-20-705,0 0-32,0 0 288,0 0 353,0 0 416,0 0-160,0 0-385,0 0 129,0 0-65,0 0-191,0 0-1,0 0-320,-19 19-96,19-19 32,-20 21 32,0-2 65,0 2 31,0 18 96,0-19-160,-19 20 128,19-20-32,0 19-224,-19-19-32,19 20 64,20-20 0,-21-20 0,1 20-384,20 0-1410,-20-20-1633</inkml:trace>
  <inkml:trace contextRef="#ctx0" brushRef="#br2" timeOffset="110029.2931">16714 2543 7655,'0'-20'256,"0"0"897,-20 20 385,20 0-834,0 0-576,0 0-96,0 0-128,0 0 192,0 0 321,0 20-1,20-20 97,-20 20 63,0 0-31,0 0-33,0-1 33,0 22-193,0-2-160,0 0-96,0 22-32,0-23 64,0 23-31,0-2 287,0 1-192,0 19 0,0-19-96,0 0 33,0 19-33,0 1-32,-20-1 32,20 20 32,0-19-32,0 0 64,0-21 128,-20 21-63,20-21-65,0 1 0,0-1 0,-20-18 32,20 18-64,0 0-64,0-19-96,-20 20 193,20-1-129,0-19-32,0-20 0,0 20-32,20-20 32,-20 0 32,0-20-64,0 0 64,0 0-32,0 19 64,0-19-64,0 0 32,0 0 0,0 0 0,0 0-32,0 0 0,0 20 0,0-20-96,0 0 160,0 0 96,20 0-32,-20 0 32,0 0-32,20 0-96,-20 0-32,20 0 64,-20 20-128,0-20 96,19 0-32,1 0 32,0 0 128,0 0-127,0 0 31,-1 0 64,1 0-192,0 0 128,1 0-64,-1-20 32,0 20 0,-2 0-64,23 0 96,-21-20-64,0 20-32,-1 0 0,1 0 160,0 0-192,0-19-32,19 19 96,-19 0 0,20 0-32,-1 0 0,1-20 32,1 20-161,-3 0 129,23-20-96,-2 20 128,-19 0 96,19 0-160,20 0 96,-18 0-32,-2 0 32,1 20-32,19-20 64,-20 20-128,20-20 64,2 0 0,18 19 0,-20-19 32,0 20-64,0-20 129,0 20-162,22-20 130,-22 20-98,0-20 1,0 20 97,0-20-98,20 20 98,-18-20-194,-2 19 129,0-19-128,0 21 0,20-21-32,-18 19 32,18-19-32,-20 0 64,0 0-32,21 0 160,-1 20-32,-20-20 0,20 0 32,-18 0-32,-2 0 32,-20 0-128,20 0 128,-19 0-32,19 20 0,-20-20-32,2 0 0,-2 0-129,20 0 33,-19 0 32,-1 0 32,2 0 32,-3 0 96,-17 0-128,-2 0 192,21 0-32,-40 0-64,19 0 0,-19 0 32,0 0 0,0 0-96,-20 0 32,19 0-64,-19 0 64,0 0 0,0 0 0,0 0-96,0 0 128,0 0 32,0 0-64,20 0-64,-20 0 96,0 0 64,0 0 65,0 0-33,0 0 96,0-20-128,0 0 0,0 1-32,0-21 128,20 0-96,-20 0-64,0-19 33,0-1-65,0-19-97,-20 19 129,20-39 33,0 19-65,0 1 0,0-21-65,0 1-63,0 0-128,0 19 192,0-19-32,0-1-32,0 21-32,0 0 192,0 19-32,0 0 0,0 0-32,0 1-64,0-1-129,0 21 225,0-1-160,0 0 128,0 0-32,0 21 96,0-1 32,0 0-64,0 20 64,-20-21-32,20 21 96,0-19-256,0 19 128,-19-20 32,19 20-32,0 0 0,0 0-32,-20-20 32,0 20-32,0 0 0,0 0-64,-19 0 64,19 0 0,-20 0 128,1 0-256,-22 0 224,2 0-64,-1 0-64,-19-19 64,0 19 64,0 0-96,0 0 0,-2-21-32,-18 21 64,20 0-64,-20 0 32,19 0-96,-19-20 160,20 20-96,-20 0 32,0-19 128,18 19-224,-18 0 160,20 0-32,0 0-64,-20 0 96,-1 0-32,21 0-32,-20 0 160,-20 0-224,19 0 128,-19 0-96,20 0 160,-21 19-32,21-19 128,0 0 32,-20 20-224,-1-20 64,21 21-32,-19-21 32,19 19-192,-2-19 96,2 20 32,0-20 32,20 0 0,20 0 0,-20 0-32,18-20 96,22 20-64,-21 0-32,21 0 32,-1-19 0,20 38-288,-19-19-160,-1 20-225,20-20-128,-1 20 161,3-1 256,-2 2 255,0-21-95,20 20-480,0 0-610,0-1-2337</inkml:trace>
  <inkml:trace contextRef="#ctx0" brushRef="#br1" timeOffset="116599.6691">9646 2483 960,'0'-19'1922,"0"19"160,0 0-96,0 0-128,0 0-321,0 0-223,0 0-65,0 0-384,0 0-449,0 0-416,0 0-224,0 0 64,0 0 31,0 19-31,0 1-416,0 0-257,0 0-448,0 20-257,-20-21-384,20 22-1216</inkml:trace>
  <inkml:trace contextRef="#ctx0" brushRef="#br1" timeOffset="116728.6765">9607 2820 128,'19'21'416,"-19"-21"97,0 20 383,0-20-287,0 20-545,0-20-1185</inkml:trace>
  <inkml:trace contextRef="#ctx0" brushRef="#br1" timeOffset="116851.6834">9547 3159 2754,'20'40'96</inkml:trace>
  <inkml:trace contextRef="#ctx0" brushRef="#br1" timeOffset="117045.6946">9587 3338 1409,'0'0'1633,"0"20"-2465,-20-20 832,20 0-321</inkml:trace>
  <inkml:trace contextRef="#ctx0" brushRef="#br1" timeOffset="117176.702">9587 3517 3427,'0'19'224,"0"1"192,0 1-320,0-21-1537</inkml:trace>
  <inkml:trace contextRef="#ctx0" brushRef="#br1" timeOffset="117319.7101">9587 3715 8359,'0'40'289,"0"-40"-834,0 20 513,0-20 32,0 0-1345,0 20-3203</inkml:trace>
  <inkml:trace contextRef="#ctx0" brushRef="#br1" timeOffset="117493.7201">9607 3875 96,'19'19'1217,"-19"1"-481,0-20-31,0 20-673,0-20-288,0 20-481,0 0-640,0-20 1025,0 20 352,0-20-32</inkml:trace>
  <inkml:trace contextRef="#ctx0" brushRef="#br1" timeOffset="117630.7281">9646 4013 256,'0'0'1761,"0"20"642,0-20-898,0 21-800,0-21-193,20 19-95,-20-19-97,0 20-224,0-20-192,21 0-641,-21 0-448,0 0-384,0 0-321,0 0-607</inkml:trace>
  <inkml:trace contextRef="#ctx0" brushRef="#br1" timeOffset="117763.7357">9646 4172 1345,'0'20'1922,"0"-20"-321,0 0-672,20 0-673,-20 0-288,0 0-1025,0 20-2658</inkml:trace>
  <inkml:trace contextRef="#ctx0" brushRef="#br1" timeOffset="117894.7431">9646 4272 7302,'20'19'129,"-20"2"511,0-21 769,21 0-896,-21 0-897,20 19-1378,-20-19-2434</inkml:trace>
  <inkml:trace contextRef="#ctx0" brushRef="#br1" timeOffset="118030.7508">9687 4312 4804,'0'19'3972,"0"-19"-3940,0 0 32,0 21-64,20-21-513,-20 0-2113</inkml:trace>
  <inkml:trace contextRef="#ctx0" brushRef="#br1" timeOffset="118156.7581">9666 4411 6502,'0'0'3331,"0"0"-3171,0 0 1025,0 0-672,0 0-1634,0 0-2979</inkml:trace>
  <inkml:trace contextRef="#ctx0" brushRef="#br1" timeOffset="118712.7899">8237 4451 8648,'0'0'865,"0"0"704,0 0 737,0 0-1025,0 0-1249,0 0-96,20 0-128,0 0-673,19 0-1056,-19 0-482,0 0-1248</inkml:trace>
  <inkml:trace contextRef="#ctx0" brushRef="#br1" timeOffset="118906.801">8594 4471 9064,'40'0'769,"-40"0"-193,20 0 97,0 0-481,0 0-160,-20 0-192,19 0-416,-19 0-129,20 0 192,-20 0-480,20 0-640,0 0-833,-20 0-641</inkml:trace>
  <inkml:trace contextRef="#ctx0" brushRef="#br1" timeOffset="119031.8081">8893 4451 960,'18'0'1089,"3"20"-512,-1-20-481,-20 0-64,20 0-1217</inkml:trace>
  <inkml:trace contextRef="#ctx0" brushRef="#br1" timeOffset="119230.8196">9389 4411 8199,'18'0'128,"-18"-20"-704,21 20 256,-21 0-769,0 0-4325</inkml:trace>
  <inkml:trace contextRef="#ctx0" brushRef="#br1" timeOffset="119363.8271">9607 4411 6277,'19'0'-576,"-19"0"-4837</inkml:trace>
  <inkml:trace contextRef="#ctx0" brushRef="#br1" timeOffset="120717.9045">8952 4530 12363,'0'0'673,"0"0"-769,0 0 640,0 0 225,0 0-577,0 0-352,20 0-1121,-20 0-2178,20 0-6085</inkml:trace>
  <inkml:trace contextRef="#ctx0" brushRef="#br1" timeOffset="120860.9119">9209 4530 10986,'40'0'96,"-40"0"-224,20 0 64,-20 0-1089,21-20-2691</inkml:trace>
  <inkml:trace contextRef="#ctx0" brushRef="#br1" timeOffset="120983.9198">9448 4530 14189,'20'0'-1634,"-20"0"-1344,0 20-3813</inkml:trace>
  <inkml:trace contextRef="#ctx0" brushRef="#br1" timeOffset="127418.2878">19037 4808 1057,'-21'0'2594,"21"0"-352,-20 0-224,0 0-96,20-19 96,-18 19-289,18 0-319,-21 0-225,21 0-224,0 0-257,-20 0-319,20 0-225,0 0-160,20 19 0,1-19 96,-3 21-96,2-1 128,21-1-32,-3 1-64,23 0 64,-22-20-96,1 20 32,19 0 64,-19-20-224,0 0 256,-1 20-608,-19-20 864,1 0-704,-1 0 608,-20 0-544,0 0 192,-20 0 32,-1 0 0,1 19 0,0-19-160,-19 20 416,-1 0-288,1-20 160,-1 20-96,-19 0-64,19 0 32,-1-20 96,3 20-128,17-1-128,1-19-289,0 0-512,20 21-704,0-21-513,0 0-129,0 19-575,0-19-4005</inkml:trace>
  <inkml:trace contextRef="#ctx0" brushRef="#br1" timeOffset="127693.3035">19513 5147 8488,'0'0'1089,"0"0"-865,-21 0 2242,3 19-1441,-2-19-512,-21 20 63,-18 1-95,19-2-161,-19 21-160,-1-21-96,21 2-96,-1-1-320,20-20-929,20 19-1730,0-19-1506</inkml:trace>
  <inkml:trace contextRef="#ctx0" brushRef="#br1" timeOffset="128118.3279">19830 5126 10057,'21'-19'-769,"-21"19"961,0 0 289,-21 0-513,1 19-64,0-19 352,1 40 449,-1-20 192,0 20-289,0-20-320,20 19-159,0 2-65,20-2 64,0-20 0,19 2 160,22-1 353,-23-20 95,23 0-95,-2-20 128,1-1-161,-21 2-63,-19-20-97,0-2 33,-20 22-97,0-21 0,-40 0-255,1 1-129,-1 18 0,-19 2-193,-2-1-95,23 0-929,-23 20-1121,22 0-4036</inkml:trace>
  <inkml:trace contextRef="#ctx0" brushRef="#br0" timeOffset="132994.6068">12266 5783 5252,'20'-21'897,"-20"1"0,0 20 673,0-19-225,21-1 64,-21 20-352,-21-19-320,21 19-32,0-21-193,-20 21-384,2 0-192,-2 21 64,-21-21-64,2 19-128,-1 1 64,0 19 32,1 2 96,19-2-64,0 1 32,0-1 32,20 21 0,0-20-64,0 19 32,20-19 32,20 0 0,19-21 0,-19 2 32,19-2 64,2-19 96,-2 0 160,0-19 129,1-2-97,-21 2-128,1-21-32,-20 20-63,0-20-33,-20-19-96,0 19 32,0 0-64,-40 1-128,20-1 0,-19 1-65,-21-2 1,21 21 32,-42 20 128,22 0 32,19 0 0,1 20 0,-1 1 0,40 18 0,0-19 0,20-1 64,20 22 32,-1-22-64,22 1 0,-2 0-32,0 0 64,-19-20-160,19 20-96,-19-20-352,0 20-546,-21-20-671,1 0-866,0 0-2530</inkml:trace>
  <inkml:trace contextRef="#ctx0" brushRef="#br0" timeOffset="133304.6243">12823 6140 9513,'0'0'1185,"0"0"-1057,0 0 1858,0 0-673,0 20-416,20-1-481,-20 2-224,0-2-96,20 22 0,-20-22-96,0 1 65,19 0-65,-19-1-225,0 2-672,0-21-1665,20 0-2627</inkml:trace>
  <inkml:trace contextRef="#ctx0" brushRef="#br0" timeOffset="133629.6431">13240 5882 7078,'0'20'6310,"20"-20"-6758,-20 0 736,0 0 192,0 0-480,0 0-448,0 0-1538,0 19-2146</inkml:trace>
  <inkml:trace contextRef="#ctx0" brushRef="#br0" timeOffset="133779.6513">13260 6080 8520,'0'20'1089,"0"0"-897,0-20 1281,0 0-352,19 20-800,-19-20-321,0 0-961,0 0-1634,0 0-4355</inkml:trace>
  <inkml:trace contextRef="#ctx0" brushRef="#br0" timeOffset="134076.6687">13538 5941 11787,'0'0'2402,"0"0"-2274,0 0 1602,20 0-129,-2 0-992,2 0-385,21 0-160,-21 0-32,19 0-64,-19 0-64,0 0-737,0 0-1089,0 0-1921,-20 20-3524</inkml:trace>
  <inkml:trace contextRef="#ctx0" brushRef="#br0" timeOffset="134248.6786">13558 6100 9833,'-20'20'512,"40"0"257,-20-20 1601,38 0-512,-17 20-897,19-20-673,-20 0-288,19 0-128,-19-20-1217,0 20-2467,0 0-7493</inkml:trace>
  <inkml:trace contextRef="#ctx0" brushRef="#br0" timeOffset="135092.7268">14530 5921 2690,'20'-39'6246,"-20"39"-5862,0-21 1858,0 2-448,-20 19-1089,0-20-385,1 20-288,-21 0-160,20 20 32,-21-20 32,3 40 0,-3-20-64,21 19 64,1 1 64,-1 19-32,20 1 96,0 0-32,20-20-64,-1 20 0,21-21 128,1-19-32,18-1 96,1-19 64,-1 0 289,0 0-289,1-39 64,-1 19-96,-18-20-96,-3 1-128,-18-1 0,1-20 0,-1 20-32,-20-19-256,-20 19 96,-1 0 128,-37 1-65,-3 18 65,-18 21 0,20 0 96,-20 0-32,19 21 32,19-1-64,3-1 0,17 1-64,21 0 128,0 0 224,21 0 417,17 19-97,23-19-191,-2 0-193,1 0-64,-1-20-32,1 20 0,-1-20-32,-18 0-288,-3 0-321,-17 0-1088,-1 0-2339</inkml:trace>
  <inkml:trace contextRef="#ctx0" brushRef="#br0" timeOffset="135324.7401">15086 6160 4163,'19'40'6374,"-19"-21"-6117,0 22 1633,0-22-97,0 1-1120,0 19-417,0-18-224,0-1-64,0-1-673,20 1-1569,-20 0-2402</inkml:trace>
  <inkml:trace contextRef="#ctx0" brushRef="#br0" timeOffset="135620.757">15423 6160 13100,'0'19'1698,"20"-19"-2723,0 0 2754,0 0-640,0 0-801,19 0-191,1 0-97,-1 0-225,-19 0-639,1 0-1475,-1 21-2850</inkml:trace>
  <inkml:trace contextRef="#ctx0" brushRef="#br0" timeOffset="136348.7987">16753 6040 7591,'20'-19'768,"0"19"-607,-20 0 1376,0 19 33,0 1-674,-20 20-607,0 0-289,0 20 128,1 0-160,-21-1-225,0 1-159,1-21 288,-22 1 64,23-20 96,17 0 32,-19-1-64,1-19 64,19 0-64,0-19-160,0-1 192,20 0 0,0-20-32,20 20-64,0 1 160,21-1-96,-3 20 288,23-21 449,-22 21 64,21 21-33,-21-1-287,1-1-129,-1 1-256,-19 0-64,20 0-96,-20 0-320,-1 0-321,-19-20-352,20 19-1473,-20-19-1954</inkml:trace>
  <inkml:trace contextRef="#ctx0" brushRef="#br0" timeOffset="137019.8371">17249 6338 8776,'0'0'3972,"-19"0"-3620,19 0 1570,0 0-193,0 0-1312,0 0-417,0 0-224,0 0-385,0 0-736,19 0-1602,-19 0-3267</inkml:trace>
  <inkml:trace contextRef="#ctx0" brushRef="#br0" timeOffset="137595.8699">17706 5981 7238,'0'-20'1442,"0"20"-1058,0 0 1794,0-20-512,0 20-962,-20 0-351,20 0-129,-20 20-64,0 0 128,1 0 97,-1 19 31,20 1-128,-20 0-127,20 19-1,-20 1-128,20-20 0,20 19 0,-20-18-256,20 18-801,19-19-1153,1-20-1762</inkml:trace>
  <inkml:trace contextRef="#ctx0" brushRef="#br0" timeOffset="137992.8926">17984 6359 10025,'0'39'-801,"0"-19"-32,0 0 1026,0 20 31,20-1-256,-20-19-929,0 20-224,20 1 1153,-20-22 64,0-19 224,20 19 513,-20-19 736,0-19-608,-20 0 64,20-22-32,-20 1 96,0 1-353,20-1-543,-20-20-226,20 0-255,20 1-449,0 19 801,20 1 128,-1 18-160,1 21 193,-1 0 159,-19 0-224,21 0-96,-41 21-32,0 18 160,0-18 64,0-2-32,-41 1 1,21 0-1,2-1-160,-23-19-449,21 21-1024,0-21-1826,20 0-4196</inkml:trace>
  <inkml:trace contextRef="#ctx0" brushRef="#br0" timeOffset="138259.9079">18322 6260 11018,'20'19'609,"-20"-19"-674,-20 20 610,20 0 160,0-1-513,0 2-192,20 18 96,-1-19-128,1-20 224,0 20 64,0-20 1,19 0 95,-19-20-32,20 0 65,-19 20 127,-21-39-96,0 18-63,0 2-65,0-1-288,-21 0-288,1 20-161,-20 0-576,40 0-1345,-19 0-1730</inkml:trace>
  <inkml:trace contextRef="#ctx0" brushRef="#br0" timeOffset="138569.9253">18798 6239 10730,'0'-39'2498,"0"39"-3235,-20-21 1730,1 21-32,-21 0-833,20 0-192,0 21 64,1-2-64,19 1 0,0 1-96,19-21-160,1 19-65,20 1 129,-20 0 128,19-1 128,-19 2 0,0-1 0,-20-1 96,0-19 64,0 20 160,-20-20-63,0 0-33,0 0-320,-19 0-737,19 0-288,0 0-801,20 0-288,-20-20-4869</inkml:trace>
  <inkml:trace contextRef="#ctx0" brushRef="#br0" timeOffset="138714.9339">18917 6299 10089,'20'20'320,"-20"-1"737,0 2 801,0-1-1441,0-1-417,21 1-449,-21-20-1537,18 20-4548</inkml:trace>
  <inkml:trace contextRef="#ctx0" brushRef="#br0" timeOffset="138857.9422">19037 6140 14541,'-21'0'-96,"21"-20"-4356,0 20 2818,0 0-5188</inkml:trace>
  <inkml:trace contextRef="#ctx0" brushRef="#br0" timeOffset="139038.9523">19096 6260 11370,'40'0'673,"-20"0"192,19 0 1089,1-21-1058,-20 21-255,19 0-449,-19-20-352,0 20-1057,0 0-1378,-20 0-4932</inkml:trace>
  <inkml:trace contextRef="#ctx0" brushRef="#br0" timeOffset="139240.9639">19215 6080 7046,'20'40'417,"-20"-20"2529,0 0-159,0 20-1153,0-1-674,0-18-543,0 38-257,0-40-128,0 22-32,0-2-416,0-19-1090,20 0-1537,-1 0-3010</inkml:trace>
  <inkml:trace contextRef="#ctx0" brushRef="#br0" timeOffset="139406.9735">19413 6299 11851,'21'0'0,"-21"20"993,0-20 128,0 19-1217,0 2-1538,0 18-1088,0-19-2435</inkml:trace>
  <inkml:trace contextRef="#ctx0" brushRef="#br0" timeOffset="139571.9829">19434 6100 11274,'0'-40'-737,"0"40"-4035,20 0 2049</inkml:trace>
  <inkml:trace contextRef="#ctx0" brushRef="#br0" timeOffset="139983.0063">19553 6418 6886,'20'40'1922,"-20"-20"-1250,0-20 1763,0 0-1026,0 0-704,19 0-289,-19 0-160,20-20-159,0 0-130,0 0-223,-20 20-128,20-20-257,-1 20 161,-19-19 384,20 19 384,-20 0 160,20 0-63,-20 0 31,0 0-96,20 0-223,-20-20 63,0 20-128,0 0-224,-20-21-193,20 21-223,-20 0 415,0 21 225,1-21 1,-1 20 31,20-1 32,0 1 64,20 0 128,-1 0 32,1 0 1,20-20 31,-1 20-320,1-20-160,19 0-96,-39 0-321,21 0-416,-41 0-2498</inkml:trace>
  <inkml:trace contextRef="#ctx0" brushRef="#br0" timeOffset="140575.0403">20723 6279 10281,'21'80'1089,"-21"-41"-544,0 1 832,20 0-320,-20-20-544,0-20-161,0 19 128,0-19 257,0-19 192,0-1-705,20 0-96,-20-20-128,18 1 32,-18-2-64,21 2 32,-21 19-96,20 1-64,0-2 32,0 21 64,-1 0 32,1 0 64,0 21-32,-20 18 0,0-19-32,20 20 0,-20-20 0,0 19-513,20-19-1216,-20 0-1795,0 0-704</inkml:trace>
  <inkml:trace contextRef="#ctx0" brushRef="#br0" timeOffset="141397.0873">21140 6299 12555,'21'-20'-32,"-21"20"32,0 20 801,-21 0-320,21-1-193,0 22-160,0-2-32,0 1-32,21 0-64,-1-21 0,0 1-96,19 0 32,-19 0 32,20-20 32,-21-20-96,1 20-96,20-20-1,-20 0-127,-1-19 32,-19 19 160,20-20-32,-20 20-33,0-19 161,0 18 513,0 2 256,0-1-225,0 20 33,0 0-65,-20 0-416,20 0 96,0 20 193,0 20 127,0-20-64,0-1 1,20 21-289,-20-20-96,40 0-64,-19 0-64,-3-1-192,2-19-161,0 20 33,1-20-161,-21 0-288,20-20 353,-20 1 320,0-1 192,0 20 0,0-20-64,0 0 32,0 0 32,18 20 0,-18 0-32,0 0 96,0 0 160,0 20-128,0 0-32,0 0 0,0 0-32,21-1 32,-21-19-32,0 20 32,20-20 64,-20 0 97,0 0 31,0-20-160,0 20-96,0-19 0,20-1-64,0 0 32,-1 20-128,1-20-65,0 20 161,0 0 96,0 0 0,-1 0 257,1 0 159,0 20-224,-20 0-128,20-20-96,-20 20-32,0-20 64,0 19-32,0-19 0,0 0 0,20 0 65,-20 0-33,0 0-96,0 0-65,0 0-63,21 0-32,-21 0-160,0 0 159,0 0 97,0 20 96,18-20-32,-18 20-64,0-20-737,20 0-2017,-20 20-2243</inkml:trace>
  <inkml:trace contextRef="#ctx0" brushRef="#br0" timeOffset="141795.1102">22114 6080 960,'0'-40'7944,"0"40"-7784,0 0 545,0 20 1473,-20 20-897,20 20-736,0-1-33,0 1-128,0-1-320,20 1-32,-20-20-64,0 0 0,0-20 96,19-1-31,-19-19 127,0 0 192,0 0-192,20-19-192,20-1-256,-20 0 96,-1 0-65,1 20 33,0 0 192,0 0 256,0 0 193,-20 20 31,0 0-192,0 0-127,0-1-1,-20 1-192,0 0 0,0-20-417,0 20-320,1-20-320,19 0-1281,-20 0-2178</inkml:trace>
  <inkml:trace contextRef="#ctx0" brushRef="#br0" timeOffset="142205.1336">22331 6498 5669,'40'0'5637,"-19"-20"-5701,-1 20 2050,18-20 32,-17 0-1377,19 20-225,-21-20-224,-19 20-192,0-20-160,0 20-288,-19 0-898,-21 0-95,19 0 128,-17 20 928,18-20 289,-1 20 96,1 0 64,0 20 32,20-21 65,20 1 255,0 0-96,1 0 161,-1-20-129,18 20-32,-17-20 33,-1 0 159,0 0-128,-1-20-63,1 20-65,-20-20-128,20 0-64,-20 0-64,20 20 0,0-19 0,19-1 0,-19 20 96,0-20-32,0 20-32,1 0-32,-3 0-32,2 0-160,0 0-641,1 0-928,-21-20-1474,0 20-5478</inkml:trace>
  <inkml:trace contextRef="#ctx0" brushRef="#br0" timeOffset="142443.1473">22788 5902 14381,'59'0'-256,"-18"0"672,18 0 1378,1 19-737,-21 21-192,21 0-32,-1 19 127,-19 1-95,-1-1-448,-19 1-385,1 0 64,-21 0-128,0-21-224,0 21-641,-41-20-801,23-1-992,-3-19-2083,-19 20-3779</inkml:trace>
  <inkml:trace contextRef="#ctx0" brushRef="#br0" timeOffset="143338.1983">16376 6816 3267,'-20'0'4292,"20"0"-4100,-20 0 1698,20 0 512,-19 0-640,19 0-513,0 0-256,0 0-321,19 0-31,-19 0-65,20 0-127,20 0-65,-1 0-63,42 0-193,-22 0-32,20 20 0,0-20-256,1 19-385,-21-19-640,2 0-1794,-22 20-3395</inkml:trace>
  <inkml:trace contextRef="#ctx0" brushRef="#br0" timeOffset="151229.6498">8456 6974 2530,'0'0'1121,"0"0"-96,0 0-256,0-19-321,0 19-288,0 0-96,20 0 64,-20 0 129,0 0 191,0 0-160,0 0 225,0 0 31,0 0 33,0 0 31,0 0 65,0 0 0,0 0-33,0 0-159,0 0-257,0 0-160,0 0 0,0 0 64,0 0 64,0 0 161,0 0 287,0 0-31,0 0-161,0 0-255,0 0-33,-20 0-128,-1 0 32,21 0-64,-20 0-32,0 19-32,-19-19 64,-1 0 64,1 0 0,-21 0-96,21 0 96,-21 0 192,1 0-32,18 0-64,-18 0 1,19 0-97,20 0-128,-19 0 64,19 0 0,0 0 0,20 0 0,-20 0-161,20 0 97,0 0-32,0 0-128,0 0-192,0 0-193,0 0-416,0 0-961,0 0-640,0 0-1987</inkml:trace>
  <inkml:trace contextRef="#ctx0" brushRef="#br0" timeOffset="151676.6754">7998 6796 4932,'0'0'1794,"0"0"-1890,0 0 640,0 0 1186,0 0-289,0 0-1024,0 20-225,-18-20-96,-3 0 0,1 20-96,0-1-32,-19-19-32,-1 20 32,0 0 0,1 0 32,19 0 0,0 0 32,0-1 0,20-19 32,0 20 192,0 0 97,20-20 223,0 20 129,0 0-33,19 0-63,1-1-225,0-19-63,-1 21-129,-19-2-224,21 2-449,-23-21-1184,-18 19-2371</inkml:trace>
  <inkml:trace contextRef="#ctx0" brushRef="#br0" timeOffset="157063.9833">8932 3199 768,'0'0'1153,"0"0"481,0 0-641,0 0-256,0 0 31,0-21-31,0 21-64,0 0-161,0 0-256,0 0 161,20 0 95,-20 0 65,0 0 127,0 0 161,0 0 96,0 0-256,0 0-161,0 0-191,0 0 31,0 0-192,0 0-96,0 0 64,0 0-31,0 21 31,-20-21-64,20 20-64,-21 0-128,3 0-64,-23-1 63,1 21-31,22 0-64,-23 0 224,1-1-32,1 1 0,-1 19-32,0-18 64,-19-2 32,18 21-64,3-21 0,-3 21 0,2 0 96,-21-1-96,21-19 32,-21 20-32,21-21 0,19 1 0,-20 0 0,19 0 0,3-21 0,-2 1 0,0 20 0,20-20 0,-21-20 0,1 20 0,20-1-32,-18 2 32,18-21-96,0 19 96,0-19-96,0 0 96,0 0-32,0 0-32,0 0-256,0 0-33,0 0-319,0 0-898,0 0-1537</inkml:trace>
  <inkml:trace contextRef="#ctx0" brushRef="#br0" timeOffset="157461.0062">7998 4033 11851,'0'0'-224,"0"21"31,0-21 706,-18 39-97,18-19-416,-21 39 0,1-19 64,-20 20 32,21-20 0,-1 0-96,0-1 32,20 1-64,0-20 32,0 0 321,20-1 447,19-19 193,1 0-256,19 0-417,2 0-192,-2 0-96,-19 0-64,19 0-640,-19 0-1122,-1 0-1377,-19 0-2306</inkml:trace>
  <inkml:trace contextRef="#ctx0" brushRef="#br0" timeOffset="158586.0706">7840 4490 544,'-20'0'4260,"20"0"-4132,0 0-32,-20 0 1025,20 0-224,0 20-320,0-20-257,0 0 257,0 0 63,0 20-127,20-20-225,-20 0-192,20 0-32,-20 0-32,20 0-32,-20 0 96,20 0 128,-20 0 193,0-20 63,0 20-191,-20-20 127,20 20-288,-20 0-64,0 0 128,-20 0 33,40 0 31,-19 20-192,19 0-64,0 0 96,0-20-32,19 20-64,21-20 0,-20 0 64,20 0 96,-21-20-32,1 20-64,-20 0 64,20-20 129,-40 20 95,20-20-288,-20 20 0,-19-20-96,19 20 96,-20 0 0,20 0 160,1 20-63,19-20-129,0 0-64,0 20 96,0 0 192,19-20-160,21 0-96,-20 0 96,0 0-96,0 0-32,-20 0-160,19 0-224,-19-20-65,0 20 257,0-20-161,-19 20 225,-1 0 0,0 0 96,0 0 192,-20 20-32,21-20 64,19 20-127,-20 0-1,20 0-32,20-20-32,-1 19 32,1-19 32,20 0-97,-20-19-351,19 19-64,-19-20 191,-20 0 193,20 0 96,-20 0-64,-20 0 0,0 1 192,1 19-160,-21-20 0,20 20 353,-20 0 95,21 0-352,-1 20-224,0-1 96,20-19 32,0 20-32,0 0 128,0 0-64,20 0 32,0-20-32,-1 0 32,1 0-64,0 0 32,0 0 0,-20 0 160,0-20-160,0 20-577,-20 0-1825,20 0-6214</inkml:trace>
  <inkml:trace contextRef="#ctx0" brushRef="#br0" timeOffset="161118.2154">5795 4132 10345,'0'0'737,"0"0"-609,0 0-96,0 0 128,0 21 449,20-2-65,-20 1-95,0 20 31,0 19-31,0 21-65,0 20-160,0-21-96,0 20-32,0 1-63,0-41-1,0 21 0,0-40-32,0 0 0,0-21 0,0 1-449,0 0-672,0 0-1505,0-20-2019</inkml:trace>
  <inkml:trace contextRef="#ctx0" brushRef="#br0" timeOffset="161415.2324">5637 4789 11242,'0'19'-288,"0"2"224,19-1 192,1-1 288,0 21-159,-20 0-97,20-1 32,0 1-128,-1 0 224,1 0 129,0 0-225,20-21 0,-21 1 385,1 1 512,0-21 96,1-21-192,17 1-321,-18-20-351,21 1-193,-2-1-160,1 0 0,-20 1-257,19-1-896,-19 20-769,0 20-2978</inkml:trace>
  <inkml:trace contextRef="#ctx0" brushRef="#br0" timeOffset="171955.8353">2857 8564 5124,'0'-20'1602,"0"20"-289,0 0 353,0 0-129,0 0-768,0 0-417,0 0-96,0 0-63,0 0-1,0 0 416,20 20 33,-20-20-129,0 0-95,0 0 31,0 0-31,0 0-193,0 20-64,21-20 0,-21 0 0,0 20 33,0-1-65,18-19-32,-18 21 0,20-2 0,-20-19-64,0 21 32,20-2 0,-20 1-32,21 0 32,-21 0-64,20 0 96,-20 0-96,18 19 96,3-19-64,-1 20 32,-20-20-32,20 20-32,0-21 65,-20 1-65,19 20 32,1 0 64,0-21-160,-20 21 128,20 0-64,0 0 64,-20-20-64,19 19 0,1 1 32,0 0-96,-20-1 288,40 21-128,-21-20 96,1 0-32,21 20-96,-21-20-96,18-1 193,-17 21-129,19-21 0,-21 21 0,21-20 32,-20 19-32,19-19 0,-19 20-32,20-21 64,-20 21-96,19-20 96,-19 0-64,21 19 0,-21-19 96,18 0 0,-17 19-32,19-19 64,-1 19-64,1 1-64,-20-20-32,19 19 96,1-18 0,-1 18-96,-19-19 32,20 19-64,-1-19 128,2 20 0,-1-20 0,-1 20-128,1-21 32,-1 21 160,1-21-224,19 1 160,-19 0-64,1-1 64,-3 1-31,3 0 95,-1 0-32,-1-21-128,1 21 32,-1-19 64,1-2 0,0 21-96,-1-20-32,22 0 64,-23 0 64,3-1-64,-3 1 0,3 0-288,-1 0 576,19 0-288,-19 0-32,-1-20-32,21 19 128,-21-19-96,2 20 128,-1-20-192,-1 20 128,1-20-32,-1 0-32,1 0 64,0 0-32,-1 0 0,1 0-32,-1 20 32,1-20-257,1 0 514,-3 0-257,3 0 0,-2 0-32,1-20 0,19 20 128,-19 0-160,0-20 160,19 20-160,2-20 64,-22 20-32,21-19 64,-21-1 32,21 0-128,-21 0 32,1 0 64,19 0 32,-19 1-128,-1-1 64,2 0 32,17 0-96,-17-20 256,-1 21-288,19-2 96,-19-19 64,19 0-96,-18 21 64,17-21-96,3 0 128,-2 1-32,0-1-32,1 0-64,-1 1 128,2-1-64,-23 0-32,23 0 64,18-20-32,-20 21 0,1-21 32,-1 20-64,2-19 96,-2-1-96,-1 21 32,-17-21 0,38 0 0,-19 0 32,-1 1 0,-19 0-64,19-1 32,-18 0 32,-3 1-64,3-1 32,-2 0-32,1 1 128,0-1-128,-1 1-32,1-1 128,1 0-64,-3-19 0,23 19-32,-22 1 64,1-1-128,-1-20 96,1 20 32,0 1-64,-1-1 32,1 1 0,-1-1 32,21 0 0,-21-19-96,2 20 128,-1 19-32,-22-20 128,3 20 64,19 1-31,-20-1-33,0 0-160,-20 0 64,19 21-96,1-21 96,-20 0-32,20 20-96,-20 0 96,20 1 0,-20-1-64,20 20-32,-20 0 32,0-21 0,0 21-193,0 0-479,0 0-609,0 0-1122,0 0-3010</inkml:trace>
  <inkml:trace contextRef="#ctx0" brushRef="#br0" timeOffset="172827.8839">9905 8147 10185,'0'0'1890,"0"0"-1858,0 0 512,19 0 898,1 20-481,0-20-673,20 0-96,-1 0-128,1-20 32,-1 20 0,1-20-31,-19 20-65,-1 0-97,-2-20-223,-18 20 32,0 0-577,-18 0 192,-23 20 65,21-20 255,0 20-223,-19 0 192,39-1 287,-20 2 33,20-2 128,0 1 33,20 20 63,1 0-128,-3-21 32,2 22-64,0-2 0,1-19 0,-1-1 224,-2 2 0,-18-1 417,-18-20 288,-2 19-225,-1-19-287,-19 0 63,22 20-256,-23-20-192,1 0-64,21 0-224,19 0-641,-20 0-1377,20 0-1826</inkml:trace>
  <inkml:trace contextRef="#ctx0" brushRef="#br0" timeOffset="173103.9009">10440 8186 8584,'0'-19'1025,"0"19"64,0 0 832,0 0-928,-19 19-320,19 21 64,-20 0 128,20 0-321,-20 19-192,20 1-191,0 0-129,0-1-32,0-19-97,20-1-127,0 1-384,-1-19-417,21-21-929,-20 0-1505,19 0-5190</inkml:trace>
  <inkml:trace contextRef="#ctx0" brushRef="#br0" timeOffset="173527.9251">10679 8365 12972,'0'-20'224,"-20"20"-160,20 20 737,0 1-417,-21-2-352,21 21-64,0-21-192,21 22-321,-1-2-544,0 1 32,19-20-160,1-1 513,-20-19 575,19 0 129,1 0 97,0-19 31,-21-1 352,1 0 609,0-20 353,1 21-33,-21-22-480,0 2-449,-21 0-320,1-2-128,-19 2 225,19 19 63,-20 0-256,1 0-32,-21 20-32,21 0-32,-1 0-32,20 20 0,-1 0-64,21 20 0,21-21 192,-1 1-128,20 1 64,-1-2 0,1 1 0,-1 0 64,1-20-64,0 19-385,-1-19-544,-19 0-1665,1 0-2467</inkml:trace>
  <inkml:trace contextRef="#ctx0" brushRef="#br0" timeOffset="173737.9372">11195 8445 11146,'20'40'2979,"0"-1"-2659,-1-19 801,-19 0 353,0 20-802,0-21-640,0 2-224,0-2-128,20 2-769,-20-2-1249,0-19-1987,0 0-5154</inkml:trace>
  <inkml:trace contextRef="#ctx0" brushRef="#br0" timeOffset="173996.9509">11335 8067 13228,'18'20'0,"2"0"833,21 0 961,-21 20-257,19 0-896,-19 19-289,20 1 160,-21 19 33,1-20-353,-20 21-96,20-20-32,-20-1-96,0 1-224,-20 0-449,0-21-608,1 21-1153,-1-40-2595</inkml:trace>
  <inkml:trace contextRef="#ctx0" brushRef="#br0" timeOffset="176288.0829">3473 12578 8359,'20'0'1186,"-20"-20"-578,0 20 1186,-20 0 0,20 0-994,0 0-287,0 0 95,0 0-63,0 0-257,0 0-192,0 0 192,0 0 97,0 20-129,0 0 64,0 20 1,0-1-257,0 1 384,0 19-384,20 2 0,-20-3-96,0-17-64,19 18 96,-19-39-288,0 20-481,0-20-704,20 0-1378,-20 0-2114</inkml:trace>
  <inkml:trace contextRef="#ctx0" brushRef="#br0" timeOffset="177320.1421">3432 13453 9737,'0'0'224,"-20"0"-96,20-21 1666,0 2-65,0 19-800,-18-20-96,18 20 0,0-21-257,-20 21-351,-1 0-257,1 0-193,0 0-191,1 21 64,-21-1-97,20-1 33,0 21 288,1 0 96,-1 0 0,20 0 0,-20 19 0,20-19 0,0-1-33,20 2-63,0-2-320,-1 0 224,21-18 224,0-1 128,19-1 32,-18-19 256,18-19 33,-19 19-33,-1-20-95,-19-1 127,20 2 128,-21-1-95,-19-19-97,0 18 129,0-18-33,0-1-256,-19 0-127,-1 20-1,-20-19-224,20 19-1,-19-20 97,-2 40-64,-17-20-96,17 20 32,-18 20 128,19-20-32,1 40-64,19-20 64,0 0-129,0 19 193,20-19 0,0 0 97,20 0 127,20 0 0,-1-20-32,1 19-128,19-19-64,-18 20 128,17-20-224,-17 0-96,-2 0-160,1 0-577,-20 0-1922,0 0-3491</inkml:trace>
  <inkml:trace contextRef="#ctx0" brushRef="#br0" timeOffset="177790.1689">3929 13790 15534,'0'20'224,"0"-20"225,0 0 608,0 20-481,-19-1-480,19 2-128,-20 18-256,20 1-545,0 0-1185,0 0-3395</inkml:trace>
  <inkml:trace contextRef="#ctx0" brushRef="#br0" timeOffset="180647.3323">3592 9796 7046,'0'-20'1121,"-20"20"-1185,0 0 545,0 0 896,0 0-288,1 20-897,-1-20 32,0 20 449,-1-20-32,1 40-129,20-20 129,-18-1-33,18 2-255,18-2-33,2 1-96,1 0 64,-1 0-31,19-20-1,-19 20 0,20-20 32,-20-20 129,19 0-97,-19 0-32,0 0 129,-20-20-161,0 21 32,0-21-192,0 20-128,-20 0-96,0 0 0,0 1-160,-19-1-161,19 20 161,-20 0 64,21 0 0,-21 20 32,19-1 63,1 21 33,20-20 0,0 20-32,20-21-32,1 2-192,-1-2 63,19-19 65,-19 0 32,20 20 192,-20-40 64,19 20 0,-19 0 32,-20-19 32,20-2 96,-20 2 33,0-1-97,-20 0 32,20 0-224,-20 0-64,-19 0-96,19 20-97,-20-19 1,20 19 0,-19 19 32,19-19-33,-1 20 33,1 20 192,20-20 32,0 0 128,0-1-32,41 2 96,-21-2-160,19-19-32,1 0-128,0 0 128,-21 0 32,21-19 128,-20-2 129,-20 2 63,0-1-32,0 0-192,0 0 128,-20 0-160,0 0-288,0 1 32,1 19-64,-21 0-32,20 0-65,0 19-31,1 1 128,-1 20 128,20-20 95,0 0-63,20-1-128,-1 2 0,1-2 64,0-19 96,0 0 192,0-19-32,-1 19 64,1-21 64,-20 2 97,0-1 95,0 20 161,0-20-225,-20 0-160,1 20-160,-1 0-96,0 0 0,0 20-64,0 0-32,20-20-193,0 20-1248,20-1-2275</inkml:trace>
  <inkml:trace contextRef="#ctx0" brushRef="#br0" timeOffset="184043.5263">15582 8684 4644,'0'-21'6054,"0"2"-5862,0-2 288,0 2 1058,0 19-161,-20-20-512,0 0-609,0 20-192,1 0-32,-21 0-32,0 20-32,1 0-64,-1 20 160,20 0-96,-19-1 64,19 1-32,20 0-64,0-21 32,0 21-64,20-40 64,19 20 160,-19-20 32,20-20-32,19 0 64,-19-19-127,-1-1 31,-19 0-96,20 1 64,-19-22 0,-21 22-64,18-21-64,-36 0 160,18 1-128,-41-1 0,21-19-289,-19 39-287,19-19 288,-20 39 255,20 0 33,1 20-64,-1 20-96,0 19 256,0 1 96,20 20 193,0 19-65,0-19-64,20 20 64,20-21-127,-1 21-97,1-40-32,19 19 32,-19-19-160,19-20-32,-18-1 31,-3 1 65,3 0-256,-21-20-160,0 20-833,-20-20-2435,0 0-6340</inkml:trace>
  <inkml:trace contextRef="#ctx0" brushRef="#br0" timeOffset="184397.5469">14769 9220 14189,'0'0'-32,"20"0"-417,-2 0 706,23 0 287,18 0-95,21 0-321,-1 0-32,20 0 128,1 0 225,-1 0-97,20 0-192,1-20-64,-21 20 0,19-20-32,-38 20-224,-21 0-448,0-20-321,-39 20-1954,0 0-3972</inkml:trace>
  <inkml:trace contextRef="#ctx0" brushRef="#br0" timeOffset="184923.577">15086 9598 14669,'-80'40'-384,"41"-1"-64,-1-19 384,20 20 128,-19 19-96,19-19 0,20-20-353,0 19 225,0-18 160,20-2 0,0 1-96,19 0 96,-19-20 160,20-20 256,-1 0-159,1-20-33,-20 21 0,-1-41-96,1 20 257,-20 1-321,20-21 0,-20 0-64,-20 1-96,0-1-385,1 20 385,-1 0 32,0 20 96,0 1-32,0 19 0,1 19 128,-1 1 160,20 20-31,0 0 95,0 20 257,20-1 63,-1-19-127,21 20-257,0-20-192,-1 19-96,1-39-160,19 20-352,-18-21-770,-1 2-640,-21-2-1473,21-19-3523</inkml:trace>
  <inkml:trace contextRef="#ctx0" brushRef="#br0" timeOffset="185400.6043">15483 9638 10441,'0'-40'257,"0"20"-482,0 20 1635,-20-20-193,0 20-801,20 0-416,-20 0-64,1 20 96,-1 0 128,20 20 1,0-1 127,0 1 0,0 19-96,0-19 0,20 0-31,19-20-129,1 20 64,-1-40-64,1 19-32,1-19 160,-3 0 32,3-19 96,-21-2-95,-2 2-129,3-1 64,-21-20-128,0 0 96,0 21-64,-21-21-192,-17 0 64,-3 20 64,3 1 32,-23-2 32,22 21 32,-1 0-128,20 21 128,-19-21-128,39 19 64,0 1 64,0 0 128,19 0 0,1 20 32,20-21 0,-1-19-127,1 20-129,1-20-321,-3 20-608,3-20-1665,-21 0-3940</inkml:trace>
  <inkml:trace contextRef="#ctx0" brushRef="#br0" timeOffset="185580.6146">15959 9816 15246,'20'40'1441,"-20"-20"-1345,0 20 1250,0-1 63,0 1-1185,0 0-736,0-20-1154,0-1-1153,0 1-6277</inkml:trace>
  <inkml:trace contextRef="#ctx0" brushRef="#br0" timeOffset="186150.6472">16496 8862 7078,'-21'0'8296,"1"0"-8232,20 0-160,20 0 673,21 20 255,-2-20-319,1 0-449,19 20 0,1-20-32,-21 0-96,1 0-481,-1 0-672,1 0-1121,-19 0-1153,-21 0-961</inkml:trace>
  <inkml:trace contextRef="#ctx0" brushRef="#br0" timeOffset="186372.6598">16753 8922 5381,'-59'19'3042,"39"2"-928,0 18-256,20 1-384,0 0-417,20 0-737,0 19-32,0-19-192,-1-20-32,1 19 225,0-19 31,-20 20-192,0-40 224,0 20 257,-20 0-289,-19-20-192,-1 19 33,-19-19-161,19 0-161,-1 0-287,23 0-257,-2 0-544,-1 0-1377,42-19-1602,-1 19-2050</inkml:trace>
  <inkml:trace contextRef="#ctx0" brushRef="#br0" timeOffset="186604.6731">17131 8941 6342,'-40'21'4324,"20"-2"-4196,0 21 1121,20 0 961,-19-1-737,19 1-608,-20 20-96,20 0-513,0-21-160,20 1-64,-20 0-224,39-1-384,1-18-994,-20-2-1313,19-19-3106</inkml:trace>
  <inkml:trace contextRef="#ctx0" brushRef="#br0" timeOffset="187050.6987">17429 9121 12043,'-20'19'-1313,"0"1"1120,-1 20 1379,21 0-97,0-1-801,0 1-288,21 20-128,-1-41-128,19 22-321,1-22-128,19-19 289,-19 0 512,0 0 320,-1-19 193,1 19 320,-19-41 288,-3 22-288,2-21-513,-20 20-95,0-20-225,-20 1-96,2-1-321,-23 20-95,-18-20 160,-1 40 288,1-19-32,19 38 64,-19-19 288,39 20-96,-21 20-95,41-20 127,0 20 96,20-21-192,1 1 1,19 0-97,-1 0-128,21 0-193,-21 0-287,21-20-673,-41 19-1410,21-19-3811</inkml:trace>
  <inkml:trace contextRef="#ctx0" brushRef="#br0" timeOffset="187253.7103">18004 9359 14221,'20'20'1666,"-20"-1"-1859,0 1 482,0 1 1280,0-2-1088,0 21-481,0-21-64,0 2-353,20-1-512,-20-20-1793,0 0-3332</inkml:trace>
  <inkml:trace contextRef="#ctx0" brushRef="#br0" timeOffset="187512.7251">18162 8981 1473,'61'40'14574,"-23"-20"-14478,-17 20 32,19 0 1313,-1-1-352,-19 21-832,0-20-257,-20 19 32,0-19-257,0 19-31,0-19-160,0 0-353,-20 0 321,0 0 31,1-1 97,-1-18-289,-20 18-2370,1-19-1601</inkml:trace>
  <inkml:trace contextRef="#ctx0" brushRef="#br1" timeOffset="190828.9147">2837 8941 896,'0'0'673,"0"0"320,0 0 0,0 0-417,20 0-31,-20 0-257,0 21-128,0-21-32,0 0-160,20 0 32,-20 19 32,0-19-64,21 20 64,-21-20-32,0 20 0,0 0 0,18-20 33,-18 20-33,20 0-33,-20-20-95,20 19-416,1 2-193,-1-21 417,-20 19 192,18 1 160,-18-20-64,21 20 96,-21-20 0,0 20-32,20-20-32,-20 20-96,0-20 160,20 20-256,-20 0-1154</inkml:trace>
  <inkml:trace contextRef="#ctx0" brushRef="#br1" timeOffset="192812.0282">2877 9001 768,'0'0'545,"0"0"-257,0 0 545,0 0 192,-20 0-321,20-20-575,0 20 31,0 0 512,0 0 449,0 0-32,0 0-192,0 0-320,0 0-321,0 0-32,0 0 289,0 20 31,0-20-159,20 20-65,-20-20-160,21 20-96,-21 0 128,18-20 225,-18 20-193,20-1-32,-20 2 64,20-2 129,-20-19-225,21 20-32,-21 0 320,20 0-319,-2 0-33,-18 0 96,21-20 64,-1 20-128,-20-1-96,20 1 32,-20 0 32,20-20-96,-1 20 96,-19 0 97,20 0-1,0-20-128,-20 19 64,20 1-64,0 1-32,-1-2 0,-19 1 32,20-20-32,0 20 0,0-1 0,-20 2 0,20-1 0,-1 0 0,-19 0 32,20-1-32,0 2-32,-20-2 65,21-19-33,-1 20 32,-20 0 0,18 0-128,2 0 64,-20-20 0,21 20 64,-21-1-64,20-19 32,-20 20 0,20 0-32,-20-20 32,19 20-32,-19 0 0,20-20 32,-20 20-32,0-1 32,0-19-32,20 21 32,-20-2 0,0 1 0,0 0 0,0 0-32,20-20 32,-20 20 0,0 0-32,20-20 0,-20 20 0,0-1 0,0-19 0,19 20 32,-19 1-32,0-21 64,20 19-64,-20 1 0,0-20 32,0 20-32,20-20 64,-20 19-64,0 2 32,0-21 0,0 20-32,20-20 32,-20 19-32,0-19 0,20 20 0,-20 0-32,0-20 32,19 20 0,-19-20 32,0 20-32,0-20 64,20 20-32,-20-20-32,0 19 0,20 2-32,-20-21 32,0 19 0,20-19 0,-20 20 0,0-20 0,21 20 0,-21-20 0,20 20 32,-20-20 0,0 20-32,18-1 0,-18-19 64,20 21-64,-20-21-64,21 19 64,-1 1 0,-20-20 0,20 21 0,-1-21 0,-19 19 64,20 1-64,0-20 0,-20 20 0,20-20 0,-20 19 0,20-19 0,-20 21 0,19-1 0,-19-20 0,20 19 0,-20-19 0,20 20 0,-20 0 0,20-20 0,-20 20 0,20 0 0,-20-20 0,19 20 0,-19-1-96,20-19 96,-20 20 0,20 0 0,-20-20 0,20 20 0,-20 0-32,21 0 32,-21 0 64,0-20 0,18 19 33,-18 2 223,20-2-64,1-19-224,-21 20-32,20 1 0,0-2-32,-20 1 32,18-20-64,3 20 64,-21 0-32,20 0 32,0 0 32,-20-1 32,20-19-64,-20 20-32,19-20 32,-19 20 32,20 0-32,-20-20 32,20 20 0,-20-1 32,20-19 128,-20 0-160,20 20 0,-20-20-96,0 20 128,19-20 33,-19 20-161,0-20 64,20 20-33,-20-20 66,0 0-33,0 20 32,20-20-97,-20 19 98,0-19-66,0 0-63,20 21 96,-20-21 32,0 19-32,0-19 32,21 0 0,-21 21-64,0-21 32,0 0 32,0 0-128,0 0-192,20 0 32,-20 0 32,0 0 128,0 0-1,0 0-95,18 0-96,-18 19-160,0-19-545,0 0-1826,0 0-2530</inkml:trace>
  <inkml:trace contextRef="#ctx0" brushRef="#br1" timeOffset="193132.0464">4584 11366 6886,'21'20'480,"-21"0"417,0-20 2082,20 19-705,-20 2-1313,18-2-64,-18-19 224,20 21-576,1-2-289,-21-19-320,20 21-128,-20-21-449,20 0-224,-2 19-384,-18-19-96,0 0-161,21 0-287,-21 0-1378,0 0-3267</inkml:trace>
  <inkml:trace contextRef="#ctx0" brushRef="#br1" timeOffset="194140.104">2916 9081 2754,'20'0'-64,"-20"0"96,0 0 609,0 0 288,20 0-257,-20 0 129,0 0 96,0 0-160,0 0-257,0 0-64,0 0 257,0 0 96,0 0-33,0 0-319,0 19-97,-20-19-224,20 0 128,0 0 1,0 0 159,-20 0 96,20-19 97,-18 19 96,18-20-257,-21 0-256,1-20 353,-20 1-225,20-1-64,-19 0-96,-1-20 64,-19 1 1,19 19-193,1 1 0,-2-1 256,21 0 96,0 20-224,2 0-64,-3 0-96,21 0 32,-20 20-64,20 0-384,0-19-961,20 19-994,1 0-608,-21 0-3523</inkml:trace>
  <inkml:trace contextRef="#ctx0" brushRef="#br1" timeOffset="195229.1663">14888 10372 9993,'-20'-19'1313,"0"19"-512,-1 0 993,21 0-225,0 0-448,0 0-416,0-20-481,21 20 96,19 0-95,19 0-65,20 0-160,20-20 32,0 20 32,41 0-160,18 0 160,22 0-32,18 0-64,21 0 32,-21 0 32,19 0 32,-18 20-128,1-20 64,-42 0-385,-19 20-31,-1-20 416,-38 0-224,-1 19-193,-20-19 225,-19 0-352,-21 0-289,-19 0 192,-20 21-640,0-21-448,0 0 864,-20 0-1025,-19 0-2722</inkml:trace>
  <inkml:trace contextRef="#ctx0" brushRef="#br1" timeOffset="196946.2646">2481 8584 6726,'-21'-20'416,"21"20"-320,0 0 32,-20 0 577,20 0-545,20 0-192,-20 0 0,0 0 321,0 0 447,0 0 33,0 0-64,0 0-97,21 0-288,-21 20-31,18-20-33,2 20-128,0-1 64,1 2-128,-1-2 0,-2 2-32,23 18 0,-21-19 33,0 0-1,-1 20 96,1-1 192,20-19 64,-20 20-159,-1-1-33,1 21-64,20-20-64,-20 0-32,19 0-32,1-1-64,1 1 0,-2 20 96,-19-21-64,20 1 0,-1 0 96,1 20-96,-1-21 0,1 0 32,0 2-64,-1-1-352,2 0-609,-3-1-512,-18-19-417,1 20-577,-1-20-2721</inkml:trace>
  <inkml:trace contextRef="#ctx0" brushRef="#br1" timeOffset="198251.3389">3432 9737 160,'21'20'1025,"-21"-1"-961,20-19-64,-20 20-96,20 0-353,-20-20 193,19 20 224,-19 0 96,20-20 545,-20 20 416,20-20-289,-20 19-159,0 2-353,20-21-288,-20 19 192,20 1-64,-20 0 128,19 0 193,-19 0 287,20 0-191,0 0 255,-20-1 257,20 1-64,-20 1-384,20-2-353,-1-19 32,-19 20 128,20 0-159,-20-1-33,20-19 64,0 21-160,-20-1 0,21-20 0,-21 19 32,0 1 32,20 0 33,-20 0 479,0 0 33,18 0-449,-18-1-32,20 2-32,-20-2-160,21 1 32,-21-20-32,20 20 64,-20 0-64,20 0 65,-1-1 31,-19 21 32,20-20 64,-20 1-64,20 18-64,-20-19-64,20-1 32,-20 22 32,20-22 32,-20 1-64,19 20-32,1-20 64,-20 0 32,20 19-96,0-19 32,-20 20-32,20-20-64,-1 19 0,1-18 32,0 18 64,0-18 0,1 18-32,-3-19 96,2 20 321,-20-20-65,21 19-160,-1-19-192,0 20 32,-2-21 0,3 21-96,19-20-64,-20 0 32,-1 0-256,1-1-609,0-19-224,0 21-705,-20-21-2050</inkml:trace>
  <inkml:trace contextRef="#ctx0" brushRef="#br1" timeOffset="200595.4733">3036 8922 5605,'-21'19'1954,"21"-19"-641,0 0 352,0 0 417,0 0-192,0 0-865,21 0-512,-1-19 159,20-1-287,-1 0-33,21 0-64,-1-20 1,40 1-65,-20-1-192,21-19 0,-1 19 96,0 0-192,-38 0 64,-3 20-32,-37 0-481,-1 20-544,-20 0-1377,0 0-1474,-20 0-896</inkml:trace>
  <inkml:trace contextRef="#ctx0" brushRef="#br1" timeOffset="200934.4928">3135 8663 8327,'20'-19'801,"0"19"-577,-20-21-96,0 21 161,0 21 832,0-2-609,-20 2-384,0 38-96,0-19 129,-19-1 63,19 1 128,0-20 65,-1 20 127,21-21 1,0-19-257,0 21 256,21-21 161,19 19 0,-20-19-257,19 0-256,1 20-64,19-20-64,-19 0-64,-1 0 33,22 0-258,-3 0-960,-17 0-1569,18-20-3044</inkml:trace>
  <inkml:trace contextRef="#ctx0" brushRef="#br1" timeOffset="201540.5273">4267 8107 8680,'0'-20'1057,"-21"20"-1057,21 20-257,0 0 770,21 20 320,-1 19-257,-20 1-287,20 19-97,-2-19-128,3 0 32,-21-21 64,20-19 96,-20 0-31,0-20 159,0 0 1089,0-20-95,0 0-1090,0 1-192,0-22-32,20-18-128,-20 19 0,20-19 0,-1 19 0,1 0 32,0 21-64,0-2 0,0 21 64,-20 0 128,19 21 96,1-2-32,-20 21-64,20 0-64,-20-1-192,20 2-641,1-2-608,-21 0-1474,20-18-832</inkml:trace>
  <inkml:trace contextRef="#ctx0" brushRef="#br1" timeOffset="202262.5687">4704 8345 10345,'20'0'-576,"-2"0"159,3 0 545,-1 0 673,20 0 320,-21-19-160,21-1 352,0 0-31,-21 0-610,-19 0-415,20 0-33,-20 1-64,-20-2-256,20 21-321,-39 0-287,19 0 95,-20 21 353,21-2 160,-1 21 96,0 0 32,20-20 96,0 19-64,20 1-32,0 0-128,39-21-384,-19 2-321,39-21-288,-20 0 704,-18 0 321,18-21 64,-19 2 0,-1-21 32,-19 21 129,0-22 287,0 2 96,-20 19 129,0-20-353,0 20-480,-20 20 32,0-19-96,0 38-96,-19-19 256,19 40 96,0 0 32,-1-20-32,21 19 32,0 1-64,21 0 32,19-21-128,-20 2-32,19-21 63,1 0 162,-1-21 63,1 2 0,-20-1-64,0-19 0,-20 18 128,0 1-128,0 1-288,0-1-545,-20 0 33,20 20-97,-20 0-929,20 40 994,20-21 640,0 41 160,1-20 160,-3 20 128,2 19 129,1-19-353,-1-1 801,-20-19 608,0 0-544,0-1 609,0-19 95,-20 0-448,-1-20-320,-17 0-480,-3-20-385,1 0-96,1 1-64,-1-1-577,0-20-864,1 0-2019,19 21-1665</inkml:trace>
  <inkml:trace contextRef="#ctx0" brushRef="#br1" timeOffset="202651.5909">5617 8286 9737,'20'-20'2979,"-40"20"-2339,20 0 545,-20 0-480,0 20-481,-1 20-160,3-1-64,-2 1 0,20 0 32,0 0-64,20-20-64,-2-1 64,23-19-128,-21 0-32,19 0 192,-19 0-64,20-19-32,-40-1 32,20-20 96,-20 20-32,-20 0-97,20-20 1,-20 20 160,0 1 65,20 19 319,-20 0-128,20 0-31,0 0-225,0 19 224,0 1 32,0-20-128,20 21-160,20-2-32,-20 1-320,19-20-353,-19 0-672,20 20-993,-21-40-1698,1 20-4066</inkml:trace>
  <inkml:trace contextRef="#ctx0" brushRef="#br1" timeOffset="202822.6008">5795 8266 11370,'20'0'641,"0"0"864,-1 0 513,1 0-865,21 0-864,-21 0-193,18 0-64,3 0-96,-21 0-609,-1 0-1345,-19 0-2658,20-20-4645</inkml:trace>
  <inkml:trace contextRef="#ctx0" brushRef="#br1" timeOffset="202982.6099">5953 7968 10345,'0'19'321,"0"22"159,0-2 2179,20 21-321,-20-1-1089,0 21-897,0-1-160,0-19-768,21 20-449,-1-41-512,0-19-2467,19 0-1538</inkml:trace>
  <inkml:trace contextRef="#ctx0" brushRef="#br1" timeOffset="203163.6203">6232 8286 10345,'0'40'3299,"0"-21"-3235,21 22 97,-21-22 63,0 1-32,18 0-576,2-1-801,-20 2-385,20-21-224,-20 0-3266</inkml:trace>
  <inkml:trace contextRef="#ctx0" brushRef="#br1" timeOffset="203300.6281">6232 7968 10057,'0'-60'2242,"0"60"-3427,-20 0-192,20-20 1409,20 20-705,-20 20-3779</inkml:trace>
  <inkml:trace contextRef="#ctx0" brushRef="#br1" timeOffset="203726.6524">6431 8425 5413,'20'39'512,"-20"-18"-160,19-21 1634,1 0-320,0-21-1250,0 21-608,0-39-160,-1 19-33,-19 1-159,20-2 352,-20 1 288,0 1 608,20 19 866,-20 0-193,0 0-512,0 19-288,0-19-321,20 0-96,0 0 64,-1 0 32,21 0-191,1-19-1,-23-1 96,2 0 288,1 0-128,-21-20-287,0 21-674,-21-2-96,1 2-64,2-1 417,-3 20 480,1 20 32,20-1-160,0 2 385,0 18 191,20 1-31,19-20-161,2 19-128,-1-19-128,-1-20-128,1 21-160,-1-2-288,-19-19-1314,0 0-3523</inkml:trace>
  <inkml:trace contextRef="#ctx0" brushRef="#br1" timeOffset="204259.6829">4922 9081 832,'-20'-20'13325,"0"20"-13325,-20 0-481,1 20 449,19-1 577,0 21-161,-1-20-320,21 0-160,0 20 224,21-20 225,19 19-33,-1-19-128,1 0-160,-20 0 0,19 0 96,-19 0 129,0-20 95,-20 19 225,0-19 351,-20 20-351,0-20-449,-19 21-352,19-21-353,-20 0-736,1 0-2050,19-21-3203</inkml:trace>
  <inkml:trace contextRef="#ctx0" brushRef="#br1" timeOffset="204447.6937">5080 8842 14221,'21'0'288,"-21"0"-256,20 40 641,-20 0 192,18 19-225,-18 1-480,0 20-95,0-1-1154,21 0-385,-1-19-608,0-40-2786</inkml:trace>
  <inkml:trace contextRef="#ctx0" brushRef="#br1" timeOffset="204706.7085">5378 9279 11851,'0'0'96,"0"20"-320,0-20 800,0 20 257,0 0-865,0 0 32,20 0-384,0-1-577,19 1 512,2-20 257,-1 0 224,-22-20 384,23 1 513,-21-1 288,-20 0 417,0 0-481,-20 0-480,0 0-385,-19 1-256,-1-1-224,-1 20-481,2 0-896,-1 20-3684</inkml:trace>
  <inkml:trace contextRef="#ctx0" brushRef="#br1" timeOffset="205082.73">5815 9379 15214,'20'99'288,"-1"-60"-1345,-19 22 801,0-22 256,20 1-481,-20 0-31,20-40 448,-20 0 576,0 0 289,0-20-577,-20-19-95,20-1 127,-20-20 512,1 20-255,-1-19-449,0-1-160,20 0-128,0 1-225,20-1 417,0 40 256,19 0-63,2 20-161,-21 0 0,18 0 160,-17 40-32,-21-20 32,20 20-64,-40-21 128,-1 21 193,1-20-65,2 0-256,-23 0-160,1-20-448,21 19-1314,-1-19-2562,0 0-6310</inkml:trace>
  <inkml:trace contextRef="#ctx0" brushRef="#br1" timeOffset="205421.7494">6093 9279 14541,'40'0'-64,"-21"0"256,1 0 1346,20-19 95,-20 19-1088,19-20-449,-19 20 96,0-20-192,-20 20-96,0-20-256,0 0-385,0 20-224,-20-20 64,-18 20-352,17-20 512,-19 20 545,20 20 192,0 0 289,1 0 351,-1 0 129,20 20-97,20-1 289,-1 1-192,21-20-160,0 0-225,19-20-224,2 0 96,-2 0-384,-19 0-128,-1 0-705,-19-20-1601,-20 20-6439</inkml:trace>
  <inkml:trace contextRef="#ctx0" brushRef="#br1" timeOffset="207801.8853">3592 9856 2274,'19'-20'480,"-19"0"1570,0 0 192,0 0-192,0 20 0,0-19-609,-19 19-512,-1-20-160,0 20-353,0 0-352,0 0-160,-19 20-32,19-1 32,-1 21 0,1-20 32,20 0-32,0 0 0,0 20-32,20-21 0,1-19-65,19 20-159,-21-20 224,21 0 224,-20 0 128,19 0-32,-19-20 97,0 1-33,0-2 32,-20 2 97,0-1 63,0 0-256,-20-20-192,0 20-96,0 20 0,-19-19-32,-1 19 224,20 0-64,-19 19-64,19 1-32,-1-20 0,1 20 0,20 0 32,20 0 96,1 0-64,-1-1 96,19-19 0,-19 21-96,20-21 0,-20 19-128,19-19 128,-19 0 0,-20 0 32,20-19 32,-20 19 32,0-21-32,-20 2-96,0-1-32,0 20-64,-19-20-192,19 20-161,-20 0 289,1 0-32,19 20-32,20 0 159,-21-20 1,21 19 64,21 2 0,-1-21 0,0 19 64,-1-19 64,21 0-64,-20 0 32,19 0 1,-19-19 31,0 19 0,0-21 32,-20 21 160,0-19 0,0 19 65,-20 0-289,20 0-192,-20 0-161,0 0 1,20 19-897,0-19-1954,0 21-3171</inkml:trace>
  <inkml:trace contextRef="#ctx0" brushRef="#br1" timeOffset="211439.0935">16475 10592 7879,'21'0'416,"-21"0"-191,20 0 1792,-2 0-415,3 0-705,-21-21-289,20 21-63,-20 0-193,0 0 1,0 0-225,0 0 0,-20 21-128,-1-21-128,-17 19-64,-3 1-97,3 0 129,-23-1 0,22-19 224,-1 21-32,0-1 128,21-20 64,-21 19-63,40-19-33,-20 20-64,20-20 32,20 20 192,0 0 96,0-20 97,19 20-33,1 0-127,-1-1-33,1 1-128,1 0-64,-3-20-96,-18 20 0,1 0-128,-1-20-384,-2 20-545,-18-20-1346,0 0-1376,-18 20-2371</inkml:trace>
  <inkml:trace contextRef="#ctx0" brushRef="#br1" timeOffset="211626.1043">16198 10988 1953,'0'21'7015,"20"-2"-6727,-1-19 1090,1 20 992,0-20-929,0 21-864,19-21-289,-19 19 32,0-19-128,0 20-192,1-20-352,-3 20-1185,-18 0-2531</inkml:trace>
  <inkml:trace contextRef="#ctx0" brushRef="#br1" timeOffset="212023.127">16992 10790 9032,'0'-20'-224,"0"20"-289,-20 0 1795,-19 20-322,19 0-767,0 0 319,-21 19 161,41-19-161,0 20-255,0 0-1,0 0 0,20-21-64,21 1 32,-3 1-160,3-2 33,18-19 63,-19 0 96,19 0 0,-19-19 161,0-2 672,-21-18-257,1 18-255,-20 2-385,0-21-128,-39 0-64,19 20-96,-20 0-64,-19 1-417,19-1-960,-19 20-3172</inkml:trace>
  <inkml:trace contextRef="#ctx0" brushRef="#br0" timeOffset="216537.3851">12762 11346 9545,'-38'-20'1281,"17"20"-1345,-19 0-96,22 0 95,-23 20 98,1 0 31,1 0-64,-1 19 320,20 1 673,1 21-32,19-2-289,0-19-479,0 19-129,19 1 0,21-21-32,0 1 0,-1-20 64,22 0 0,-3 0 32,-17-20 32,18 0 160,-19-20 65,19-20-97,-39 0 0,20 1 161,-40-1-1,19-19 1,-19 19-97,-19 0-224,-1-20-64,-20 20-64,1 0-64,-1 1 64,-21 19-96,2 20 0,1 0 0,-3 0 0,2 40 32,39-21 32,0 21 0,20 0 0,0 0 64,40 0 32,-1-20 0,1 20 32,39-21-96,-18 1 64,-2 0-64,1 0-32,-21-20-288,21 0-673,-41 20-1025,1-20-1602,0 0-3554</inkml:trace>
  <inkml:trace contextRef="#ctx0" brushRef="#br0" timeOffset="216797.4">13240 11803 8968,'0'40'865,"0"-20"832,20 0 898,-20 20-930,0-21-896,0 0-577,0 22-160,19-21-32,-19 0-256,20-20-609,-20 20-640,20-20-3300</inkml:trace>
  <inkml:trace contextRef="#ctx0" brushRef="#br0" timeOffset="217092.4169">13558 11585 12363,'-20'0'1153,"20"0"-1121,0 0 1121,0 0 673,0 0-1057,20 0-673,-20 0-160,0 0-449,18 20-1312,-18-20-2531</inkml:trace>
  <inkml:trace contextRef="#ctx0" brushRef="#br0" timeOffset="217279.4275">13637 11843 10441,'0'0'1538,"0"0"-1314,0 0 2082,0 0-896,0 0-1090,0 0-480,0 0-1634,0 0-3427</inkml:trace>
  <inkml:trace contextRef="#ctx0" brushRef="#br0" timeOffset="217691.4511">13934 11645 14285,'-20'0'1249,"20"0"-1249,0 0 609,0 19 768,41-19-416,-21 0-513,39 0-319,-19 0-129,-1 0-225,1 0-607,-1 0-1635,-19 20-3843</inkml:trace>
  <inkml:trace contextRef="#ctx0" brushRef="#br0" timeOffset="217881.4621">13975 11823 14958,'0'20'608,"0"-20"-544,18 0 96,23 0 1,-1 0-161,19 0-1570,-19 0-2850,19 0-5540</inkml:trace>
  <inkml:trace contextRef="#ctx0" brushRef="#br0" timeOffset="218282.4849">14748 11585 13228,'-20'-20'-288,"0"20"-385,-19 20 1250,19-20-481,-20 40-96,1-20 32,19 19-32,0 1 0,0 0-32,20 19 96,20-19 32,20-1-64,-1 1-64,1-21 0,19 2-96,2-1-64,-3-20 160,-17-20 96,18-1-96,-19 2 192,-1-21 32,-19 1-96,-20 19-32,0-20-32,-20 1-224,1-1-64,-21 0 96,-19 1 95,-2 19 194,3 20 511,-3-20 417,2 40-32,19-20-576,1 20 95,39 19-95,0-19-193,20 20-160,19-20-96,21 19-96,-1-19-737,0 0-352,2 0-321,-22 0-1889,21-20-5926</inkml:trace>
  <inkml:trace contextRef="#ctx0" brushRef="#br0" timeOffset="218455.4948">15244 11883 13805,'21'40'352,"-1"-21"-224,-20 21 481,0-20-385,0 20-480,0-20-2307,0-1-1825</inkml:trace>
  <inkml:trace contextRef="#ctx0" brushRef="#br0" timeOffset="218895.52">15720 11783 13356,'0'0'1121,"0"0"-800,0 0 1120,21 0-224,19 20-801,-1-20-191,1 0-193,19-20-128,1 20-129,-1 0-704,2 0-2081,-2 0-3236</inkml:trace>
  <inkml:trace contextRef="#ctx0" brushRef="#br0" timeOffset="219364.5469">16852 11585 7783,'20'-20'3747,"-20"40"-3907,0-20 641,0 40 800,-20-1-737,20 1-447,-20 20-65,1-21-96,-21 21-385,20 0 97,-19-22 352,19 3 96,-20-21 320,1 0-95,-1-20 223,20 0-96,-1-20-255,3-20 95,18 19 288,0-17-415,0-2-33,18 20-64,23-20-32,-1 40 288,-1-20 353,21 20-161,-21 20-191,21 0-33,-21 0-128,2 19 32,-1-18 0,-1-2-576,1 0 192,-20 2-32,-20-1-1122,19 0-1600,-19 0-3300</inkml:trace>
  <inkml:trace contextRef="#ctx0" brushRef="#br0" timeOffset="219877.5762">17865 11386 13164,'-59'0'961,"39"0"-897,-21 20 64,2-1 609,19 21-33,-20 21-319,21-2-225,-1 20-160,20 1 64,0-21 0,20 21 32,-1-21 32,21-19 0,1 0-32,-3-20-160,3 0-128,-1-20-1377,-21 0-2948</inkml:trace>
  <inkml:trace contextRef="#ctx0" brushRef="#br0" timeOffset="220417.6071">18401 11684 6309,'0'80'993,"0"-21"-128,0 1 224,0-20-288,-20 19-128,20-39 288,0 0-257,0 0 353,0-20 353,0 0-289,20-20-769,-20-20-256,20 0-128,0-19 320,-1 19-192,1 0-128,20-19-64,-19 39-96,-3-20 32,2 40 64,-20 0 0,20 20 32,-20 20 0,0-1 32,0 1 32,0 20-32,0-20-129,0 19-1056,21-19-1025,-1-20-961,0 0-5221</inkml:trace>
  <inkml:trace contextRef="#ctx0" brushRef="#br0" timeOffset="221146.6488">18759 11902 12812,'0'-19'128,"0"19"-961,19 0 1217,1-20-63,20 20-97,-1-20-64,21 0-64,-21 0 128,1 0 97,1 1 127,-23-1-320,-18 0-256,0 0-481,-18 20-63,-2 0 223,-21 0 321,3 20 160,-3 0 128,1 19-31,21 1 95,-1-20 0,20 20-32,20 0-128,-1-2-32,21-17-160,19-21-128,2 20-64,18-20 256,-20-20-33,1 20-31,-21-21 256,1-17-128,-20 17 0,0 2 32,-20-1 33,0 0-226,-20 0-223,0 0 160,0 20 64,0 0 96,1 20 128,-21 0 0,20 20 96,20-21-32,0 21-160,0-21 32,20 22 96,20-21-192,-21-20 32,21 0 32,0 0 192,-1 0-32,-19-20 96,1 0 97,-1-1 319,-20 2-512,0 0-192,0-2-448,-20 2-33,20 19 193,0 0 256,-21 19 32,21 21 64,0 0 0,0 0 96,0 0-64,0 19-32,21-19 32,-21 19 0,0 1 192,0-21-96,0 2-128,0-2 96,-21 0 289,1-18 319,20-21-127,-20 20 128,1-20 31,-21 20-287,20-20-161,-39-20-160,19 0-96,-19-20-64,19 0-224,19 0-865,21 1-1377,0-1-577,41 0-2274</inkml:trace>
  <inkml:trace contextRef="#ctx0" brushRef="#br0" timeOffset="221512.6698">19790 11783 11755,'-39'-19'864,"-1"38"-864,1 1 1346,-1 20-65,0 0-672,21 0-33,-1-2-256,20 3-192,0-21-224,39 0 0,1 0-96,0-20-128,-1 0-129,1 0-63,-1-20 256,-19 0 160,0 0-385,-20 0 353,21-20 352,-21 0-160,-21 21 257,1-1 351,20 0-287,-20 0 191,1 20-31,19 0-257,0 20-160,0 0-96,19 0 0,1-1-32,21 2 32,-3-2-192,-18 0-320,21 2-481,-21-1-641,-1-20-1345,-19 0-1409</inkml:trace>
  <inkml:trace contextRef="#ctx0" brushRef="#br0" timeOffset="221685.6797">19950 11883 3235,'0'-40'4420,"20"20"-2050,-20 0-320,39 20 0,-19-20-737,20 20-384,-1-19-128,21 19-257,-21 0-223,1-20-225,1 20-289,-23 0-1344,-18 0-1346,-18 0-3202</inkml:trace>
  <inkml:trace contextRef="#ctx0" brushRef="#br0" timeOffset="221882.6909">20108 11505 8007,'20'0'1217,"0"40"289,-20 0 1088,20 0-480,-20 19-833,0-19-544,0 19-353,0 1-191,19-20-129,-19 0-96,0-2-321,20-17-768,-20-1-1089,0 0-2018,20 0-4965</inkml:trace>
  <inkml:trace contextRef="#ctx0" brushRef="#br0" timeOffset="222069.7016">20446 11803 13068,'0'40'96,"0"-20"-32,20 0 673,-20 20-385,0-21-480,0 21-417,20-20-191,-20 0-129,19-20-929,-19 0 193,0 0-3236</inkml:trace>
  <inkml:trace contextRef="#ctx0" brushRef="#br0" timeOffset="222221.7103">20486 11902 1793,'0'-99'-1249</inkml:trace>
  <inkml:trace contextRef="#ctx0" brushRef="#br0" timeOffset="222230.7108">20486 11724 128,'-20'-60'3203,"20"41"-2050,0 19-577,0 0-384,0 0-1665</inkml:trace>
  <inkml:trace contextRef="#ctx0" brushRef="#br0" timeOffset="222559.7296">20545 12002 5092,'0'40'4485,"20"-20"-4870,-20-1 385,20-19 1313,-1 0-736,1 0-769,20-19-353,-19 19 513,17-20-128,-17 0 192,-1-20-64,0 19 0,-2-17 160,-18 17-128,0 2 256,0-1 609,-18 20 192,-2 0-256,20 0-321,-20 0-127,-1 20 127,1-1 1,20 2-161,0-2 257,0 21-97,20-20-128,1 0-320,-1 0-32,18 0 96,3-20-192,-21 19-96,19-19 160,1 0-96,0 0-256,-21 0-129,1 0-384,20-19-3010</inkml:trace>
  <inkml:trace contextRef="#ctx0" brushRef="#br0" timeOffset="223446.7803">21776 11744 11691,'0'-20'736,"0"20"-1120,0 40 192,0-1 288,-20 1 0,20 19-96,-20 0 0,20 2 64,0-21 224,0-1 609,0-19 32,0 0-96,0-20 0,20 0-65,0-20-319,-20 0-193,0-19-32,20-1 0,-20 20-128,19-21-128,1 3-320,0-2 96,0 20-225,0 0 225,1 20 128,-3 0 64,-18 20 32,0 0 32,0-1-32,0 21 0,0-21 0,-18 22-353,18-21-351,0 0-1058,18 19-864,-18-19-417</inkml:trace>
  <inkml:trace contextRef="#ctx0" brushRef="#br0" timeOffset="224218.8243">22094 11902 3267,'0'-39'7431,"-20"39"-6502,20 0 192,-20 0-225,20 20 161,0 20-128,0-2-448,0-17-161,20 19-256,0-20 0,19 19-32,1-19 0,19-20 64,-19 0-64,0 0 96,-21 0-31,1-20 31,0 1-32,1-21 32,-21 20-96,-21 0 64,21-20-288,-20 21 288,0-2-224,1 2-225,19 19 65,-20 0-96,20 0 96,0 19 63,20 2 97,-1-2-224,1-19-97,0 19 97,1 2 32,-1-21 320,-2 20-32,2-20 64,1 0 96,-1 0 32,-20 0-64,20 0-64,-20 0 128,0 0-256,0 0 64,-20 0-32,20 20-128,-20 0 0,20-20 64,0 20 128,-21-20 64,21 19 64,0-19 0,21 0 32,-21-19 32,20 19-31,0-20-1,-20 0-64,19 0 0,-19 0-96,20 20-64,-20-21 32,20 21-64,0 0 384,-20 0 288,0 0-415,20 0 127,-20 21-96,0-1 160,0 0-159,0 0-129,0-20-32,19 20-32,-19-1 0,0-19-32,20 0-64,-20 0-65,0 0 33,0 0 32,0 0-32,0-19 64,20 19 64,-20-20 0,0 20 0,0 0-64,20 0-32,-20 0 64,20 0 0,1 0-32,-3 0 0,2 0-64,0 0-257,1 0-1088,-1 0-2243,-20 0-3202</inkml:trace>
  <inkml:trace contextRef="#ctx0" brushRef="#br0" timeOffset="224587.8457">22967 11505 9737,'0'21'320,"-20"-2"513,1 21 1089,19 20-481,0-1-608,0 1-577,0-1-192,0 1-128,0-20-384,19-2 127,-19 3 225,20-41 160,0 20 32,-20-20 32,20-20-31,0 20-33,-1-20-32,1 20-64,0 0-32,0 0-65,-20 0 33,20 20 32,-20 0 64,0 0 0,0 0-32,0-1 32,-20-19-256,0 20-256,0-20-866,0 0-1376,-19 0-642,19 0-1792</inkml:trace>
  <inkml:trace contextRef="#ctx0" brushRef="#br0" timeOffset="224932.8653">23145 12042 7975,'40'0'96,"1"0"256,-23 0 1698,23-20-736,-21 20-450,0-20-127,-20 0-449,0 20-352,-20-21-32,0 21-801,-1 0 289,-17 0 384,17 0 448,1 21-320,20-1 64,-20 0 32,40 0 32,0 0 0,1 19 0,17-19 0,-17 0-64,19-20 0,-22 20-64,3-20-193,19 0 129,-20-20 801,-1 20 416,1-20-224,0 0-289,0 0-480,0 1-128,-20-1-192,0 0-865,0 0-833,0 0-1121,0 20-4644</inkml:trace>
  <inkml:trace contextRef="#ctx0" brushRef="#br0" timeOffset="225184.8797">23543 11465 13164,'-20'-40'-641,"20"21"-736,20 19 2242,19 0 1409,2 19-1025,17 2-352,3 19 512,-2 19-191,20 1-514,-19-1-159,-1 21-97,0-1 33,-19 0-129,-19-20-512,-21 22-64,-21-22-737,-19 1-705,1-21-1473,-40 21-4068</inkml:trace>
  <inkml:trace contextRef="#ctx0" brushRef="#br0" timeOffset="226624.9622">14649 12360 5349,'0'0'1601,"0"-21"353,0 21 512,0 0-640,0 0-705,0 0-480,20 0 159,0 0-159,-1 0-96,21 0-225,1 0 32,18 0-128,0 0-160,1 0-128,-1 0 225,-19 21-354,-1-21 97,1 0-448,-20 0-513,-20 0-737,0 0-1217,0 0-1057</inkml:trace>
  <inkml:trace contextRef="#ctx0" brushRef="#br0" timeOffset="232634.3059">15840 12459 2754,'0'0'2210,"0"0"-256,0 0 64,0 0-64,0 0-289,0 0-447,0 0-290,0 0-319,0 0-97,0 0 1,0 0-161,0 0 97,0 0-33,20 0-128,0 0 33,-20 0-97,20 0-96,-1 0-64,1 0 0,-20 0-128,20 20 192,-20-20-160,20 0 96,-20 0-32,0 0 64,0 0-96,0 0 0,0 0 96,0 0 33,0 0-290,0 0-127,0 0 32,0 0 96,-20 0-32,20 0-1,0 0 225,0 0-64,-20 0 96,20 0-64,0-20-32,-20 20-128,20 0 0,0 0 128,0-21-32,0 21 0,0 0 64,0 0 32,0-19-32,0 19 0,0 0 32,0 0 64,0 0-32,0-20 160,0 20-31,0 0-1,0 0-64,0 20 0,-19-20 64,19 40-96,0-20 0,0 0 0,0-1-128,0 21 161,0 0-226,0 19 194,19-19-129,-19 20-33,20 0 65,-20-21-32,20-19 32,-20-1-96,20 2-128,-20-21-224,21 0-545,-21-21-961,0 21-1762,0-19-2049</inkml:trace>
  <inkml:trace contextRef="#ctx0" brushRef="#br0" timeOffset="232959.3243">15781 12657 10409,'-40'0'2499,"19"20"-1699,3-20 450,18 0 319,0 0-288,-20 0-608,20 0-449,20-20-64,-20 1-64,18-1 97,3 0-193,19 0 160,-20-19-256,-1 18 128,21-18-32,-20 19 96,0-1-96,-20 2 64,0 19-64,19 19 32,-19-19-64,20 21 32,0-1 64,-20-20-96,20 20 96,19-1-32,-19 2-64,41-2-32,-23 1 64,-17 0-481,19 0-447,-20 0-1347,19-1-3234</inkml:trace>
  <inkml:trace contextRef="#ctx0" brushRef="#br0" timeOffset="233587.3603">18719 12558 11434,'-20'0'609,"0"-19"448,20 19 224,0 0-416,0 0-128,0 19-33,0 21-127,0 0-193,20-1-96,-20 21-191,0-21-65,0 22 64,20-3-32,-20-17-128,20-1-289,0-1-95,-20-19-609,19 0-801,-19-20-1121,0 20-1793</inkml:trace>
  <inkml:trace contextRef="#ctx0" brushRef="#br0" timeOffset="233889.3777">18460 12697 13516,'-39'0'769,"39"0"-513,0-20-128,20 20 545,-1-20-128,21 1-97,-20-1-192,19-20-192,1 20 0,1 1-32,-2-2 96,1-18-31,-20 39-65,0-20 192,-1 20-32,1 0-96,0 20-64,-20 0 0,0-1 0,0 21-160,0-20-256,0 20-225,20-20-256,-20 19-544,20-19-1185,-1 0-3108</inkml:trace>
  <inkml:trace contextRef="#ctx0" brushRef="#br0" timeOffset="237409.5789">4246 13651 5605,'-20'20'1345,"20"-20"-320,0 0 961,-18 0 256,18 0-544,0 0-577,0-20-417,0 20-31,0 0 32,0 0-257,0 0-64,18 0-319,2-20 319,1 20-128,-1 0-160,0 0 32,19 0 33,21 0-129,-21 20 64,40-20 96,-19 0-96,19 0-160,-18 20 64,18-20 32,0 0-64,0-20 0,-18 20 224,-3 0-320,1 0 160,-18 0-256,-21-20-225,0 20 65,-20 0-705,0 0-865,0 0-160,-20 0-512,20 0-1058</inkml:trace>
  <inkml:trace contextRef="#ctx0" brushRef="#br0" timeOffset="237791.6009">5001 13413 6694,'0'19'4388,"0"2"-4228,0-21 64,0 19 961,21 1 385,-3-20-641,22 20-449,1 0-63,-2-20-1,21 20-64,19-20-127,-20 20-161,1-20 0,-21 20-64,22-1 64,-41-19 32,-2 20 128,3-20 193,-21 20 31,0-20-288,-21 20-64,3 0-96,-22 0 64,-1 19-128,2 1-480,-21 0-1186,21 0-2018,-1 20-3939</inkml:trace>
  <inkml:trace contextRef="#ctx0" brushRef="#br0" timeOffset="239818.7168">3611 9935 5733,'-19'-19'5926,"-1"19"-5478,20-21-448,-20 21 32,0 0 0,20 0-96,-20 0-64,20 21 0,0-21 64,-19 19 32,19 1 0,0 0 32,19 0 0,-19 0 0,20-20-32,0 20 64,0-20 320,0 0 224,-1 0-127,1-20-97,0 0-96,-20 0 65,0 0 31,0 0 32,0 1-127,0-2-129,0 2-32,-20 19-128,20-20-256,-20 20-161,1 0-255,-1 20 415,20-1 97,0 2 128,0-2 32,0 1 0,0-20 64,20 20 64,-1-20 224,1 0-159,0 0 127,-20 0-96,20 0-256,-20 0-1089,0 0-1570,0 0-1761</inkml:trace>
  <inkml:trace contextRef="#ctx0" brushRef="#br0" timeOffset="240488.7551">3671 10015 6534,'-20'-20'1633,"0"20"-1505,20-20 65,0 20 960,0 0 640,0 0-1024,0 0-769,0-20-32,0 20 256,20 20 193,0 0-33,0 0-96,-1 20-160,21-1-64,-20 1 129,21 19 95,-23-18-64,23 18-96,-1 1 0,-1-20-64,-19 19 0,20-19 33,-1-21-97,-19 21 0,0-20 0,0 20 0,-1-40-32,-19 20-385,20-20-800,-20 20-769,0-20-448,0 0-3204</inkml:trace>
  <inkml:trace contextRef="#ctx0" brushRef="#br0" timeOffset="240865.7767">3791 10432 12107,'0'0'641,"-21"0"-770,21 20-127,21-20 641,-1 20 383,-20 0-159,38-1-257,3 21 33,-21-20-97,19 20 256,1-20-191,-1 0-33,-19-1 0,20-19 129,-20 0 319,19 0-127,-19 0 32,0-39-161,19 19-224,-19-20-191,1 1-33,-21-21 0,20 20-192,-20 20-257,20-20-480,-20 21-64,0 19-608,0 0-2082,0 0-6695</inkml:trace>
  <inkml:trace contextRef="#ctx0" brushRef="#br0" timeOffset="241967.8396">4167 10691 5829,'0'-21'897,"0"21"-577,-20 0 1090,20 0 575,-20-19-703,20 19-482,-19 0-223,-1 0-161,20 0-159,-20 0-257,0 19-32,0 2-1,1-1 33,19 19-32,0 1-32,19 0 64,1-21-64,0 1-160,20 0-192,-1-20 256,1 0 224,-1-20 128,2 0 0,-21 1 192,0-1 65,-2-20-1,-18 20-160,0-19 1,0 19-129,-18-1 192,-22-18-63,19 19-161,-17 20 0,17-19-320,-19 19-33,20 19 65,1 1-32,-1 0 96,20 20 0,0-1 64,0-19-64,20 0 0,-1 0 32,21 0-129,-20-20 193,19 0 64,-19-20 97,1 20-1,-1-20-64,-20 0-32,0 0 192,0 1-96,-20 19 32,-1-20 33,1-1 351,2 21-448,-3 0-160,21 0-96,-20 0 0,20 21-32,0-21 32,0 20 32,20-1-161,1-19-543,-3 20-706,2 0-2337</inkml:trace>
  <inkml:trace contextRef="#ctx0" brushRef="#br0" timeOffset="244828.0033">5874 10571 12043,'0'21'1089,"0"-2"-1185,0 21 96,0 0 256,0 19 929,0 21-352,0-1-353,-20 21-159,20 19-33,0-20-160,0-20-64,0 1 0,0-41-64,20 1 0,0-19-64,-20-2-576,21-19-578,-21 0-1216,0 0-1506</inkml:trace>
  <inkml:trace contextRef="#ctx0" brushRef="#br0" timeOffset="245109.0193">5617 11207 14157,'20'40'160,"-20"0"-192,19-1 128,21 1 737,-20 0 160,0 0-417,-1 0-287,21 0-97,0-21 64,-21 1 64,21 0 97,1-20-225,-3-20 160,3 0-63,-2 1-193,1-21-32,0 0-64,-1 0 0,1 0-481,1 0-960,-23 1-1346,22 19-2914</inkml:trace>
  <inkml:trace contextRef="#ctx0" brushRef="#br1" timeOffset="256080.6469">16317 3239 7879,'0'-40'1601,"0"19"289,-20-18-256,0 20-257,20-22-416,-40 21-384,21-19-193,-21 39-320,-19 0-192,-22 0-64,2 20 32,-20 19-1,20 21 97,0 20 32,-2-1-32,2 1 64,40-1-32,-21 0 96,40 21-96,1-1 0,38 1 64,1-21-64,40-19 32,19-1-160,1-19-128,19-20 256,20 0 128,-20-20 192,21 0 257,-21-20 63,0-19-223,-20-2-161,-20-18-32,2-20-96,-23-1-64,-17 0 0,-21-39-64,0 20-64,-21-20-32,-17 19 128,-23 21 256,-18 19 96,0 41-255,0-2-226,-20 21 65,18 21-1922,2-2-4099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0-04T18:23:45.12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5011 7293 0,'0'24'63,"25"-24"-1,0 0-62,-1 0 16,1 0 0,25 0-1,-25 0 1,24-24-16,1-1 16,24 25-1,1 0-15,-51 0 16,26 25-1,-25-1-15,49-24 16,-49 0 0,25 0-1,-26 0 1,26 0-16,-25 0 16,24 0-16,-24 0 15,0 0 1,25 0-16,-26 0 15,1 0 1,0 0 0,0 0-1,0 0 1,-1 0-16,26 0 16,-25 0-1,0 0-15,0 0 16,-1 0-16,1 0 47,0 0-32,0 0-15,0 0 32,-1 0-32,1 0 15,0 0 1,0 0-16,0 0 250,49 0-219,50 0-31,0 25 16,-50 0-1,-24-25-15,-25 25 16,24-25 0,-24 0 15,0 0-16,0 0 1,0 0 0,-1 0-1,1 0 48,25 0-32,-25 0 0,0 0 32,-1 0-48,1 0 64,0 0-64,0 0 16,0 0 48,-1 0-64,1 0 95,0 0 61,0 0-139,0 0-1,-1-25-31,26 25 16,-25 0-1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0-04T18:23:47.29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4936 10790 0,'25'0'140,"50"0"-124,148-25-16,0 0 16,-24 25-16,-26 0 15,-49 0 1,25 0-16,-25 0 16,25 0-1,0 50-15,-25 0 16,0-50-16,-25 24 15,-25 1 1,1-25 0,-26 0-16,-24 0 0,25 0 15,0 0 1,-26 0 0,1 0-16,50 0 15,-51 0 1,1 0-1,0 0 17,0 0-17,0 0 1,-1 0 62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0-04T18:23:50.47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5011 15180 0,'25'0'125,"24"-24"-125,-24-1 16,0 25-1,0 0-15,0-25 16,-1 25-16,26 0 15,49 0 1,25 0 0,50 0-16,-75 0 15,50 0-15,-75 0 16,-24 0 0,49 0-1,0 25-15,1-25 16,-1 25-16,-74-25 15,-1 0 1,1 0-16,25 0 16,-25 0-1,-1 0-15,1 0 16,0 0-16,0 0 16,0 0-1,-1 0-15,26 0 16,-25 0-16,0 0 31,-1 0-31,1 0 16,0 0 15,25 0 281,-1-50-296,1 50-16,49-25 16,75 25-1,-25 25-15,-25 0 16,-75 0-16,-24-25 16,0 0 30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0-04T18:23:53.51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5160 16049 0,'25'0'140,"49"0"-124,25 0-1,50 0-15,49-25 16,75 25-16,-49 0 31,-51 0-31,-24 0 16,0 25 0,0 24-16,-75-49 0,-49 0 15,24 0 1,-24 0-16,0 25 15,25-25 17,-26 0-17,26 0 1,-25 0-16,0 0 16,0 0-1,-1 0 1,1 0 15,-25 25 32,25-25 93,0 0-16,0 0-93,-1 0-31,1 0 15,0 0 63,0 0 15,0 0-77,-25 25 389,24-25-405,1 24 15,0-24-15,0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0-04T18:23:56.45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20067 7218 0,'25'0'172,"25"0"-156,24 0-1,1-25-15,73 1 16,-123 24-16,25-25 15,-1 25 1,26 0 0,74 0-1,-75 0 1,-24 0-16,-1 0 16,-24 0-1,0 0-15,0 0 47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0-04T18:23:58.97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19993 10765 0,'0'-25'140,"25"25"-124,49-24 0,50-26-1,0 25-15,25-24 16,-50 49-16,-24 0 16,-26 0-1,1 0-15,-1 0 16,-24 0-1,25 0-15,0 0 16,-26 0 0,1 0 15,0 0-31,0 0 78,-25 24 203,0 1-265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6:57:10.36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12130 10914 0,'25'0'125,"74"0"-110,-50 0 1,26 0 0,49 0-1,74 0-15,1 0 16,-75 0-1,25 0-15,-50 0 16,-50 0-16,1 25 16,0-25-16,-26 0 15,26 25 1,0-25-16,-1 0 16,-24 0-1,0 0 1,0 0-1,0 0 1,-1 0 0,1 0-16,0 0 15,0 0 1,0 0-16,-1 0 31,1 0 32,0 0 30,0 0-61,0 0-1,-1 0-15,1 0-1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0-04T18:24:01.87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19894 15255 0,'25'0'93,"-1"0"-77,1 0-16,25 0 31,-25 0 1,-1 0-32,1 0 15,0 0 1,0 0-16,24 0 15,1 0 1,-25 0-16,24 0 16,1 0-16,-25 0 31,0 0 0,-1 0 47,1 0-31,25 0-16,-25 0 32,123 0-63,51 49 16,-25 1-1,-150-50 16,1 0 32,0 0 124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0-04T18:24:05.25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19968 16197 0,'25'0'156,"49"0"-156,75 0 0,-50 25 0,-24 0 47,-50-25-47,-1 0 0,1 0 62,0 0 32,0 0-63,0 0-15,-1 0-16,1 0 31,0 0-31,0 0 63,0 0-32,-1 0-31,1 25 31,0-25-15,0 0-1,0 0 595,-1 0-345,-24-25-140,25 25 0,-25-25 125,0 0-125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0-04T18:26:28.02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16272 7218 0,'50'0'125,"-1"0"-109,1 0 0,-25 0-16,24 0 15,-24 0 1,0 0-16,0 0 15,0 0-15,49 0 16,50 0 0,-25 0-16,25 25 15,25 0-15,-50-25 16,1 25 0,24-25-16,-75 0 15,-24 0-15,0 0 16,0 0-1,-1 0 110,1 0-125,0 0 32,0 0-17,0 0 298,0-25-298,-1 25-15,1 0 16,0 0 109,0 0-47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0-04T18:26:29.7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16619 5581 0,'25'0'109,"0"0"-93,0 0-1,0 0-15,0 0 16,24 0 0,1 0-1,-1-25-15,1 25 16,49 0-16,-24 0 31,-1 0-31,0 0 16,1 0-1,-1 0-15,-24 0 16,-25 0 0,-1 0 30,1 0-30,0 0 0,0 0-1,0 0 17,-1 0-17,1 0 1,25 0-1,-25 0 17,0 0 15,-1 0-16,1 0 78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0-04T18:26:32.10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16471 8111 0,'24'0'157,"1"0"-157,25 0 15,49 0 1,-24 0-16,-1 0 15,-24 0-15,24 0 16,100 0 0,-125 0-16,75 0 15,-99 0 1,49 50 0,-49-50-16,0 0 15,49 25-15,-49-25 16,0 0 187,0 0-172,0-25-31,24 0 16,-24 25-16,0-25 15,0 25-15,0 0 16,-1 0 0,1 0 265,0 0-234,25 0-32,-1-25 1,-24 25 62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0-04T18:26:34.0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16396 8830 0,'0'25'172,"25"-25"-172,25 0 16,-1 25-1,26-25-15,49 25 16,-25-25-1,50 0-15,-25 0 16,25 25-16,-75 24 16,-24-49-1,-1 0-15,-24 0 16,0 0 0,0 0-16,-1 0 31,1 0-16,0 0 32,0 0-15,0 25 14,-1-25 33,26 0-48,25 25-31,-1 0 15,25-25-15,25 49 16,-99-49-16,0 0 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0-04T18:26:36.39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16322 11782 0,'25'0'141,"49"0"-141,25 0 15,0 0 1,75 25-16,-25-25 16,-25 0-16,25 0 15,-50 0 1,-49 0-16,-26 0 15,1 0-15,25 0 94,-25 0-94,-1 0 16,1 0-16,0 0 15,0 0 1,0 0 93,-1 0-77,26 0-1,-25 0 16,0-25 31,-25 0 16,25 25 62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0-04T18:26:38.33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16471 12576 0,'49'0'141,"50"0"-125,26 0-1,-1 0-15,49 0 16,-24 0-16,-25 0 15,-50 0 1,-49 0 0,25 0-16,-1 0 15,-24 0-15,0 0 16,0 0 31,0 0-32,24 0 17,-24 25-32,25-25 15,-25 0 1,24 0-16,-49 25 16,25-25-1,0 0 1,0 0-1,-1 0 189,1 0-189,0 0 16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0-04T18:26:39.86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16595 13395 0,'74'24'187,"50"-24"-187,50 25 16,49 0-16,0 0 15,-49 0-15,-25-25 16,-75 24 0,-49 1-16,25-25 15,-26 0 79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0-04T18:26:42.34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16545 16148 0,'25'0'140,"0"0"-124,-1 0-1,51 0 1,-1-25-16,75 0 16,-50 0-1,-24 25-15,-26 0 16,-24 0-16,25 0 16,-1 0-16,1 0 15,24 0 1,1 0-16,-26 0 15,1 0 1,0 0-16,-26 0 16,26 0-1,-25 0 1,0 0 0,0 0 77,-1 0 110,1 0-171,0 0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6:57:12.72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12179 12998 0,'75'-25'125,"98"-25"-109,-24 25-16,50 1 15,-50-1 1,-1 25-16,1 0 16,25 0-16,-50 0 15,25 0 1,-75 25-16,-24-25 16,24 49-16,1-49 15,-26 25-15,1-25 16,-25 0-1,-1 0 1,1 0 0,0 0 31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0-04T18:26:58.86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13122 9079 0,'50'0'297,"-1"0"-282,26 0 1,-26 0 0,26 0-16,-1 0 15,1 0-15,24 0 16,-25 0-1,1-25-15,-26 25 16,1 0-16,-25 0 16,49 0-16,-49 0 15,24 0 1,1 0-16,-25 0 16,24 0-16,-24 0 31,25 0 0,-50-25-31,25 25 16,-25-25-1,24 25-15,26-25 16,-25 0 15,0 25-15,-1-24-16,51 24 15,-25-25-15,-26 25 16,1 0 0,25 0-16,-25-25 15,-1 25 1,26-25-16,-25 25 16,0 0-16,-1 0 46,1 0 79,0 0-109,0 0-16,0 0 16,-1 0 93,-24 25-93,25-25-16,0 0 15,0 25 1,0 0 0,-1-25-1,1 0 32,0 0 16,-25 24 15,25-24 62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0-04T18:27:00.75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13023 9847 0,'0'50'125,"25"-50"-110,74 25-15,-25-25 16,1 0 0,-1 0-1,25 0-15,1 0 16,-1-25 0,50 0-16,-50 25 15,25 0 1,49-25-16,-24 1 15,-25-1 1,0 25-16,-24 0 16,-26 0-1,-49 0-15,0 0 16,24 0 0,-24 0-16,0 0 15,0 0-15,-1 0 16,1 0-1,0 0 1,25 0 0,-26 0-1,1 0-15,0 0 16,25 0 0,-26 0-1,26 0-15,-25 0 16,0 0-1,-1 0-15,51 0 16,-50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0-04T18:27:03.17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12899 10815 0,'25'0'109,"49"0"-93,25-25-16,50 25 15,-75 0 1,26 0-16,-26 0 16,1 0-16,24 0 15,0 0 1,25-25-16,50 25 16,-1 0-1,-49 0-15,50 0 16,-100 25-1,1 0-15,-50-25 16,-1 0 0,1 0-16,0 0 15,0 0 1,0 0 0,-1 0 15,1 0 0,0 0-31,0 0 125,0 0-109,-1 0-1,26 0-15,-25 0 16,0 0-16,-1 0 16,1 0-1,0 0 32,0 0 250,0 0-203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0-04T18:27:05.50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12973 12477 0,'50'0'187,"49"0"-187,50 0 16,49 0 0,75 0-1,-74 25-15,-51-1 16,-24-24-1,0 50-15,-49-25 16,-26 24-16,1-49 16,49 50-16,-49-25 15,0 0 1,-26-1-16,26-24 16,-25 0 15,0 0 31,-1 0-15,1 0-16,-25-24-31,25 24 32,0 0-1,0 0-15,-1 0 15,26 0-16,0-25-15,-1 25 16,-24 0 156,-25-25-63,25 25-62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0-04T18:27:09.27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12948 13543 0,'25'0'125,"25"25"-125,-25-25 16,-1 0 0,76 0-16,-51 0 15,50 0 1,-49 0-16,0 0 16,-1 0-16,100 0 15,-25 25 1,25 0-16,-50-25 15,0 0 1,-24-25-16,-1 25 16,-24 0-16,-1 0 15,26 50 1,-50-50-16,-1 0 16,1 0-1,0 0 1,0-25 15,0 25-15,0 0-16,-1 0 78,-24-25-63,25 25 1,0 0 0,0 0-16,0 0 15,24 0 1,26 0 0,-51 0-16,1 0 15,0 0-15,0 0 31,0 0 48,-1 0-79,1 0 46,0 0-30,0 0 0,0 0-1,-1 0 17,1 0 30,0 0 172,0 0-234,0 0 32,-1 0-17,1 0 63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0-04T18:27:11.28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13072 14461 0,'25'0'157,"50"0"-157,24-25 15,74-24-15,-24 24 16,25 0-16,24 25 16,1-25-1,-75 25-15,25 0 16,-50 0-1,25 0-15,-25 0 16,25 0-16,-49 0 16,-1 0-1,50 25 1,25-25 0,-50 25-16,-49-25 0,-1 25 15,-24-25 1,0 0-1,0 0 1,-25 25 187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0-04T18:27:13.50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13072 16222 0,'75'-49'140,"74"24"-124,24-25-16,1 25 16,0 1-1,-1 24-15,-74 0 0,1 0 32,-1 0-32,50 24 15,-25 1 1,0 0-16,-75-25 15,-24 0 1,0 0-16,0 0 78,0 0-47,-1 0 1,1 0-17,0 0 1,0 0 0,0 0-1,24 0-15,1 0 16,-1 0-16,-24 0 31,0 0-15,-25 25-1,25-25-15,0 0 16,-1 0 0,1 0-1,-25 25 32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0-04T18:27:28.47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9426 13419 0,'25'0'141,"25"-24"-126,-1-1-15,-24 0 16,0 25-1,0 0 1,-1 0 0,26-25-16,-25 25 0,24 0 0,-24 0 31,25 0-31,-1 0 16,-24 0-1,25 0-15,-1 0 16,1 0-1,24 0-15,-49 0 16,25 0-16,-25 0 16,-25 25-16,24-25 15,1 0 1,0 0 31,0 0-32,0 0 1,0 0 0,-1 0-1,1 0 1,0 0 0,0 0-1,24 0 1,1 0-1,-25 0-15,0 0 16,-1 0-16,1 0 16,0 0 93,0 0-93,0 0 15,-1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0-04T18:27:30.06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9550 14163 0,'50'25'141,"49"-25"-125,25 0-1,25 0-15,0 0 16,-50-25 0,75 1-1,-1 24-15,1 0 16,-50 0-16,0 0 15,0 0 1,49 0-16,-123 0 16,25 0-1,-51 24 79,-24 1-78,0 0 46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0-04T18:27:31.71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9649 15081 0,'50'0'125,"24"0"-109,1 0-16,-26 0 16,26 0-16,-50 0 15,-1 0 1,1 0-16,0 0 31,0 0 0,0 25-15,-1-25 15,1 0 1,0 0-1,0 0-31,24 0 15,1 0-15,25 0 16,-1 0 0,-49 25-1,24-25-15,-24 0 16,25 25-16,-25-25 16,-1 0-16,51 0 15,-50 24 1,24-24-1,1 0 1,-25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6:57:15.42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12130 13965 0,'25'0'94,"-1"-25"-47,1 25-31,0 0-16,49 0 15,50-25 1,1 1-16,-1 24 15,-75 0-15,26 0 16,-1 0-16,-24-25 16,-26 25-1,1 0-15,0 0 32,0 0-1,0 0-16,-1 0 1,1 0 0,25 0-1,-25 0 48,-1 0-32,1 0 0,0 0-31,25 0 32,-26 0-32,1 0 15,0 0-15,25 25 16,-26-1-1,1-24 1,25 0 15,-25 0-15,0 0 31,-25 25-16,24-25 47,1 0 141,0 0-188,0 0-15,0 0 46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0-04T18:27:35.96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9426 11658 0,'25'0'110,"25"0"-79,-26 0-31,51 0 16,-26 0-16,1 25 15,-25-25-15,24 0 16,1 0 0,0 0-1,-26 0-15,1 0 16,0 0-16,0 0 15,0 0 1,-1 0 0,1 0 15,0 0 0,0 0 0,0 0-31,-1 0 32,26 0-17,-25 0 1,0 0 0,24 0-16,-24 0 15,0 0 1,0 0-1,0 25 1,-1-25-16,1 0 16,0 0-16,0 0 15,0 0 79,-1 0 31,1 0-109,0 0-16,0 0 15,0 0 1,-1 0 0,1 0-1,0 0 95,0 0 171,0 0-203,-25-25 125,24 25-47,-24-25-93,25 25 31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0-04T18:27:38.94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9352 8086 0,'49'0'156,"26"0"-140,24 0-1,0 0 1,-49 0-16,49 0 16,0 0-16,-24 0 15,-51 0-15,26 0 16,-25 0-16,0 0 16,-1 0-1,26 0 1,-25 0-1,0 0 1,-1 0 0,1 0 15,0 0 31,0 0-46,0 0-16,0 0 16,49 0-16,-49 0 31,24 0-15,-24 0-1,0 0-15,25 25 16,-26-25-1,-24 25 1,25-25-16,0 0 31,0 0 63,0 0-16,-1 0 47,1 0-94,0 0-31,0 0 16,0 0 797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0-04T18:27:41.89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9377 16991 0,'0'25'110,"24"-25"-79,26 0-31,-25 0 16,0 0-16,49 0 15,-24 0-15,-1 0 16,26 0-16,-26 0 16,-24-25-1,25 25-15,-1 0 16,26 0-1,-1 0-15,0 0 16,26 0 0,49 0-16,-50 0 15,-25 0-15,-24 0 16,-1 25 0,-24-25-16,0 0 31,0 0 156,0 0-155,-1 0-17,1 0 1,0 0-16,25-25 15,-26 25 79,1 0 31,-25-25-109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0-04T18:25:06.294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5730 8533 0,'25'0'47,"0"0"-32,0 0 48,-1 0-48,1 0-15,0 25 16,0-25 0,0 0-1,-1 0 1,1 0 15,0 0-15,0 0-1,0 0 1,-1 0 0,1 0-1,0 0 1,0 0 0,0 0 15,0-25-31,-1 25 15,1 0 1,0 0 0,0 0-1,0 0 1,24 0 0,-24 0-1,0 0-15,0 0 31,-1 0 1,1 0 15</inkml:trace>
  <inkml:trace contextRef="#ctx0" brushRef="#br0" timeOffset="2488.8357">5829 9451 0,'25'0'125,"0"0"-94,0 0-31,0 0 0,-1 0 16,1 0-16,25 0 15,-1-25 1,1 25-16,49 0 16,1 0-1,-1 0-15,50-25 16,-100 25-1,-24 0-15,0 0 16,0 0 0,-1 0-1,1 0 1,0 0 46,0 0 17</inkml:trace>
  <inkml:trace contextRef="#ctx0" brushRef="#br0" timeOffset="4779.0893">5978 10344 0,'25'0'172,"0"0"-172,0 0 31,-1 0-15,26 0 0,25 0-16,24 0 15,-25 0 1,1 0-16,-1 0 16,0 0-16,-24 0 15,0 0 1,-1 0-16,1 0 15,-50 24 1</inkml:trace>
  <inkml:trace contextRef="#ctx0" brushRef="#br0" timeOffset="7642.8422">5805 13891 0,'24'0'203,"1"0"-187,0 0-1,0 0-15,24 0 16,51 0 0,-1-25-16,0-25 15,25 50 1,-74-25-1,-1 25-15,-24 0 16,0 0 0,0 0 15,0 0 0,-1 0-15,1 0-1,0 0-15</inkml:trace>
  <inkml:trace contextRef="#ctx0" brushRef="#br0" timeOffset="11499.1739">6202 17214 0,'0'25'140,"24"0"-124,1-25 15,0 0-31,0 0 16,0 0 0,-1 0 15,1 0-16,0 0-15,25 0 16,-1 0 0,-24 0-16,0 0 15,24 0 1,-24 0 15,0 0 141,0 0-94,0 0 297,-25 25-359,24-25-1,-24 25 17,25-25-1</inkml:trace>
  <inkml:trace contextRef="#ctx0" brushRef="#br0" timeOffset="17148.9967">20291 8533 0,'24'0'265,"1"0"-249,0 0-16,0 0 15,0 0 1,-1 0-16,1 0 31,0 0 32,0 0-48,0 0 1,-1-25 0,1 25-1,0 0-15,0 0 47,0 0 109,-25-25-77,24 25-48</inkml:trace>
  <inkml:trace contextRef="#ctx0" brushRef="#br0" timeOffset="19269.0233">20117 9401 0,'25'0'125,"0"0"-109,-1 0 0,1 0-1,0 0 1,0 0 0,0 0-1,-1 0 1,26 0 15,0 0-31,-1 0 16,1 0-1,-25 0-15,-1 0 16,1 0 156,0 0-78,0-25-1</inkml:trace>
  <inkml:trace contextRef="#ctx0" brushRef="#br0" timeOffset="21799.1214">20117 10319 0,'25'0'109,"0"0"-109,-1 0 16,1 0-1,0 0 17,0 0-17,24 0 1,1 0 0,-25 0-1,24 0-15,-24 0 16,25 0-16,-25 0 62,-1 0 95,1 0-111,0 0-30</inkml:trace>
  <inkml:trace contextRef="#ctx0" brushRef="#br0" timeOffset="24329.9815">20191 13816 0,'25'0'172,"0"0"-156,0 0-16,0 0 15,-1 0-15,26 0 16,-25 0-16,0 0 15,-1 0 1,1 0 0,25 0-1,-1 25 1,-24-25 0,0 0-1,0 0-15,0 0 31</inkml:trace>
  <inkml:trace contextRef="#ctx0" brushRef="#br0" timeOffset="28309.4258">20117 17363 0,'25'0'156,"0"0"-140,-1 0-1,26 0-15,-25 25 16,24-25-1,26 0 1,-26 0-16,1 0 16,-25 25-16,0-25 15,-1 0 1,1 0 78,0 0-32,0 0 16,-25-25 422</inkml:trace>
  <inkml:trace contextRef="#ctx0" brushRef="#br0" timeOffset="32359.1283">20167 17214 0,'24'0'188,"26"0"-126,-25 0-31,49 0-31,-49 0 0,0 0 47,0 0-15,-1 0-17,1 0 1,0 0 62,-25 25-62,25-25-1,0 0 1,-1 0-16,1 0 31,0 0-31,0 25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6:57:38.767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3299 5011 0,'25'0'125,"0"0"-110,0 0 1,0 0-16,49 0 16,-49 0-1,24 0-15,1 0 16,-25 0-1,0 0-15,-1 0 16,1 0 0,0 0-1,0 0 17,0 0-1,-1 0 109,1 0-124,0 0 0,0 0-1,0 0 1,-1 0 0,1 0-1,0 0 1,0 0 15,0 0 0,0 0 32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9-11-13T16:57:41.272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3299 6648 0,'0'0'0,"25"0"0,-25-25 15,25 25 1,25 0-16,-50-25 16,24 25-1,1-25 1,0 25 15,0 0 141,0 0-141,24 0-15,1 0-1,-1 0-15,1 0 16,0 0-16,-26 0 16,26 0 15,-25 0-31,-25-25 16,25 25-16,-1 0 15,1 0 1,0 0-1,0 0 126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en-US"/>
              <a:t>Lecture-1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B1E8206-5749-452C-870E-52CFAFB5846C}" type="datetimeFigureOut">
              <a:rPr lang="en-US" smtClean="0"/>
              <a:pPr>
                <a:defRPr/>
              </a:pPr>
              <a:t>10/18/2020</a:t>
            </a:fld>
            <a:endParaRPr lang="en-US"/>
          </a:p>
        </p:txBody>
      </p:sp>
      <p:sp>
        <p:nvSpPr>
          <p:cNvPr id="573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4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fld id="{29515144-DAD1-4D30-BCF8-73F71ACED8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69575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Lecture-1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9515144-DAD1-4D30-BCF8-73F71ACED81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813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4e5245a713_2_4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g4e5245a713_2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3875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4e5245a713_2_5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g4e5245a713_2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57882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74152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47402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43429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18215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4279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5735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84160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559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2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43247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61302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Lecture-1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9515144-DAD1-4D30-BCF8-73F71ACED815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2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D48BE-267D-4B59-ADE4-43764D46B7C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204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D48BE-267D-4B59-ADE4-43764D46B7C8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7480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D48BE-267D-4B59-ADE4-43764D46B7C8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894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Lecture-1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9515144-DAD1-4D30-BCF8-73F71ACED815}" type="slidenum">
              <a:rPr lang="en-US" smtClean="0"/>
              <a:pPr>
                <a:defRPr/>
              </a:pPr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359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Lecture-1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9515144-DAD1-4D30-BCF8-73F71ACED815}" type="slidenum">
              <a:rPr lang="en-US" smtClean="0"/>
              <a:pPr>
                <a:defRPr/>
              </a:pPr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216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F4A14E00-9A67-489A-B448-391B4D6943BE}" type="slidenum">
              <a:rPr lang="en-GB" altLang="en-US" sz="1300" b="0"/>
              <a:pPr eaLnBrk="1" hangingPunct="1"/>
              <a:t>196</a:t>
            </a:fld>
            <a:endParaRPr lang="en-GB" altLang="en-US" sz="1300" b="0"/>
          </a:p>
        </p:txBody>
      </p:sp>
      <p:sp>
        <p:nvSpPr>
          <p:cNvPr id="349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49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20562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34FC43E0-01FC-40B1-8D3D-3FE3F18E490A}" type="slidenum">
              <a:rPr lang="en-GB" altLang="en-US" sz="1300" b="0"/>
              <a:pPr eaLnBrk="1" hangingPunct="1"/>
              <a:t>198</a:t>
            </a:fld>
            <a:endParaRPr lang="en-GB" altLang="en-US" sz="1300" b="0"/>
          </a:p>
        </p:txBody>
      </p:sp>
      <p:sp>
        <p:nvSpPr>
          <p:cNvPr id="340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40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ＭＳ Ｐゴシック" charset="0"/>
                <a:cs typeface="+mn-cs"/>
              </a:rPr>
              <a:t>Each node represents a test on an attribute of the instance to be classified and each outgoing arch a possible outcome, leading to a further test.</a:t>
            </a:r>
          </a:p>
          <a:p>
            <a:pPr eaLnBrk="1" hangingPunct="1">
              <a:defRPr/>
            </a:pPr>
            <a:r>
              <a:rPr lang="en-US" dirty="0" smtClean="0">
                <a:ea typeface="ＭＳ Ｐゴシック" charset="0"/>
                <a:cs typeface="+mn-cs"/>
              </a:rPr>
              <a:t>The leafs correspond to classification actions. A binary classification in this case.</a:t>
            </a:r>
          </a:p>
          <a:p>
            <a:pPr eaLnBrk="1" hangingPunct="1">
              <a:defRPr/>
            </a:pPr>
            <a:r>
              <a:rPr lang="en-US" dirty="0" smtClean="0">
                <a:ea typeface="ＭＳ Ｐゴシック" charset="0"/>
                <a:cs typeface="+mn-cs"/>
              </a:rPr>
              <a:t>The instance </a:t>
            </a:r>
            <a:r>
              <a:rPr lang="en-US" sz="2000" i="1" dirty="0" smtClean="0">
                <a:ea typeface="ＭＳ Ｐゴシック" charset="0"/>
                <a:cs typeface="+mn-cs"/>
              </a:rPr>
              <a:t>&lt;Outlook=Sunny, Temp=Hot, Humidity=High, Wind=Strong&gt; is classified as No.</a:t>
            </a:r>
            <a:endParaRPr lang="en-US" dirty="0" smtClean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8204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4E6E7F0-6A0B-4D24-A170-36D854152012}" type="slidenum">
              <a:rPr lang="en-GB" altLang="en-US" sz="1300" b="0"/>
              <a:pPr eaLnBrk="1" hangingPunct="1"/>
              <a:t>199</a:t>
            </a:fld>
            <a:endParaRPr lang="en-GB" altLang="en-US" sz="1300" b="0"/>
          </a:p>
        </p:txBody>
      </p:sp>
      <p:sp>
        <p:nvSpPr>
          <p:cNvPr id="350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50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7902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2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46984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Lecture-1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9515144-DAD1-4D30-BCF8-73F71ACED815}" type="slidenum">
              <a:rPr lang="en-US" smtClean="0"/>
              <a:pPr>
                <a:defRPr/>
              </a:pPr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029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980C40EC-865C-4EE6-9EA9-61DED48AB1FB}" type="slidenum">
              <a:rPr lang="en-GB" altLang="en-US" sz="1300" b="0"/>
              <a:pPr eaLnBrk="1" hangingPunct="1"/>
              <a:t>202</a:t>
            </a:fld>
            <a:endParaRPr lang="en-GB" altLang="en-US" sz="1300" b="0"/>
          </a:p>
        </p:txBody>
      </p:sp>
      <p:sp>
        <p:nvSpPr>
          <p:cNvPr id="40755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0755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21735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530023DE-2D5C-41C1-93E6-963A0F627BE5}" type="slidenum">
              <a:rPr lang="en-GB" altLang="en-US" sz="1300" b="0"/>
              <a:pPr eaLnBrk="1" hangingPunct="1"/>
              <a:t>203</a:t>
            </a:fld>
            <a:endParaRPr lang="en-GB" altLang="en-US" sz="1300" b="0"/>
          </a:p>
        </p:txBody>
      </p:sp>
      <p:sp>
        <p:nvSpPr>
          <p:cNvPr id="354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ＭＳ Ｐゴシック" charset="0"/>
                <a:cs typeface="+mn-cs"/>
              </a:rPr>
              <a:t>S=[9+, 5-] </a:t>
            </a:r>
            <a:r>
              <a:rPr lang="en-US" dirty="0" err="1" smtClean="0">
                <a:ea typeface="ＭＳ Ｐゴシック" charset="0"/>
                <a:cs typeface="+mn-cs"/>
              </a:rPr>
              <a:t>una</a:t>
            </a:r>
            <a:r>
              <a:rPr lang="en-US" dirty="0" smtClean="0">
                <a:ea typeface="ＭＳ Ｐゴシック" charset="0"/>
                <a:cs typeface="+mn-cs"/>
              </a:rPr>
              <a:t> </a:t>
            </a:r>
            <a:r>
              <a:rPr lang="en-US" dirty="0" err="1" smtClean="0">
                <a:ea typeface="ＭＳ Ｐゴシック" charset="0"/>
                <a:cs typeface="+mn-cs"/>
              </a:rPr>
              <a:t>collezione</a:t>
            </a:r>
            <a:r>
              <a:rPr lang="en-US" dirty="0" smtClean="0">
                <a:ea typeface="ＭＳ Ｐゴシック" charset="0"/>
                <a:cs typeface="+mn-cs"/>
              </a:rPr>
              <a:t> di </a:t>
            </a:r>
            <a:r>
              <a:rPr lang="en-US" dirty="0" err="1" smtClean="0">
                <a:ea typeface="ＭＳ Ｐゴシック" charset="0"/>
                <a:cs typeface="+mn-cs"/>
              </a:rPr>
              <a:t>esempi</a:t>
            </a:r>
            <a:r>
              <a:rPr lang="en-US" dirty="0" smtClean="0">
                <a:ea typeface="ＭＳ Ｐゴシック" charset="0"/>
                <a:cs typeface="+mn-cs"/>
              </a:rPr>
              <a:t> di cui 9 </a:t>
            </a:r>
            <a:r>
              <a:rPr lang="en-US" dirty="0" err="1" smtClean="0">
                <a:ea typeface="ＭＳ Ｐゴシック" charset="0"/>
                <a:cs typeface="+mn-cs"/>
              </a:rPr>
              <a:t>positivi</a:t>
            </a:r>
            <a:r>
              <a:rPr lang="en-US" dirty="0" smtClean="0">
                <a:ea typeface="ＭＳ Ｐゴシック" charset="0"/>
                <a:cs typeface="+mn-cs"/>
              </a:rPr>
              <a:t> e 5 </a:t>
            </a:r>
            <a:r>
              <a:rPr lang="en-US" dirty="0" err="1" smtClean="0">
                <a:ea typeface="ＭＳ Ｐゴシック" charset="0"/>
                <a:cs typeface="+mn-cs"/>
              </a:rPr>
              <a:t>negativi</a:t>
            </a:r>
            <a:endParaRPr lang="en-US" smtClean="0">
              <a:ea typeface="ＭＳ Ｐゴシック" charset="0"/>
              <a:cs typeface="+mn-cs"/>
            </a:endParaRPr>
          </a:p>
          <a:p>
            <a:pPr eaLnBrk="1" hangingPunct="1">
              <a:defRPr/>
            </a:pPr>
            <a:endParaRPr lang="en-US" smtClean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61308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FCEE6DBB-D475-47AB-B180-E803FC08C2D4}" type="slidenum">
              <a:rPr lang="en-GB" altLang="en-US" sz="1300" b="0"/>
              <a:pPr eaLnBrk="1" hangingPunct="1"/>
              <a:t>204</a:t>
            </a:fld>
            <a:endParaRPr lang="en-GB" altLang="en-US" sz="1300" b="0"/>
          </a:p>
        </p:txBody>
      </p:sp>
      <p:sp>
        <p:nvSpPr>
          <p:cNvPr id="357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Times New Roman" panose="02020603050405020304" pitchFamily="18" charset="0"/>
              </a:rPr>
              <a:t>La riduzione in entropia attesa partizionando sui valori dell’ attributo A</a:t>
            </a:r>
          </a:p>
          <a:p>
            <a:pPr eaLnBrk="1" hangingPunct="1"/>
            <a:endParaRPr lang="en-US" altLang="en-US" smtClean="0">
              <a:latin typeface="Times New Roman" panose="02020603050405020304" pitchFamily="18" charset="0"/>
            </a:endParaRPr>
          </a:p>
          <a:p>
            <a:pPr eaLnBrk="1" hangingPunct="1"/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2216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3AF37D9-197B-4045-9AC8-CA5A5378E1BB}" type="slidenum">
              <a:rPr lang="en-GB" altLang="en-US" sz="1300" b="0"/>
              <a:pPr eaLnBrk="1" hangingPunct="1"/>
              <a:t>205</a:t>
            </a:fld>
            <a:endParaRPr lang="en-GB" altLang="en-US" sz="1300" b="0"/>
          </a:p>
        </p:txBody>
      </p:sp>
      <p:sp>
        <p:nvSpPr>
          <p:cNvPr id="360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60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ＭＳ Ｐゴシック" charset="0"/>
                <a:cs typeface="+mn-cs"/>
              </a:rPr>
              <a:t>Target </a:t>
            </a:r>
            <a:r>
              <a:rPr lang="en-US" dirty="0" err="1" smtClean="0">
                <a:ea typeface="ＭＳ Ｐゴシック" charset="0"/>
                <a:cs typeface="+mn-cs"/>
              </a:rPr>
              <a:t>attrbute</a:t>
            </a:r>
            <a:r>
              <a:rPr lang="en-US" dirty="0" smtClean="0">
                <a:ea typeface="ＭＳ Ｐゴシック" charset="0"/>
                <a:cs typeface="+mn-cs"/>
              </a:rPr>
              <a:t> = </a:t>
            </a:r>
            <a:r>
              <a:rPr lang="en-US" dirty="0" err="1" smtClean="0">
                <a:ea typeface="ＭＳ Ｐゴシック" charset="0"/>
                <a:cs typeface="+mn-cs"/>
              </a:rPr>
              <a:t>playtennis</a:t>
            </a:r>
            <a:endParaRPr lang="en-US" dirty="0" smtClean="0">
              <a:ea typeface="ＭＳ Ｐゴシック" charset="0"/>
              <a:cs typeface="+mn-cs"/>
            </a:endParaRPr>
          </a:p>
          <a:p>
            <a:pPr eaLnBrk="1" hangingPunct="1">
              <a:defRPr/>
            </a:pPr>
            <a:endParaRPr lang="en-US" dirty="0" smtClean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4266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8EFF2F42-DB56-4DE6-8E5D-F857471B3C44}" type="slidenum">
              <a:rPr lang="en-GB" altLang="en-US" sz="1300" b="0"/>
              <a:pPr eaLnBrk="1" hangingPunct="1"/>
              <a:t>206</a:t>
            </a:fld>
            <a:endParaRPr lang="en-GB" altLang="en-US" sz="1300" b="0"/>
          </a:p>
        </p:txBody>
      </p:sp>
      <p:sp>
        <p:nvSpPr>
          <p:cNvPr id="358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00592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3AF37D9-197B-4045-9AC8-CA5A5378E1BB}" type="slidenum">
              <a:rPr lang="en-GB" altLang="en-US" sz="1300" b="0"/>
              <a:pPr eaLnBrk="1" hangingPunct="1"/>
              <a:t>207</a:t>
            </a:fld>
            <a:endParaRPr lang="en-GB" altLang="en-US" sz="1300" b="0"/>
          </a:p>
        </p:txBody>
      </p:sp>
      <p:sp>
        <p:nvSpPr>
          <p:cNvPr id="360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60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ＭＳ Ｐゴシック" charset="0"/>
                <a:cs typeface="+mn-cs"/>
              </a:rPr>
              <a:t>Target </a:t>
            </a:r>
            <a:r>
              <a:rPr lang="en-US" dirty="0" err="1" smtClean="0">
                <a:ea typeface="ＭＳ Ｐゴシック" charset="0"/>
                <a:cs typeface="+mn-cs"/>
              </a:rPr>
              <a:t>attrbute</a:t>
            </a:r>
            <a:r>
              <a:rPr lang="en-US" dirty="0" smtClean="0">
                <a:ea typeface="ＭＳ Ｐゴシック" charset="0"/>
                <a:cs typeface="+mn-cs"/>
              </a:rPr>
              <a:t> = </a:t>
            </a:r>
            <a:r>
              <a:rPr lang="en-US" dirty="0" err="1" smtClean="0">
                <a:ea typeface="ＭＳ Ｐゴシック" charset="0"/>
                <a:cs typeface="+mn-cs"/>
              </a:rPr>
              <a:t>playtennis</a:t>
            </a:r>
            <a:endParaRPr lang="en-US" dirty="0" smtClean="0">
              <a:ea typeface="ＭＳ Ｐゴシック" charset="0"/>
              <a:cs typeface="+mn-cs"/>
            </a:endParaRPr>
          </a:p>
          <a:p>
            <a:pPr eaLnBrk="1" hangingPunct="1">
              <a:defRPr/>
            </a:pPr>
            <a:endParaRPr lang="en-US" dirty="0" smtClean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46077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60F2025E-49DE-442A-9581-07380BDF6936}" type="slidenum">
              <a:rPr lang="en-GB" altLang="en-US" sz="1300" b="0"/>
              <a:pPr eaLnBrk="1" hangingPunct="1"/>
              <a:t>208</a:t>
            </a:fld>
            <a:endParaRPr lang="en-GB" altLang="en-US" sz="1300" b="0"/>
          </a:p>
        </p:txBody>
      </p:sp>
      <p:sp>
        <p:nvSpPr>
          <p:cNvPr id="35942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5942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23500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5FEA80E1-1A63-456C-87D0-D2E54EE265B2}" type="slidenum">
              <a:rPr lang="en-GB" altLang="en-US" sz="1300" b="0"/>
              <a:pPr eaLnBrk="1" hangingPunct="1"/>
              <a:t>209</a:t>
            </a:fld>
            <a:endParaRPr lang="en-GB" altLang="en-US" sz="1300" b="0"/>
          </a:p>
        </p:txBody>
      </p:sp>
      <p:sp>
        <p:nvSpPr>
          <p:cNvPr id="361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61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09405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10841690-663F-403E-92F2-918E166225DC}" type="slidenum">
              <a:rPr lang="en-GB" altLang="en-US" sz="1300" b="0"/>
              <a:pPr eaLnBrk="1" hangingPunct="1"/>
              <a:t>210</a:t>
            </a:fld>
            <a:endParaRPr lang="en-GB" altLang="en-US" sz="1300" b="0"/>
          </a:p>
        </p:txBody>
      </p:sp>
      <p:sp>
        <p:nvSpPr>
          <p:cNvPr id="36249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6249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3895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2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63746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122F4F04-6FEA-463B-921F-D46193B3B9BC}" type="slidenum">
              <a:rPr lang="en-GB" altLang="en-US" sz="1300" b="0"/>
              <a:pPr eaLnBrk="1" hangingPunct="1"/>
              <a:t>211</a:t>
            </a:fld>
            <a:endParaRPr lang="en-GB" altLang="en-US" sz="1300" b="0"/>
          </a:p>
        </p:txBody>
      </p:sp>
      <p:sp>
        <p:nvSpPr>
          <p:cNvPr id="363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63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98322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92561E7D-BB79-4A1E-B364-F850F700B6C9}" type="slidenum">
              <a:rPr lang="en-GB" altLang="en-US" sz="1300" b="0"/>
              <a:pPr eaLnBrk="1" hangingPunct="1"/>
              <a:t>212</a:t>
            </a:fld>
            <a:endParaRPr lang="en-GB" altLang="en-US" sz="1300" b="0"/>
          </a:p>
        </p:txBody>
      </p:sp>
      <p:sp>
        <p:nvSpPr>
          <p:cNvPr id="34816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4816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31974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1B2559E8-38F4-4B7C-885C-64CA7D92EC4E}" type="slidenum">
              <a:rPr lang="en-GB" altLang="en-US" sz="1300" b="0"/>
              <a:pPr eaLnBrk="1" hangingPunct="1"/>
              <a:t>214</a:t>
            </a:fld>
            <a:endParaRPr lang="en-GB" altLang="en-US" sz="1300" b="0"/>
          </a:p>
        </p:txBody>
      </p:sp>
      <p:sp>
        <p:nvSpPr>
          <p:cNvPr id="36761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6761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20406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F4541F95-DD0C-4FC1-BEB2-5D2F87F7ECE3}" type="slidenum">
              <a:rPr lang="en-GB" altLang="en-US" sz="1300" b="0"/>
              <a:pPr eaLnBrk="1" hangingPunct="1"/>
              <a:t>215</a:t>
            </a:fld>
            <a:endParaRPr lang="en-GB" altLang="en-US" sz="1300" b="0"/>
          </a:p>
        </p:txBody>
      </p:sp>
      <p:sp>
        <p:nvSpPr>
          <p:cNvPr id="38400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8400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Times New Roman" panose="02020603050405020304" pitchFamily="18" charset="0"/>
              </a:rPr>
              <a:t>L'overfitting pu</a:t>
            </a:r>
            <a:r>
              <a:rPr lang="en-US" altLang="ja-JP" smtClean="0">
                <a:latin typeface="Times New Roman" panose="02020603050405020304" pitchFamily="18" charset="0"/>
              </a:rPr>
              <a:t>ò succedere quando c' </a:t>
            </a:r>
            <a:r>
              <a:rPr lang="en-US" altLang="ja-JP" smtClean="0">
                <a:latin typeface="Arial" panose="020B0604020202020204" pitchFamily="34" charset="0"/>
              </a:rPr>
              <a:t>è </a:t>
            </a:r>
            <a:r>
              <a:rPr lang="en-US" altLang="ja-JP" smtClean="0">
                <a:latin typeface="Times New Roman" panose="02020603050405020304" pitchFamily="18" charset="0"/>
              </a:rPr>
              <a:t>rumore nei dati.</a:t>
            </a:r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7292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AB1C3F47-F398-4FB4-848A-79FD9BCFC286}" type="slidenum">
              <a:rPr lang="en-GB" altLang="en-US" sz="1300" b="0"/>
              <a:pPr eaLnBrk="1" hangingPunct="1"/>
              <a:t>216</a:t>
            </a:fld>
            <a:endParaRPr lang="en-GB" altLang="en-US" sz="1300" b="0"/>
          </a:p>
        </p:txBody>
      </p:sp>
      <p:sp>
        <p:nvSpPr>
          <p:cNvPr id="38912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8912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en-US" smtClean="0">
                <a:latin typeface="Times New Roman" panose="02020603050405020304" pitchFamily="18" charset="0"/>
              </a:rPr>
              <a:t>L' errore sul training e' minore e quindi ci appare come la migliore ipotesi</a:t>
            </a:r>
          </a:p>
          <a:p>
            <a:pPr eaLnBrk="1" hangingPunct="1"/>
            <a:r>
              <a:rPr lang="en-US" altLang="en-US" smtClean="0">
                <a:latin typeface="Times New Roman" panose="02020603050405020304" pitchFamily="18" charset="0"/>
              </a:rPr>
              <a:t>Ma l' errore nello spazio di tutti I possibili dati </a:t>
            </a:r>
            <a:r>
              <a:rPr lang="en-US" altLang="ja-JP" smtClean="0">
                <a:latin typeface="Arial" panose="020B0604020202020204" pitchFamily="34" charset="0"/>
              </a:rPr>
              <a:t>è </a:t>
            </a:r>
            <a:r>
              <a:rPr lang="en-US" altLang="ja-JP" smtClean="0">
                <a:latin typeface="Times New Roman" panose="02020603050405020304" pitchFamily="18" charset="0"/>
              </a:rPr>
              <a:t>maggiore.</a:t>
            </a:r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3651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EE4964F3-5D8D-434C-98CD-57DC025549A3}" type="slidenum">
              <a:rPr lang="en-GB" altLang="en-US" sz="1300" b="0"/>
              <a:pPr eaLnBrk="1" hangingPunct="1"/>
              <a:t>217</a:t>
            </a:fld>
            <a:endParaRPr lang="en-GB" altLang="en-US" sz="1300" b="0"/>
          </a:p>
        </p:txBody>
      </p:sp>
      <p:sp>
        <p:nvSpPr>
          <p:cNvPr id="38605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8605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en-US" smtClean="0">
                <a:latin typeface="Times New Roman" panose="02020603050405020304" pitchFamily="18" charset="0"/>
              </a:rPr>
              <a:t>L’ esempio D15 è sbagliato, introduce rumore nei dati.</a:t>
            </a:r>
          </a:p>
        </p:txBody>
      </p:sp>
    </p:spTree>
    <p:extLst>
      <p:ext uri="{BB962C8B-B14F-4D97-AF65-F5344CB8AC3E}">
        <p14:creationId xmlns:p14="http://schemas.microsoft.com/office/powerpoint/2010/main" val="28651317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0D20661C-BC14-4F27-985A-ECCB5B089A91}" type="slidenum">
              <a:rPr lang="en-GB" altLang="en-US" sz="1300" b="0"/>
              <a:pPr eaLnBrk="1" hangingPunct="1"/>
              <a:t>218</a:t>
            </a:fld>
            <a:endParaRPr lang="en-GB" altLang="en-US" sz="1300" b="0"/>
          </a:p>
        </p:txBody>
      </p:sp>
      <p:sp>
        <p:nvSpPr>
          <p:cNvPr id="368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68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ＭＳ Ｐゴシック" charset="0"/>
                <a:cs typeface="+mn-cs"/>
              </a:rPr>
              <a:t>The example shows that noise can lead to </a:t>
            </a:r>
            <a:r>
              <a:rPr lang="en-US" dirty="0" err="1" smtClean="0">
                <a:ea typeface="ＭＳ Ｐゴシック" charset="0"/>
                <a:cs typeface="+mn-cs"/>
              </a:rPr>
              <a:t>overfitting</a:t>
            </a:r>
            <a:r>
              <a:rPr lang="en-US" dirty="0" smtClean="0">
                <a:ea typeface="ＭＳ Ｐゴシック" charset="0"/>
                <a:cs typeface="+mn-cs"/>
              </a:rPr>
              <a:t>. </a:t>
            </a:r>
          </a:p>
          <a:p>
            <a:pPr eaLnBrk="1" hangingPunct="1">
              <a:defRPr/>
            </a:pPr>
            <a:r>
              <a:rPr lang="en-US" dirty="0" err="1" smtClean="0">
                <a:ea typeface="ＭＳ Ｐゴシック" charset="0"/>
                <a:cs typeface="+mn-cs"/>
              </a:rPr>
              <a:t>Overfitting</a:t>
            </a:r>
            <a:r>
              <a:rPr lang="en-US" dirty="0" smtClean="0">
                <a:ea typeface="ＭＳ Ｐゴシック" charset="0"/>
                <a:cs typeface="+mn-cs"/>
              </a:rPr>
              <a:t> without noise is also possible, especially when </a:t>
            </a:r>
            <a:r>
              <a:rPr lang="en-US" dirty="0" err="1" smtClean="0">
                <a:ea typeface="ＭＳ Ｐゴシック" charset="0"/>
                <a:cs typeface="+mn-cs"/>
              </a:rPr>
              <a:t>classifcation</a:t>
            </a:r>
            <a:r>
              <a:rPr lang="en-US" dirty="0" smtClean="0">
                <a:ea typeface="ＭＳ Ｐゴシック" charset="0"/>
                <a:cs typeface="+mn-cs"/>
              </a:rPr>
              <a:t> decision on the leafs are based on few examples. Uniform classification may be a coincidence.</a:t>
            </a:r>
          </a:p>
          <a:p>
            <a:pPr eaLnBrk="1" hangingPunct="1">
              <a:defRPr/>
            </a:pPr>
            <a:r>
              <a:rPr lang="en-US" dirty="0" smtClean="0">
                <a:ea typeface="ＭＳ Ｐゴシック" charset="0"/>
                <a:cs typeface="+mn-cs"/>
              </a:rPr>
              <a:t>This is a potential cause of </a:t>
            </a:r>
            <a:r>
              <a:rPr lang="en-US" dirty="0" err="1" smtClean="0">
                <a:ea typeface="ＭＳ Ｐゴシック" charset="0"/>
                <a:cs typeface="+mn-cs"/>
              </a:rPr>
              <a:t>overfitting</a:t>
            </a:r>
            <a:r>
              <a:rPr lang="en-US" dirty="0" smtClean="0">
                <a:ea typeface="ＭＳ Ｐゴシック" charset="0"/>
                <a:cs typeface="+mn-cs"/>
              </a:rPr>
              <a:t>.</a:t>
            </a:r>
          </a:p>
          <a:p>
            <a:pPr eaLnBrk="1" hangingPunct="1">
              <a:defRPr/>
            </a:pPr>
            <a:r>
              <a:rPr lang="en-US" dirty="0" err="1" smtClean="0">
                <a:ea typeface="ＭＳ Ｐゴシック" charset="0"/>
                <a:cs typeface="+mn-cs"/>
              </a:rPr>
              <a:t>Overfitting</a:t>
            </a:r>
            <a:r>
              <a:rPr lang="en-US" dirty="0" smtClean="0">
                <a:ea typeface="ＭＳ Ｐゴシック" charset="0"/>
                <a:cs typeface="+mn-cs"/>
              </a:rPr>
              <a:t> is a significant problem for DT, reducing the accuracy to 10-25% on many problems.</a:t>
            </a:r>
          </a:p>
        </p:txBody>
      </p:sp>
    </p:spTree>
    <p:extLst>
      <p:ext uri="{BB962C8B-B14F-4D97-AF65-F5344CB8AC3E}">
        <p14:creationId xmlns:p14="http://schemas.microsoft.com/office/powerpoint/2010/main" val="40634833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972CAC81-B62A-40FD-99B8-70297AEA6377}" type="slidenum">
              <a:rPr lang="en-GB" altLang="en-US" sz="1300" b="0"/>
              <a:pPr eaLnBrk="1" hangingPunct="1"/>
              <a:t>219</a:t>
            </a:fld>
            <a:endParaRPr lang="en-GB" altLang="en-US" sz="1300" b="0"/>
          </a:p>
        </p:txBody>
      </p:sp>
      <p:sp>
        <p:nvSpPr>
          <p:cNvPr id="370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70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Times New Roman" panose="02020603050405020304" pitchFamily="18" charset="0"/>
              </a:rPr>
              <a:t>Usando tutti dati di training, un test statistico può predire l’ influenza delle decisioni se espandere (o potare) sulle prestazioni su tutto X.</a:t>
            </a:r>
          </a:p>
          <a:p>
            <a:pPr eaLnBrk="1" hangingPunct="1"/>
            <a:r>
              <a:rPr lang="en-US" altLang="en-US" i="1" smtClean="0">
                <a:latin typeface="Times New Roman" panose="02020603050405020304" pitchFamily="18" charset="0"/>
              </a:rPr>
              <a:t>Minimum description length principle, </a:t>
            </a:r>
            <a:r>
              <a:rPr lang="en-US" altLang="en-US" smtClean="0">
                <a:latin typeface="Times New Roman" panose="02020603050405020304" pitchFamily="18" charset="0"/>
              </a:rPr>
              <a:t>un principio di compattezza della rappresentazione</a:t>
            </a:r>
            <a:r>
              <a:rPr lang="en-US" altLang="en-US" i="1" smtClean="0">
                <a:latin typeface="Times New Roman" panose="02020603050405020304" pitchFamily="18" charset="0"/>
              </a:rPr>
              <a:t>.</a:t>
            </a:r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3149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46EACF8-D0BE-4FBA-8A29-E2CA87C292E6}" type="slidenum">
              <a:rPr lang="en-GB" altLang="en-US" sz="1300" b="0"/>
              <a:pPr eaLnBrk="1" hangingPunct="1"/>
              <a:t>220</a:t>
            </a:fld>
            <a:endParaRPr lang="en-GB" altLang="en-US" sz="1300" b="0"/>
          </a:p>
        </p:txBody>
      </p:sp>
      <p:sp>
        <p:nvSpPr>
          <p:cNvPr id="371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71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 smtClean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9339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37B26EC-B09B-4778-8B7E-9D3BA8492540}" type="slidenum">
              <a:rPr lang="en-GB" altLang="en-US" sz="1300" b="0"/>
              <a:pPr eaLnBrk="1" hangingPunct="1"/>
              <a:t>221</a:t>
            </a:fld>
            <a:endParaRPr lang="en-GB" altLang="en-US" sz="1300" b="0"/>
          </a:p>
        </p:txBody>
      </p:sp>
      <p:sp>
        <p:nvSpPr>
          <p:cNvPr id="374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74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110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3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9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53147189-71AE-4821-BF1B-C79A4F82BAA4}" type="slidenum">
              <a:rPr lang="en-GB" altLang="en-US" sz="1300" b="0"/>
              <a:pPr eaLnBrk="1" hangingPunct="1"/>
              <a:t>222</a:t>
            </a:fld>
            <a:endParaRPr lang="en-GB" altLang="en-US" sz="1300" b="0"/>
          </a:p>
        </p:txBody>
      </p:sp>
      <p:sp>
        <p:nvSpPr>
          <p:cNvPr id="373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73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88472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B874B1ED-E7CD-43B7-B871-A906B0939B0D}" type="slidenum">
              <a:rPr lang="en-GB" altLang="en-US" sz="1300" b="0"/>
              <a:pPr eaLnBrk="1" hangingPunct="1"/>
              <a:t>224</a:t>
            </a:fld>
            <a:endParaRPr lang="en-GB" altLang="en-US" sz="1300" b="0"/>
          </a:p>
        </p:txBody>
      </p:sp>
      <p:sp>
        <p:nvSpPr>
          <p:cNvPr id="408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08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53693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4249D03-84C1-4F45-8895-603A2F51CA8F}" type="slidenum">
              <a:rPr lang="en-GB" altLang="en-US" sz="1300" b="0"/>
              <a:pPr eaLnBrk="1" hangingPunct="1"/>
              <a:t>225</a:t>
            </a:fld>
            <a:endParaRPr lang="en-GB" altLang="en-US" sz="1300" b="0"/>
          </a:p>
        </p:txBody>
      </p:sp>
      <p:sp>
        <p:nvSpPr>
          <p:cNvPr id="375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51753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B926482-6256-421C-83F0-27460E53AFF2}" type="slidenum">
              <a:rPr lang="en-GB" altLang="en-US" sz="1300" b="0"/>
              <a:pPr eaLnBrk="1" hangingPunct="1"/>
              <a:t>226</a:t>
            </a:fld>
            <a:endParaRPr lang="en-GB" altLang="en-US" sz="1300" b="0"/>
          </a:p>
        </p:txBody>
      </p:sp>
      <p:sp>
        <p:nvSpPr>
          <p:cNvPr id="376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76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20945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6FE310E-C627-4BE4-9760-F66927C68E8D}" type="slidenum">
              <a:rPr lang="en-GB" altLang="en-US" sz="1300" b="0"/>
              <a:pPr eaLnBrk="1" hangingPunct="1"/>
              <a:t>227</a:t>
            </a:fld>
            <a:endParaRPr lang="en-GB" altLang="en-US" sz="1300" b="0"/>
          </a:p>
        </p:txBody>
      </p:sp>
      <p:sp>
        <p:nvSpPr>
          <p:cNvPr id="39219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92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ＭＳ Ｐゴシック" charset="0"/>
                <a:cs typeface="+mn-cs"/>
              </a:rPr>
              <a:t>2</a:t>
            </a:r>
            <a:r>
              <a:rPr lang="en-US" baseline="30000" dirty="0" smtClean="0">
                <a:ea typeface="ＭＳ Ｐゴシック" charset="0"/>
                <a:cs typeface="+mn-cs"/>
              </a:rPr>
              <a:t>-x </a:t>
            </a:r>
            <a:r>
              <a:rPr lang="en-US" dirty="0" smtClean="0">
                <a:ea typeface="ＭＳ Ｐゴシック" charset="0"/>
                <a:cs typeface="+mn-cs"/>
              </a:rPr>
              <a:t>= 1/2</a:t>
            </a:r>
            <a:r>
              <a:rPr lang="en-US" baseline="30000" dirty="0" smtClean="0">
                <a:ea typeface="ＭＳ Ｐゴシック" charset="0"/>
                <a:cs typeface="+mn-cs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994905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9708D6AE-8AC3-4E08-94F1-F2FB2EF50F11}" type="slidenum">
              <a:rPr lang="en-GB" altLang="en-US" sz="1300" b="0"/>
              <a:pPr eaLnBrk="1" hangingPunct="1"/>
              <a:t>228</a:t>
            </a:fld>
            <a:endParaRPr lang="en-GB" altLang="en-US" sz="1300" b="0"/>
          </a:p>
        </p:txBody>
      </p:sp>
      <p:sp>
        <p:nvSpPr>
          <p:cNvPr id="377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77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394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4e5245a713_2_2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g4e5245a713_2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436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e5245a713_2_2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g4e5245a713_2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1614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4e5245a713_2_4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g4e5245a713_2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1554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4e5245a713_2_4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g4e5245a713_2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9117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bin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24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 rot="5400000">
            <a:off x="5006182" y="2567781"/>
            <a:ext cx="5181600" cy="46037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0" descr="Picture 7.png"/>
          <p:cNvPicPr>
            <a:picLocks noChangeAspect="1"/>
          </p:cNvPicPr>
          <p:nvPr/>
        </p:nvPicPr>
        <p:blipFill>
          <a:blip r:embed="rId2" cstate="print"/>
          <a:srcRect l="5336" t="1923"/>
          <a:stretch>
            <a:fillRect/>
          </a:stretch>
        </p:blipFill>
        <p:spPr bwMode="auto">
          <a:xfrm>
            <a:off x="-7938" y="381000"/>
            <a:ext cx="692151" cy="219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 rot="5400000">
            <a:off x="-2794793" y="3809206"/>
            <a:ext cx="5867400" cy="230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9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9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8100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Content Placeholder 18"/>
          <p:cNvSpPr>
            <a:spLocks noGrp="1"/>
          </p:cNvSpPr>
          <p:nvPr>
            <p:ph sz="quarter" idx="10"/>
          </p:nvPr>
        </p:nvSpPr>
        <p:spPr>
          <a:xfrm rot="5400000">
            <a:off x="5410200" y="2743200"/>
            <a:ext cx="58674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3DA625C-7372-4E2B-BF73-7A3B77124A1E}" type="datetime1">
              <a:rPr lang="en-US" smtClean="0"/>
              <a:t>10/18/2020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1829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D508ED-BA6E-46BE-8D47-67889484ED37}" type="datetime1">
              <a:rPr lang="en-US" smtClean="0"/>
              <a:t>10/18/2020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9A1433-2BD6-474A-B042-E5F0856EF48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95513" y="6237288"/>
            <a:ext cx="4392612" cy="365125"/>
          </a:xfrm>
          <a:prstGeom prst="rect">
            <a:avLst/>
          </a:prstGeom>
        </p:spPr>
        <p:txBody>
          <a:bodyPr/>
          <a:lstStyle>
            <a:lvl1pPr algn="ctr">
              <a:defRPr sz="1200" b="1"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32813" y="6237288"/>
            <a:ext cx="611187" cy="29368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>
              <a:defRPr/>
            </a:pPr>
            <a:fld id="{78B23240-9A46-45DC-80D8-72E6138EF4CC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36EE31-B95D-4152-8687-8914D63B9777}" type="datetime1">
              <a:rPr lang="en-US" smtClean="0"/>
              <a:t>10/18/2020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D8A489-38BD-40B0-9083-7E99DA903139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0A1CF0-9D55-446E-AABC-9D8730070EB4}" type="datetime1">
              <a:rPr lang="en-US" smtClean="0"/>
              <a:t>10/18/2020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38CB16-FC74-415F-A778-AFAE7BEAFAF6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DFF3D9-6A93-4EFA-B341-ACA53EF3B2FB}" type="datetime1">
              <a:rPr lang="en-US" smtClean="0"/>
              <a:t>10/18/2020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FB1E71-4690-4FD4-BBCF-A3779CD52565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6" name="Picture 17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8E524E-5B36-49A7-9160-0A5B3F9B5C8E}" type="datetime1">
              <a:rPr lang="en-US" smtClean="0"/>
              <a:t>10/18/2020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D64774-6889-4F3F-87B3-82AF987C97C8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300BE1-F458-4574-A360-38DB3FADF855}" type="datetime1">
              <a:rPr lang="en-US" smtClean="0"/>
              <a:t>10/18/2020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2715D1-A74F-4481-8AFF-0CF19F1A4227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73D787-D6C5-4133-B614-547F5E52E252}" type="datetime1">
              <a:rPr lang="en-US" smtClean="0"/>
              <a:t>10/18/2020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936656-7811-4E10-ABA8-C743BA19F43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9D8946-0439-4655-95E8-9B0B5C4206A1}" type="datetime1">
              <a:rPr lang="en-US" smtClean="0"/>
              <a:t>10/18/2020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0E505A-A9CD-4645-BB6F-663BC8294A50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9E770A-0A8E-4238-A2D3-61469FD8AB71}" type="datetime1">
              <a:rPr lang="en-US" smtClean="0"/>
              <a:t>10/18/2020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B21827-D599-4054-9CED-35F966873CD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71243C-E304-4AEB-9B62-6CB5875DF91C}" type="datetime1">
              <a:rPr lang="en-US" smtClean="0"/>
              <a:t>10/18/2020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872A46-881B-4CE5-A377-400F5AC5756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C1F417-A876-41F5-A1BE-7AA7879A479E}" type="datetime1">
              <a:rPr lang="en-US" smtClean="0"/>
              <a:t>10/18/2020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EFCE0F-DF2D-4465-B568-7505733AD93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95513" y="6237288"/>
            <a:ext cx="4392612" cy="365125"/>
          </a:xfrm>
          <a:prstGeom prst="rect">
            <a:avLst/>
          </a:prstGeom>
        </p:spPr>
        <p:txBody>
          <a:bodyPr/>
          <a:lstStyle>
            <a:lvl1pPr algn="ctr">
              <a:defRPr sz="1200" b="1" smtClean="0"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32813" y="6237288"/>
            <a:ext cx="611187" cy="293687"/>
          </a:xfrm>
          <a:prstGeom prst="rect">
            <a:avLst/>
          </a:prstGeom>
        </p:spPr>
        <p:txBody>
          <a:bodyPr/>
          <a:lstStyle>
            <a:lvl1pPr>
              <a:defRPr sz="1600" b="1" smtClean="0"/>
            </a:lvl1pPr>
          </a:lstStyle>
          <a:p>
            <a:pPr>
              <a:defRPr/>
            </a:pPr>
            <a:fld id="{578891D9-9DBF-4503-8954-7823A473F5F2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64D1D8-B6EF-4705-B171-1894E8E6674D}" type="datetime1">
              <a:rPr lang="en-US" smtClean="0"/>
              <a:t>10/18/2020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754B72-864B-4419-8417-A1CD80834F1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2A0596-7478-43FC-83A9-73CCD60C4C06}" type="datetime1">
              <a:rPr lang="en-US" smtClean="0"/>
              <a:t>10/18/2020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CC4AA0-627E-417E-B63D-B3DF9B458D26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611948-97EB-4F4A-93CA-960D21314310}" type="datetime1">
              <a:rPr lang="en-US" smtClean="0"/>
              <a:t>10/18/2020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5947CB-2DD6-480A-BB8A-9DB725A59BE4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239683-E147-4C24-A193-FA007F54330D}" type="datetime1">
              <a:rPr lang="en-US" smtClean="0"/>
              <a:t>10/18/2020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A44F58-842A-4939-AD5D-04575B8B76C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E16771-6AA4-404F-9316-88529AFDC285}" type="datetime1">
              <a:rPr lang="en-US" smtClean="0"/>
              <a:t>10/18/2020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62B2FC-FC80-4EAE-B114-A316EDBA5B6E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82DD12-292B-4F14-8A82-1240898E1CAF}" type="datetime1">
              <a:rPr lang="en-US" smtClean="0"/>
              <a:t>10/18/2020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3D8C1-C48A-434B-B05D-32EFC992A06D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E4FE16-E748-497B-9455-9362182BEBDB}" type="datetime1">
              <a:rPr lang="en-US" smtClean="0"/>
              <a:t>10/18/2020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BC52F0-3AC6-4B70-9B7C-80128C5BC8D3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383C1E-528A-4E44-A79D-438AAC744D44}" type="datetime1">
              <a:rPr lang="en-US" smtClean="0"/>
              <a:t>10/18/2020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04F594-7693-4705-8E88-CEADBE86DA53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F5F650-F60D-4CD7-BBD1-186C47CE97B1}" type="datetime1">
              <a:rPr lang="en-US" smtClean="0"/>
              <a:t>10/18/2020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806891-6D43-46F3-BFF0-1270190D4E6C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79D6A8-AC74-495E-9297-C99A35C94BCB}" type="datetime1">
              <a:rPr lang="en-US" smtClean="0"/>
              <a:t>10/18/2020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8012BF1-E2F7-4A28-A7E9-DEDBED6D313A}" type="datetime1">
              <a:rPr lang="en-US" smtClean="0"/>
              <a:t>10/18/2020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181BC4A-33C2-45A5-93DE-6A9A34414519}" type="datetime1">
              <a:rPr lang="en-US" smtClean="0"/>
              <a:t>10/18/2020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F3551DA-29F3-450E-8A18-82261290261E}" type="datetime1">
              <a:rPr lang="en-US" smtClean="0"/>
              <a:t>10/18/2020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3DA625C-7372-4E2B-BF73-7A3B77124A1E}" type="datetime1">
              <a:rPr lang="en-US" smtClean="0"/>
              <a:t>10/18/2020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2EF72CF-C79A-4844-8C05-1B25F0CC955C}" type="datetime1">
              <a:rPr lang="en-US" smtClean="0"/>
              <a:t>10/18/2020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974EE3B-309C-4231-A946-3E7866A286AD}" type="datetime1">
              <a:rPr lang="en-US" smtClean="0"/>
              <a:t>10/18/2020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6EE5105-7E57-4C5E-9F5C-9357C114165B}" type="datetime1">
              <a:rPr lang="en-US" smtClean="0"/>
              <a:t>10/18/2020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DC1C012-8982-4D42-8209-69227A88CBD3}" type="datetime1">
              <a:rPr lang="en-US" smtClean="0"/>
              <a:t>10/18/2020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25CDE2F-F09F-42CC-8C38-3696E8507919}" type="datetime1">
              <a:rPr lang="en-US" smtClean="0"/>
              <a:t>10/18/2020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53400" y="6550025"/>
            <a:ext cx="990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 err="1" smtClean="0">
                <a:solidFill>
                  <a:srgbClr val="101141"/>
                </a:solidFill>
                <a:latin typeface="Arial"/>
                <a:cs typeface="Arial"/>
              </a:rPr>
              <a:t>Pilani</a:t>
            </a:r>
            <a:endParaRPr lang="en-US" sz="1100" dirty="0">
              <a:solidFill>
                <a:srgbClr val="101141"/>
              </a:solidFill>
              <a:latin typeface="Arial"/>
              <a:cs typeface="Arial"/>
            </a:endParaRP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5694946"/>
      </p:ext>
    </p:extLst>
  </p:cSld>
  <p:clrMapOvr>
    <a:masterClrMapping/>
  </p:clrMapOvr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9838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2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193328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79307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915830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501" y="653317"/>
            <a:ext cx="8637588" cy="83099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328613" y="1941513"/>
            <a:ext cx="8208963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433763" y="6343650"/>
            <a:ext cx="1905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fld id="{381F0944-1A44-41ED-94DA-283F4E9560AB}" type="datetime1">
              <a:rPr lang="en-US" altLang="en-US" smtClean="0"/>
              <a:t>10/18/2020</a:t>
            </a:fld>
            <a:endParaRPr lang="en-GB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6108700" y="6343650"/>
            <a:ext cx="28956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46050" y="6361113"/>
            <a:ext cx="1905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fld id="{0CA05EE9-97B3-49FD-9432-136CF4F18759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81245748"/>
      </p:ext>
    </p:extLst>
  </p:cSld>
  <p:clrMapOvr>
    <a:masterClrMapping/>
  </p:clrMapOvr>
  <p:transition spd="med">
    <p:randomBar dir="vert"/>
    <p:sndAc>
      <p:stSnd>
        <p:snd r:embed="rId1" name="camera.wav"/>
      </p:stSnd>
    </p:sndAc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04647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9841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8566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94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8375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2912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" name="Rectangle 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Group 15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3" name="Rectangle 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6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199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199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35548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38425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1498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401206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2675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/>
          <a:lstStyle>
            <a:lvl1pPr algn="l">
              <a:defRPr sz="1800" b="1" spc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0"/>
            <a:ext cx="54864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26" Type="http://schemas.openxmlformats.org/officeDocument/2006/relationships/slideLayout" Target="../slideLayouts/slideLayout62.xml"/><Relationship Id="rId3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57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5" Type="http://schemas.openxmlformats.org/officeDocument/2006/relationships/slideLayout" Target="../slideLayouts/slideLayout61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6.xml"/><Relationship Id="rId29" Type="http://schemas.openxmlformats.org/officeDocument/2006/relationships/theme" Target="../theme/theme4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9.xml"/><Relationship Id="rId28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8.xml"/><Relationship Id="rId27" Type="http://schemas.openxmlformats.org/officeDocument/2006/relationships/slideLayout" Target="../slideLayouts/slideLayout63.xml"/><Relationship Id="rId30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ADCFD75-1BA6-4E26-91C1-13C22C32EEB0}" type="datetime1">
              <a:rPr lang="en-US" smtClean="0"/>
              <a:t>10/18/2020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0DB935C-A2BB-404C-A6C5-67E9068028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0" r:id="rId12"/>
    <p:sldLayoutId id="2147483881" r:id="rId13"/>
    <p:sldLayoutId id="2147483919" r:id="rId14"/>
  </p:sldLayoutIdLst>
  <p:hf hdr="0" ftr="0"/>
  <p:txStyles>
    <p:titleStyle>
      <a:lvl1pPr algn="l" rtl="0" fontAlgn="base">
        <a:spcBef>
          <a:spcPct val="0"/>
        </a:spcBef>
        <a:spcAft>
          <a:spcPct val="0"/>
        </a:spcAft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smtClean="0"/>
          </a:p>
        </p:txBody>
      </p:sp>
      <p:sp>
        <p:nvSpPr>
          <p:cNvPr id="7" name="TextBox 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pic>
        <p:nvPicPr>
          <p:cNvPr id="3076" name="Picture 7" descr="Picture 7.png"/>
          <p:cNvPicPr>
            <a:picLocks noChangeAspect="1"/>
          </p:cNvPicPr>
          <p:nvPr/>
        </p:nvPicPr>
        <p:blipFill>
          <a:blip r:embed="rId1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77" name="Group 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078" name="Group 1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hf hdr="0" ftr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smtClean="0"/>
          </a:p>
        </p:txBody>
      </p:sp>
      <p:sp>
        <p:nvSpPr>
          <p:cNvPr id="7" name="TextBox 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pic>
        <p:nvPicPr>
          <p:cNvPr id="4100" name="Picture 7" descr="Picture 7.png"/>
          <p:cNvPicPr>
            <a:picLocks noChangeAspect="1"/>
          </p:cNvPicPr>
          <p:nvPr/>
        </p:nvPicPr>
        <p:blipFill>
          <a:blip r:embed="rId1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101" name="Group 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4102" name="Group 1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hf hdr="0" ftr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 smtClean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 smtClean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  <a:endParaRPr lang="en-US" sz="1100" dirty="0">
              <a:solidFill>
                <a:srgbClr val="101141"/>
              </a:solidFill>
              <a:latin typeface="Arial"/>
              <a:cs typeface="Arial"/>
            </a:endParaRPr>
          </a:p>
        </p:txBody>
      </p:sp>
      <p:pic>
        <p:nvPicPr>
          <p:cNvPr id="8" name="Picture 7" descr="Picture 7.png"/>
          <p:cNvPicPr>
            <a:picLocks noChangeAspect="1"/>
          </p:cNvPicPr>
          <p:nvPr/>
        </p:nvPicPr>
        <p:blipFill>
          <a:blip r:embed="rId30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grpSp>
        <p:nvGrpSpPr>
          <p:cNvPr id="2" name="Group 8"/>
          <p:cNvGrpSpPr/>
          <p:nvPr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12"/>
          <p:cNvGrpSpPr/>
          <p:nvPr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920" r:id="rId13"/>
    <p:sldLayoutId id="2147483921" r:id="rId14"/>
    <p:sldLayoutId id="2147483922" r:id="rId15"/>
    <p:sldLayoutId id="2147483929" r:id="rId16"/>
    <p:sldLayoutId id="2147483931" r:id="rId17"/>
    <p:sldLayoutId id="2147483932" r:id="rId18"/>
    <p:sldLayoutId id="2147483933" r:id="rId19"/>
    <p:sldLayoutId id="2147483934" r:id="rId20"/>
    <p:sldLayoutId id="2147483935" r:id="rId21"/>
    <p:sldLayoutId id="2147483936" r:id="rId22"/>
    <p:sldLayoutId id="2147483937" r:id="rId23"/>
    <p:sldLayoutId id="2147483938" r:id="rId24"/>
    <p:sldLayoutId id="2147483939" r:id="rId25"/>
    <p:sldLayoutId id="2147483940" r:id="rId26"/>
    <p:sldLayoutId id="2147483941" r:id="rId27"/>
    <p:sldLayoutId id="2147483942" r:id="rId28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5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35.jp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4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8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850.png"/><Relationship Id="rId4" Type="http://schemas.openxmlformats.org/officeDocument/2006/relationships/image" Target="../media/image840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0.png"/><Relationship Id="rId13" Type="http://schemas.openxmlformats.org/officeDocument/2006/relationships/image" Target="../media/image970.png"/><Relationship Id="rId3" Type="http://schemas.openxmlformats.org/officeDocument/2006/relationships/image" Target="../media/image870.png"/><Relationship Id="rId7" Type="http://schemas.openxmlformats.org/officeDocument/2006/relationships/image" Target="../media/image911.png"/><Relationship Id="rId12" Type="http://schemas.openxmlformats.org/officeDocument/2006/relationships/image" Target="../media/image960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900.png"/><Relationship Id="rId11" Type="http://schemas.openxmlformats.org/officeDocument/2006/relationships/image" Target="../media/image950.png"/><Relationship Id="rId5" Type="http://schemas.openxmlformats.org/officeDocument/2006/relationships/image" Target="../media/image890.png"/><Relationship Id="rId10" Type="http://schemas.openxmlformats.org/officeDocument/2006/relationships/image" Target="../media/image940.png"/><Relationship Id="rId4" Type="http://schemas.openxmlformats.org/officeDocument/2006/relationships/image" Target="../media/image880.png"/><Relationship Id="rId9" Type="http://schemas.openxmlformats.org/officeDocument/2006/relationships/image" Target="../media/image930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38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4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4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4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4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8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4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59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4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43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tags" Target="../tags/tag26.xml"/><Relationship Id="rId7" Type="http://schemas.openxmlformats.org/officeDocument/2006/relationships/image" Target="../media/image164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163.png"/><Relationship Id="rId5" Type="http://schemas.openxmlformats.org/officeDocument/2006/relationships/slideLayout" Target="../slideLayouts/slideLayout60.xml"/><Relationship Id="rId4" Type="http://schemas.openxmlformats.org/officeDocument/2006/relationships/tags" Target="../tags/tag27.xml"/><Relationship Id="rId9" Type="http://schemas.openxmlformats.org/officeDocument/2006/relationships/image" Target="../media/image166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4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4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4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410.png"/><Relationship Id="rId7" Type="http://schemas.openxmlformats.org/officeDocument/2006/relationships/image" Target="../media/image43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420.png"/><Relationship Id="rId5" Type="http://schemas.openxmlformats.org/officeDocument/2006/relationships/image" Target="NULL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450.png"/><Relationship Id="rId7" Type="http://schemas.openxmlformats.org/officeDocument/2006/relationships/image" Target="../media/image47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460.png"/><Relationship Id="rId5" Type="http://schemas.openxmlformats.org/officeDocument/2006/relationships/image" Target="NULL"/><Relationship Id="rId10" Type="http://schemas.openxmlformats.org/officeDocument/2006/relationships/image" Target="../media/image491.png"/><Relationship Id="rId9" Type="http://schemas.openxmlformats.org/officeDocument/2006/relationships/image" Target="../media/image481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510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62.xml"/><Relationship Id="rId11" Type="http://schemas.openxmlformats.org/officeDocument/2006/relationships/image" Target="../media/image570.png"/><Relationship Id="rId10" Type="http://schemas.openxmlformats.org/officeDocument/2006/relationships/image" Target="../media/image560.png"/><Relationship Id="rId4" Type="http://schemas.openxmlformats.org/officeDocument/2006/relationships/image" Target="../media/image530.png"/><Relationship Id="rId9" Type="http://schemas.openxmlformats.org/officeDocument/2006/relationships/image" Target="../media/image540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4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4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4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4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4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8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85.jpg"/><Relationship Id="rId5" Type="http://schemas.openxmlformats.org/officeDocument/2006/relationships/image" Target="../media/image184.jpg"/><Relationship Id="rId4" Type="http://schemas.openxmlformats.org/officeDocument/2006/relationships/image" Target="../media/image183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188.jpg"/><Relationship Id="rId4" Type="http://schemas.openxmlformats.org/officeDocument/2006/relationships/image" Target="../media/image187.jp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4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92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38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8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38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4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4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4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43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43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e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0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0.png"/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6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.png"/><Relationship Id="rId2" Type="http://schemas.openxmlformats.org/officeDocument/2006/relationships/image" Target="../media/image202.jpeg"/><Relationship Id="rId1" Type="http://schemas.openxmlformats.org/officeDocument/2006/relationships/slideLayout" Target="../slideLayouts/slideLayout63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6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8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43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slideLayout" Target="../slideLayouts/slideLayout43.xml"/><Relationship Id="rId1" Type="http://schemas.openxmlformats.org/officeDocument/2006/relationships/tags" Target="../tags/tag28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38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4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4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38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43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43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4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8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43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4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43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8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8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near_combination" TargetMode="External"/><Relationship Id="rId2" Type="http://schemas.openxmlformats.org/officeDocument/2006/relationships/hyperlink" Target="https://en.wikipedia.org/wiki/Regularization_(mathematics)" TargetMode="Externa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00.png"/><Relationship Id="rId5" Type="http://schemas.openxmlformats.org/officeDocument/2006/relationships/hyperlink" Target="https://en.wikipedia.org/wiki/Tikhonov_regularization" TargetMode="External"/><Relationship Id="rId4" Type="http://schemas.openxmlformats.org/officeDocument/2006/relationships/hyperlink" Target="https://en.wikipedia.org/wiki/Lasso_(statistics)" TargetMode="Externa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4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2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8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38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8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3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3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21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220.wmf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23.png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8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8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8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8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8.xml"/></Relationships>
</file>

<file path=ppt/slides/_rels/slide20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emf"/><Relationship Id="rId18" Type="http://schemas.openxmlformats.org/officeDocument/2006/relationships/customXml" Target="../ink/ink51.xml"/><Relationship Id="rId26" Type="http://schemas.openxmlformats.org/officeDocument/2006/relationships/customXml" Target="../ink/ink55.xml"/><Relationship Id="rId39" Type="http://schemas.openxmlformats.org/officeDocument/2006/relationships/image" Target="../media/image31.emf"/><Relationship Id="rId21" Type="http://schemas.openxmlformats.org/officeDocument/2006/relationships/image" Target="../media/image22.emf"/><Relationship Id="rId34" Type="http://schemas.openxmlformats.org/officeDocument/2006/relationships/customXml" Target="../ink/ink59.xml"/><Relationship Id="rId42" Type="http://schemas.openxmlformats.org/officeDocument/2006/relationships/customXml" Target="../ink/ink63.xml"/><Relationship Id="rId47" Type="http://schemas.openxmlformats.org/officeDocument/2006/relationships/image" Target="../media/image35.emf"/><Relationship Id="rId50" Type="http://schemas.openxmlformats.org/officeDocument/2006/relationships/customXml" Target="../ink/ink67.xml"/><Relationship Id="rId55" Type="http://schemas.openxmlformats.org/officeDocument/2006/relationships/image" Target="../media/image39.emf"/><Relationship Id="rId63" Type="http://schemas.openxmlformats.org/officeDocument/2006/relationships/image" Target="../media/image43.emf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36.xml"/><Relationship Id="rId16" Type="http://schemas.openxmlformats.org/officeDocument/2006/relationships/customXml" Target="../ink/ink50.xml"/><Relationship Id="rId20" Type="http://schemas.openxmlformats.org/officeDocument/2006/relationships/customXml" Target="../ink/ink52.xml"/><Relationship Id="rId29" Type="http://schemas.openxmlformats.org/officeDocument/2006/relationships/image" Target="../media/image26.emf"/><Relationship Id="rId41" Type="http://schemas.openxmlformats.org/officeDocument/2006/relationships/image" Target="../media/image32.emf"/><Relationship Id="rId54" Type="http://schemas.openxmlformats.org/officeDocument/2006/relationships/customXml" Target="../ink/ink69.xml"/><Relationship Id="rId62" Type="http://schemas.openxmlformats.org/officeDocument/2006/relationships/customXml" Target="../ink/ink73.xml"/><Relationship Id="rId1" Type="http://schemas.openxmlformats.org/officeDocument/2006/relationships/slideLayout" Target="../slideLayouts/slideLayout38.xml"/><Relationship Id="rId6" Type="http://schemas.openxmlformats.org/officeDocument/2006/relationships/customXml" Target="../ink/ink45.xml"/><Relationship Id="rId11" Type="http://schemas.openxmlformats.org/officeDocument/2006/relationships/image" Target="../media/image17.emf"/><Relationship Id="rId24" Type="http://schemas.openxmlformats.org/officeDocument/2006/relationships/customXml" Target="../ink/ink54.xml"/><Relationship Id="rId32" Type="http://schemas.openxmlformats.org/officeDocument/2006/relationships/customXml" Target="../ink/ink58.xml"/><Relationship Id="rId37" Type="http://schemas.openxmlformats.org/officeDocument/2006/relationships/image" Target="../media/image30.emf"/><Relationship Id="rId40" Type="http://schemas.openxmlformats.org/officeDocument/2006/relationships/customXml" Target="../ink/ink62.xml"/><Relationship Id="rId45" Type="http://schemas.openxmlformats.org/officeDocument/2006/relationships/image" Target="../media/image34.emf"/><Relationship Id="rId53" Type="http://schemas.openxmlformats.org/officeDocument/2006/relationships/image" Target="../media/image38.emf"/><Relationship Id="rId58" Type="http://schemas.openxmlformats.org/officeDocument/2006/relationships/customXml" Target="../ink/ink71.xml"/><Relationship Id="rId5" Type="http://schemas.openxmlformats.org/officeDocument/2006/relationships/image" Target="../media/image14.emf"/><Relationship Id="rId15" Type="http://schemas.openxmlformats.org/officeDocument/2006/relationships/image" Target="../media/image19.emf"/><Relationship Id="rId23" Type="http://schemas.openxmlformats.org/officeDocument/2006/relationships/image" Target="../media/image23.emf"/><Relationship Id="rId28" Type="http://schemas.openxmlformats.org/officeDocument/2006/relationships/customXml" Target="../ink/ink56.xml"/><Relationship Id="rId36" Type="http://schemas.openxmlformats.org/officeDocument/2006/relationships/customXml" Target="../ink/ink60.xml"/><Relationship Id="rId49" Type="http://schemas.openxmlformats.org/officeDocument/2006/relationships/image" Target="../media/image36.emf"/><Relationship Id="rId57" Type="http://schemas.openxmlformats.org/officeDocument/2006/relationships/image" Target="../media/image40.emf"/><Relationship Id="rId61" Type="http://schemas.openxmlformats.org/officeDocument/2006/relationships/image" Target="../media/image42.emf"/><Relationship Id="rId10" Type="http://schemas.openxmlformats.org/officeDocument/2006/relationships/customXml" Target="../ink/ink47.xml"/><Relationship Id="rId19" Type="http://schemas.openxmlformats.org/officeDocument/2006/relationships/image" Target="../media/image21.emf"/><Relationship Id="rId31" Type="http://schemas.openxmlformats.org/officeDocument/2006/relationships/image" Target="../media/image27.emf"/><Relationship Id="rId44" Type="http://schemas.openxmlformats.org/officeDocument/2006/relationships/customXml" Target="../ink/ink64.xml"/><Relationship Id="rId52" Type="http://schemas.openxmlformats.org/officeDocument/2006/relationships/customXml" Target="../ink/ink68.xml"/><Relationship Id="rId60" Type="http://schemas.openxmlformats.org/officeDocument/2006/relationships/customXml" Target="../ink/ink72.xml"/><Relationship Id="rId4" Type="http://schemas.openxmlformats.org/officeDocument/2006/relationships/customXml" Target="../ink/ink44.xml"/><Relationship Id="rId9" Type="http://schemas.openxmlformats.org/officeDocument/2006/relationships/image" Target="../media/image16.emf"/><Relationship Id="rId14" Type="http://schemas.openxmlformats.org/officeDocument/2006/relationships/customXml" Target="../ink/ink49.xml"/><Relationship Id="rId22" Type="http://schemas.openxmlformats.org/officeDocument/2006/relationships/customXml" Target="../ink/ink53.xml"/><Relationship Id="rId27" Type="http://schemas.openxmlformats.org/officeDocument/2006/relationships/image" Target="../media/image25.emf"/><Relationship Id="rId30" Type="http://schemas.openxmlformats.org/officeDocument/2006/relationships/customXml" Target="../ink/ink57.xml"/><Relationship Id="rId35" Type="http://schemas.openxmlformats.org/officeDocument/2006/relationships/image" Target="../media/image29.emf"/><Relationship Id="rId43" Type="http://schemas.openxmlformats.org/officeDocument/2006/relationships/image" Target="../media/image33.emf"/><Relationship Id="rId48" Type="http://schemas.openxmlformats.org/officeDocument/2006/relationships/customXml" Target="../ink/ink66.xml"/><Relationship Id="rId56" Type="http://schemas.openxmlformats.org/officeDocument/2006/relationships/customXml" Target="../ink/ink70.xml"/><Relationship Id="rId8" Type="http://schemas.openxmlformats.org/officeDocument/2006/relationships/customXml" Target="../ink/ink46.xml"/><Relationship Id="rId51" Type="http://schemas.openxmlformats.org/officeDocument/2006/relationships/image" Target="../media/image37.emf"/><Relationship Id="rId3" Type="http://schemas.openxmlformats.org/officeDocument/2006/relationships/image" Target="../media/image224.png"/><Relationship Id="rId12" Type="http://schemas.openxmlformats.org/officeDocument/2006/relationships/customXml" Target="../ink/ink48.xml"/><Relationship Id="rId17" Type="http://schemas.openxmlformats.org/officeDocument/2006/relationships/image" Target="../media/image20.emf"/><Relationship Id="rId25" Type="http://schemas.openxmlformats.org/officeDocument/2006/relationships/image" Target="../media/image24.emf"/><Relationship Id="rId33" Type="http://schemas.openxmlformats.org/officeDocument/2006/relationships/image" Target="../media/image28.emf"/><Relationship Id="rId38" Type="http://schemas.openxmlformats.org/officeDocument/2006/relationships/customXml" Target="../ink/ink61.xml"/><Relationship Id="rId46" Type="http://schemas.openxmlformats.org/officeDocument/2006/relationships/customXml" Target="../ink/ink65.xml"/><Relationship Id="rId59" Type="http://schemas.openxmlformats.org/officeDocument/2006/relationships/image" Target="../media/image41.emf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3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8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ypothesis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8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8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atistical_model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8.xml"/><Relationship Id="rId4" Type="http://schemas.openxmlformats.org/officeDocument/2006/relationships/hyperlink" Target="https://en.wikipedia.org/wiki/Parameter" TargetMode="Externa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8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8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8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8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8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8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8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8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8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3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8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3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3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3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3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3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3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8.xml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.xml"/><Relationship Id="rId18" Type="http://schemas.openxmlformats.org/officeDocument/2006/relationships/image" Target="../media/image18.emf"/><Relationship Id="rId26" Type="http://schemas.openxmlformats.org/officeDocument/2006/relationships/image" Target="../media/image22.emf"/><Relationship Id="rId39" Type="http://schemas.openxmlformats.org/officeDocument/2006/relationships/customXml" Target="../ink/ink16.xml"/><Relationship Id="rId21" Type="http://schemas.openxmlformats.org/officeDocument/2006/relationships/customXml" Target="../ink/ink7.xml"/><Relationship Id="rId34" Type="http://schemas.openxmlformats.org/officeDocument/2006/relationships/image" Target="../media/image26.emf"/><Relationship Id="rId42" Type="http://schemas.openxmlformats.org/officeDocument/2006/relationships/image" Target="../media/image30.emf"/><Relationship Id="rId47" Type="http://schemas.openxmlformats.org/officeDocument/2006/relationships/customXml" Target="../ink/ink20.xml"/><Relationship Id="rId50" Type="http://schemas.openxmlformats.org/officeDocument/2006/relationships/image" Target="../media/image34.emf"/><Relationship Id="rId55" Type="http://schemas.openxmlformats.org/officeDocument/2006/relationships/customXml" Target="../ink/ink24.xml"/><Relationship Id="rId63" Type="http://schemas.openxmlformats.org/officeDocument/2006/relationships/customXml" Target="../ink/ink28.xml"/><Relationship Id="rId68" Type="http://schemas.openxmlformats.org/officeDocument/2006/relationships/image" Target="../media/image43.emf"/><Relationship Id="rId76" Type="http://schemas.openxmlformats.org/officeDocument/2006/relationships/image" Target="../media/image47.emf"/><Relationship Id="rId84" Type="http://schemas.openxmlformats.org/officeDocument/2006/relationships/image" Target="../media/image51.emf"/><Relationship Id="rId89" Type="http://schemas.openxmlformats.org/officeDocument/2006/relationships/customXml" Target="../ink/ink41.xml"/><Relationship Id="rId7" Type="http://schemas.openxmlformats.org/officeDocument/2006/relationships/oleObject" Target="../embeddings/oleObject4.bin"/><Relationship Id="rId71" Type="http://schemas.openxmlformats.org/officeDocument/2006/relationships/customXml" Target="../ink/ink32.xml"/><Relationship Id="rId92" Type="http://schemas.openxmlformats.org/officeDocument/2006/relationships/image" Target="../media/image55.emf"/><Relationship Id="rId2" Type="http://schemas.openxmlformats.org/officeDocument/2006/relationships/slideLayout" Target="../slideLayouts/slideLayout38.xml"/><Relationship Id="rId16" Type="http://schemas.openxmlformats.org/officeDocument/2006/relationships/image" Target="../media/image170.emf"/><Relationship Id="rId29" Type="http://schemas.openxmlformats.org/officeDocument/2006/relationships/customXml" Target="../ink/ink11.xml"/><Relationship Id="rId11" Type="http://schemas.openxmlformats.org/officeDocument/2006/relationships/customXml" Target="../ink/ink2.xml"/><Relationship Id="rId24" Type="http://schemas.openxmlformats.org/officeDocument/2006/relationships/image" Target="../media/image21.emf"/><Relationship Id="rId32" Type="http://schemas.openxmlformats.org/officeDocument/2006/relationships/image" Target="../media/image25.emf"/><Relationship Id="rId37" Type="http://schemas.openxmlformats.org/officeDocument/2006/relationships/customXml" Target="../ink/ink15.xml"/><Relationship Id="rId40" Type="http://schemas.openxmlformats.org/officeDocument/2006/relationships/image" Target="../media/image29.emf"/><Relationship Id="rId45" Type="http://schemas.openxmlformats.org/officeDocument/2006/relationships/customXml" Target="../ink/ink19.xml"/><Relationship Id="rId53" Type="http://schemas.openxmlformats.org/officeDocument/2006/relationships/customXml" Target="../ink/ink23.xml"/><Relationship Id="rId58" Type="http://schemas.openxmlformats.org/officeDocument/2006/relationships/image" Target="../media/image38.emf"/><Relationship Id="rId66" Type="http://schemas.openxmlformats.org/officeDocument/2006/relationships/image" Target="../media/image42.emf"/><Relationship Id="rId74" Type="http://schemas.openxmlformats.org/officeDocument/2006/relationships/image" Target="../media/image46.emf"/><Relationship Id="rId79" Type="http://schemas.openxmlformats.org/officeDocument/2006/relationships/customXml" Target="../ink/ink36.xml"/><Relationship Id="rId87" Type="http://schemas.openxmlformats.org/officeDocument/2006/relationships/customXml" Target="../ink/ink40.xml"/><Relationship Id="rId5" Type="http://schemas.openxmlformats.org/officeDocument/2006/relationships/oleObject" Target="../embeddings/oleObject3.bin"/><Relationship Id="rId61" Type="http://schemas.openxmlformats.org/officeDocument/2006/relationships/customXml" Target="../ink/ink27.xml"/><Relationship Id="rId82" Type="http://schemas.openxmlformats.org/officeDocument/2006/relationships/image" Target="../media/image50.emf"/><Relationship Id="rId90" Type="http://schemas.openxmlformats.org/officeDocument/2006/relationships/image" Target="../media/image54.emf"/><Relationship Id="rId19" Type="http://schemas.openxmlformats.org/officeDocument/2006/relationships/customXml" Target="../ink/ink6.xml"/><Relationship Id="rId14" Type="http://schemas.openxmlformats.org/officeDocument/2006/relationships/image" Target="../media/image160.emf"/><Relationship Id="rId22" Type="http://schemas.openxmlformats.org/officeDocument/2006/relationships/image" Target="../media/image20.emf"/><Relationship Id="rId27" Type="http://schemas.openxmlformats.org/officeDocument/2006/relationships/customXml" Target="../ink/ink10.xml"/><Relationship Id="rId30" Type="http://schemas.openxmlformats.org/officeDocument/2006/relationships/image" Target="../media/image24.emf"/><Relationship Id="rId35" Type="http://schemas.openxmlformats.org/officeDocument/2006/relationships/customXml" Target="../ink/ink14.xml"/><Relationship Id="rId43" Type="http://schemas.openxmlformats.org/officeDocument/2006/relationships/customXml" Target="../ink/ink18.xml"/><Relationship Id="rId48" Type="http://schemas.openxmlformats.org/officeDocument/2006/relationships/image" Target="../media/image33.emf"/><Relationship Id="rId56" Type="http://schemas.openxmlformats.org/officeDocument/2006/relationships/image" Target="../media/image37.emf"/><Relationship Id="rId64" Type="http://schemas.openxmlformats.org/officeDocument/2006/relationships/image" Target="../media/image41.emf"/><Relationship Id="rId69" Type="http://schemas.openxmlformats.org/officeDocument/2006/relationships/customXml" Target="../ink/ink31.xml"/><Relationship Id="rId77" Type="http://schemas.openxmlformats.org/officeDocument/2006/relationships/customXml" Target="../ink/ink35.xml"/><Relationship Id="rId8" Type="http://schemas.openxmlformats.org/officeDocument/2006/relationships/image" Target="../media/image81.wmf"/><Relationship Id="rId51" Type="http://schemas.openxmlformats.org/officeDocument/2006/relationships/customXml" Target="../ink/ink22.xml"/><Relationship Id="rId72" Type="http://schemas.openxmlformats.org/officeDocument/2006/relationships/image" Target="../media/image45.emf"/><Relationship Id="rId80" Type="http://schemas.openxmlformats.org/officeDocument/2006/relationships/image" Target="../media/image49.emf"/><Relationship Id="rId85" Type="http://schemas.openxmlformats.org/officeDocument/2006/relationships/customXml" Target="../ink/ink39.xml"/><Relationship Id="rId3" Type="http://schemas.openxmlformats.org/officeDocument/2006/relationships/oleObject" Target="../embeddings/oleObject2.bin"/><Relationship Id="rId12" Type="http://schemas.openxmlformats.org/officeDocument/2006/relationships/image" Target="../media/image15.emf"/><Relationship Id="rId17" Type="http://schemas.openxmlformats.org/officeDocument/2006/relationships/customXml" Target="../ink/ink5.xml"/><Relationship Id="rId25" Type="http://schemas.openxmlformats.org/officeDocument/2006/relationships/customXml" Target="../ink/ink9.xml"/><Relationship Id="rId33" Type="http://schemas.openxmlformats.org/officeDocument/2006/relationships/customXml" Target="../ink/ink13.xml"/><Relationship Id="rId38" Type="http://schemas.openxmlformats.org/officeDocument/2006/relationships/image" Target="../media/image28.emf"/><Relationship Id="rId46" Type="http://schemas.openxmlformats.org/officeDocument/2006/relationships/image" Target="../media/image32.emf"/><Relationship Id="rId59" Type="http://schemas.openxmlformats.org/officeDocument/2006/relationships/customXml" Target="../ink/ink26.xml"/><Relationship Id="rId67" Type="http://schemas.openxmlformats.org/officeDocument/2006/relationships/customXml" Target="../ink/ink30.xml"/><Relationship Id="rId20" Type="http://schemas.openxmlformats.org/officeDocument/2006/relationships/image" Target="../media/image19.emf"/><Relationship Id="rId41" Type="http://schemas.openxmlformats.org/officeDocument/2006/relationships/customXml" Target="../ink/ink17.xml"/><Relationship Id="rId54" Type="http://schemas.openxmlformats.org/officeDocument/2006/relationships/image" Target="../media/image36.emf"/><Relationship Id="rId62" Type="http://schemas.openxmlformats.org/officeDocument/2006/relationships/image" Target="../media/image40.emf"/><Relationship Id="rId70" Type="http://schemas.openxmlformats.org/officeDocument/2006/relationships/image" Target="../media/image44.emf"/><Relationship Id="rId75" Type="http://schemas.openxmlformats.org/officeDocument/2006/relationships/customXml" Target="../ink/ink34.xml"/><Relationship Id="rId83" Type="http://schemas.openxmlformats.org/officeDocument/2006/relationships/customXml" Target="../ink/ink38.xml"/><Relationship Id="rId88" Type="http://schemas.openxmlformats.org/officeDocument/2006/relationships/image" Target="../media/image53.emf"/><Relationship Id="rId91" Type="http://schemas.openxmlformats.org/officeDocument/2006/relationships/customXml" Target="../ink/ink4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0.emf"/><Relationship Id="rId15" Type="http://schemas.openxmlformats.org/officeDocument/2006/relationships/customXml" Target="../ink/ink4.xml"/><Relationship Id="rId23" Type="http://schemas.openxmlformats.org/officeDocument/2006/relationships/customXml" Target="../ink/ink8.xml"/><Relationship Id="rId28" Type="http://schemas.openxmlformats.org/officeDocument/2006/relationships/image" Target="../media/image23.emf"/><Relationship Id="rId36" Type="http://schemas.openxmlformats.org/officeDocument/2006/relationships/image" Target="../media/image27.emf"/><Relationship Id="rId49" Type="http://schemas.openxmlformats.org/officeDocument/2006/relationships/customXml" Target="../ink/ink21.xml"/><Relationship Id="rId57" Type="http://schemas.openxmlformats.org/officeDocument/2006/relationships/customXml" Target="../ink/ink25.xml"/><Relationship Id="rId10" Type="http://schemas.openxmlformats.org/officeDocument/2006/relationships/image" Target="../media/image14.emf"/><Relationship Id="rId31" Type="http://schemas.openxmlformats.org/officeDocument/2006/relationships/customXml" Target="../ink/ink12.xml"/><Relationship Id="rId44" Type="http://schemas.openxmlformats.org/officeDocument/2006/relationships/image" Target="../media/image31.emf"/><Relationship Id="rId52" Type="http://schemas.openxmlformats.org/officeDocument/2006/relationships/image" Target="../media/image35.emf"/><Relationship Id="rId60" Type="http://schemas.openxmlformats.org/officeDocument/2006/relationships/image" Target="../media/image39.emf"/><Relationship Id="rId65" Type="http://schemas.openxmlformats.org/officeDocument/2006/relationships/customXml" Target="../ink/ink29.xml"/><Relationship Id="rId73" Type="http://schemas.openxmlformats.org/officeDocument/2006/relationships/customXml" Target="../ink/ink33.xml"/><Relationship Id="rId78" Type="http://schemas.openxmlformats.org/officeDocument/2006/relationships/image" Target="../media/image48.emf"/><Relationship Id="rId81" Type="http://schemas.openxmlformats.org/officeDocument/2006/relationships/customXml" Target="../ink/ink37.xml"/><Relationship Id="rId86" Type="http://schemas.openxmlformats.org/officeDocument/2006/relationships/image" Target="../media/image52.emf"/><Relationship Id="rId4" Type="http://schemas.openxmlformats.org/officeDocument/2006/relationships/image" Target="../media/image79.emf"/><Relationship Id="rId9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38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2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38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83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ebp"/><Relationship Id="rId2" Type="http://schemas.openxmlformats.org/officeDocument/2006/relationships/image" Target="../media/image84.webp"/><Relationship Id="rId1" Type="http://schemas.openxmlformats.org/officeDocument/2006/relationships/slideLayout" Target="../slideLayouts/slideLayout3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aplace_smoothing" TargetMode="External"/><Relationship Id="rId1" Type="http://schemas.openxmlformats.org/officeDocument/2006/relationships/slideLayout" Target="../slideLayouts/slideLayout3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tmp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110.png"/><Relationship Id="rId5" Type="http://schemas.openxmlformats.org/officeDocument/2006/relationships/image" Target="../media/image200.png"/><Relationship Id="rId4" Type="http://schemas.openxmlformats.org/officeDocument/2006/relationships/image" Target="../media/image9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3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250.png"/><Relationship Id="rId4" Type="http://schemas.openxmlformats.org/officeDocument/2006/relationships/image" Target="../media/image24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8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tags" Target="../tags/tag4.xml"/><Relationship Id="rId7" Type="http://schemas.openxmlformats.org/officeDocument/2006/relationships/image" Target="../media/image93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54.xml"/><Relationship Id="rId11" Type="http://schemas.openxmlformats.org/officeDocument/2006/relationships/image" Target="../media/image97.png"/><Relationship Id="rId5" Type="http://schemas.openxmlformats.org/officeDocument/2006/relationships/tags" Target="../tags/tag6.xml"/><Relationship Id="rId10" Type="http://schemas.openxmlformats.org/officeDocument/2006/relationships/image" Target="../media/image96.png"/><Relationship Id="rId4" Type="http://schemas.openxmlformats.org/officeDocument/2006/relationships/tags" Target="../tags/tag5.xml"/><Relationship Id="rId9" Type="http://schemas.openxmlformats.org/officeDocument/2006/relationships/image" Target="../media/image95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38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tags" Target="../tags/tag9.xml"/><Relationship Id="rId7" Type="http://schemas.openxmlformats.org/officeDocument/2006/relationships/slideLayout" Target="../slideLayouts/slideLayout55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image" Target="../media/image100.png"/><Relationship Id="rId5" Type="http://schemas.openxmlformats.org/officeDocument/2006/relationships/tags" Target="../tags/tag11.xml"/><Relationship Id="rId10" Type="http://schemas.openxmlformats.org/officeDocument/2006/relationships/image" Target="../media/image93.png"/><Relationship Id="rId4" Type="http://schemas.openxmlformats.org/officeDocument/2006/relationships/tags" Target="../tags/tag10.xml"/><Relationship Id="rId9" Type="http://schemas.openxmlformats.org/officeDocument/2006/relationships/image" Target="../media/image9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s://ml-cheatsheet.readthedocs.io/en/latest/loss_functions.html#loss-cross-entropy" TargetMode="External"/><Relationship Id="rId1" Type="http://schemas.openxmlformats.org/officeDocument/2006/relationships/slideLayout" Target="../slideLayouts/slideLayout3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48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01.wmf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7" Type="http://schemas.openxmlformats.org/officeDocument/2006/relationships/image" Target="../media/image105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slideLayout" Target="../slideLayouts/slideLayout5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103.png"/><Relationship Id="rId4" Type="http://schemas.openxmlformats.org/officeDocument/2006/relationships/image" Target="../media/image104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400.png"/><Relationship Id="rId7" Type="http://schemas.openxmlformats.org/officeDocument/2006/relationships/image" Target="../media/image44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10" Type="http://schemas.openxmlformats.org/officeDocument/2006/relationships/image" Target="../media/image470.png"/><Relationship Id="rId4" Type="http://schemas.openxmlformats.org/officeDocument/2006/relationships/image" Target="../media/image410.png"/><Relationship Id="rId9" Type="http://schemas.openxmlformats.org/officeDocument/2006/relationships/image" Target="../media/image46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8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3" Type="http://schemas.openxmlformats.org/officeDocument/2006/relationships/tags" Target="../tags/tag20.xml"/><Relationship Id="rId7" Type="http://schemas.openxmlformats.org/officeDocument/2006/relationships/slideLayout" Target="../slideLayouts/slideLayout58.xml"/><Relationship Id="rId12" Type="http://schemas.openxmlformats.org/officeDocument/2006/relationships/image" Target="../media/image109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image" Target="../media/image108.png"/><Relationship Id="rId5" Type="http://schemas.openxmlformats.org/officeDocument/2006/relationships/tags" Target="../tags/tag22.xml"/><Relationship Id="rId15" Type="http://schemas.openxmlformats.org/officeDocument/2006/relationships/image" Target="../media/image113.tiff"/><Relationship Id="rId10" Type="http://schemas.openxmlformats.org/officeDocument/2006/relationships/hyperlink" Target="https://www.youtube.com/watch?time_continue=1&amp;v=yFPLyDwVifc" TargetMode="External"/><Relationship Id="rId4" Type="http://schemas.openxmlformats.org/officeDocument/2006/relationships/tags" Target="../tags/tag21.xml"/><Relationship Id="rId9" Type="http://schemas.openxmlformats.org/officeDocument/2006/relationships/image" Target="../media/image107.png"/><Relationship Id="rId14" Type="http://schemas.openxmlformats.org/officeDocument/2006/relationships/image" Target="../media/image11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4.png"/><Relationship Id="rId10" Type="http://schemas.openxmlformats.org/officeDocument/2006/relationships/image" Target="../media/image40.png"/><Relationship Id="rId19" Type="http://schemas.openxmlformats.org/officeDocument/2006/relationships/image" Target="../media/image46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5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56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22.jpg"/><Relationship Id="rId11" Type="http://schemas.openxmlformats.org/officeDocument/2006/relationships/image" Target="../media/image126.png"/><Relationship Id="rId5" Type="http://schemas.openxmlformats.org/officeDocument/2006/relationships/image" Target="../media/image121.png"/><Relationship Id="rId10" Type="http://schemas.openxmlformats.org/officeDocument/2006/relationships/image" Target="../media/image125.png"/><Relationship Id="rId4" Type="http://schemas.openxmlformats.org/officeDocument/2006/relationships/image" Target="../media/image120.png"/><Relationship Id="rId9" Type="http://schemas.openxmlformats.org/officeDocument/2006/relationships/image" Target="../media/image12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8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5.jpg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35.jpg"/><Relationship Id="rId4" Type="http://schemas.openxmlformats.org/officeDocument/2006/relationships/image" Target="../media/image13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>
            <a:spLocks noGrp="1"/>
          </p:cNvSpPr>
          <p:nvPr>
            <p:ph type="title"/>
          </p:nvPr>
        </p:nvSpPr>
        <p:spPr>
          <a:xfrm>
            <a:off x="2362200" y="3352800"/>
            <a:ext cx="6172200" cy="15240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FFFF66"/>
                </a:solidFill>
                <a:latin typeface="+mn-lt"/>
              </a:rPr>
              <a:t>Machine Learning</a:t>
            </a:r>
            <a:br>
              <a:rPr lang="en-US" dirty="0" smtClean="0">
                <a:solidFill>
                  <a:srgbClr val="FFFF66"/>
                </a:solidFill>
                <a:latin typeface="+mn-lt"/>
              </a:rPr>
            </a:br>
            <a:r>
              <a:rPr lang="en-US" dirty="0">
                <a:solidFill>
                  <a:srgbClr val="FFFF66"/>
                </a:solidFill>
                <a:latin typeface="+mn-lt"/>
              </a:rPr>
              <a:t>DSECL    ZG565</a:t>
            </a:r>
            <a:endParaRPr lang="en-US" dirty="0" smtClean="0">
              <a:solidFill>
                <a:srgbClr val="FFFF66"/>
              </a:solidFill>
              <a:latin typeface="+mn-lt"/>
            </a:endParaRPr>
          </a:p>
        </p:txBody>
      </p:sp>
      <p:sp>
        <p:nvSpPr>
          <p:cNvPr id="5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2690948" y="4926874"/>
            <a:ext cx="5943600" cy="1143000"/>
          </a:xfrm>
          <a:prstGeom prst="rect">
            <a:avLst/>
          </a:prstGeom>
        </p:spPr>
        <p:txBody>
          <a:bodyPr rtlCol="0">
            <a:normAutofit fontScale="85000" lnSpcReduction="20000"/>
          </a:bodyPr>
          <a:lstStyle/>
          <a:p>
            <a:pPr marL="365760" indent="-256032" algn="r" fontAlgn="auto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68000"/>
              <a:buNone/>
              <a:defRPr/>
            </a:pPr>
            <a:r>
              <a:rPr lang="en-US" sz="2800" smtClean="0">
                <a:solidFill>
                  <a:schemeClr val="bg1"/>
                </a:solidFill>
                <a:latin typeface="+mn-lt"/>
                <a:cs typeface="Courier New" pitchFamily="49" charset="0"/>
              </a:rPr>
              <a:t>Dr. Chetana Gavankar, Ph.D,</a:t>
            </a:r>
          </a:p>
          <a:p>
            <a:pPr marL="365760" indent="-256032" algn="r" fontAlgn="auto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68000"/>
              <a:buNone/>
              <a:defRPr/>
            </a:pPr>
            <a:r>
              <a:rPr lang="en-US" sz="2800" smtClean="0">
                <a:solidFill>
                  <a:schemeClr val="bg1"/>
                </a:solidFill>
                <a:latin typeface="+mn-lt"/>
                <a:cs typeface="Courier New" pitchFamily="49" charset="0"/>
              </a:rPr>
              <a:t>IIT Bombay-Monash University Australia</a:t>
            </a:r>
          </a:p>
          <a:p>
            <a:pPr marL="365760" indent="-256032" algn="r" fontAlgn="auto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68000"/>
              <a:buNone/>
              <a:defRPr/>
            </a:pPr>
            <a:r>
              <a:rPr lang="en-US" sz="2800" smtClean="0">
                <a:solidFill>
                  <a:schemeClr val="bg1"/>
                </a:solidFill>
                <a:latin typeface="+mn-lt"/>
                <a:cs typeface="Courier New" pitchFamily="49" charset="0"/>
              </a:rPr>
              <a:t>Chetana.gavankar@pilani.bits-pilani.ac.in</a:t>
            </a:r>
            <a:endParaRPr lang="en-US" sz="2800" dirty="0" smtClean="0">
              <a:solidFill>
                <a:schemeClr val="bg1"/>
              </a:solidFill>
              <a:latin typeface="+mn-lt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92"/>
          <p:cNvSpPr txBox="1">
            <a:spLocks noGrp="1"/>
          </p:cNvSpPr>
          <p:nvPr>
            <p:ph type="title"/>
          </p:nvPr>
        </p:nvSpPr>
        <p:spPr>
          <a:xfrm>
            <a:off x="1971" y="638858"/>
            <a:ext cx="59412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Designing a Learning System</a:t>
            </a:r>
            <a:endParaRPr sz="3600" dirty="0"/>
          </a:p>
        </p:txBody>
      </p:sp>
      <p:sp>
        <p:nvSpPr>
          <p:cNvPr id="1169" name="Google Shape;1169;p92"/>
          <p:cNvSpPr txBox="1"/>
          <p:nvPr/>
        </p:nvSpPr>
        <p:spPr>
          <a:xfrm>
            <a:off x="764550" y="1303025"/>
            <a:ext cx="7919100" cy="24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 dirty="0">
                <a:latin typeface="Trebuchet MS"/>
                <a:ea typeface="Trebuchet MS"/>
                <a:cs typeface="Trebuchet MS"/>
                <a:sym typeface="Trebuchet MS"/>
              </a:rPr>
              <a:t>Choose the training </a:t>
            </a:r>
            <a:r>
              <a:rPr lang="en-US" sz="2800" dirty="0" smtClean="0">
                <a:latin typeface="Trebuchet MS"/>
                <a:ea typeface="Trebuchet MS"/>
                <a:cs typeface="Trebuchet MS"/>
                <a:sym typeface="Trebuchet MS"/>
              </a:rPr>
              <a:t>experience(data)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 dirty="0">
                <a:latin typeface="Trebuchet MS"/>
                <a:ea typeface="Trebuchet MS"/>
                <a:cs typeface="Trebuchet MS"/>
                <a:sym typeface="Trebuchet MS"/>
              </a:rPr>
              <a:t>Choose exactly what is to be learned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69900" marR="0" lvl="0" indent="0" algn="l" rtl="0">
              <a:lnSpc>
                <a:spcPct val="118333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en-US" sz="2400" dirty="0">
                <a:latin typeface="Trebuchet MS"/>
                <a:ea typeface="Trebuchet MS"/>
                <a:cs typeface="Trebuchet MS"/>
                <a:sym typeface="Trebuchet MS"/>
              </a:rPr>
              <a:t>i.e. the </a:t>
            </a:r>
            <a:r>
              <a:rPr lang="en-US" sz="2400" b="1" i="1" dirty="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target function</a:t>
            </a:r>
            <a:endParaRPr sz="2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355600" marR="0" lvl="0" indent="-342900" algn="l" rtl="0">
              <a:lnSpc>
                <a:spcPct val="118571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 dirty="0">
                <a:latin typeface="Trebuchet MS"/>
                <a:ea typeface="Trebuchet MS"/>
                <a:cs typeface="Trebuchet MS"/>
                <a:sym typeface="Trebuchet MS"/>
              </a:rPr>
              <a:t>Choose how to represent the target function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355600" marR="5080" lvl="0" indent="-342900" algn="l" rtl="0">
              <a:lnSpc>
                <a:spcPct val="96428"/>
              </a:lnSpc>
              <a:spcBef>
                <a:spcPts val="68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 dirty="0">
                <a:latin typeface="Trebuchet MS"/>
                <a:ea typeface="Trebuchet MS"/>
                <a:cs typeface="Trebuchet MS"/>
                <a:sym typeface="Trebuchet MS"/>
              </a:rPr>
              <a:t>Choose a learning algorithm to infer the target function from the experience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0" name="Google Shape;1170;p92"/>
          <p:cNvSpPr/>
          <p:nvPr/>
        </p:nvSpPr>
        <p:spPr>
          <a:xfrm>
            <a:off x="1680951" y="4812992"/>
            <a:ext cx="2165350" cy="967105"/>
          </a:xfrm>
          <a:custGeom>
            <a:avLst/>
            <a:gdLst/>
            <a:ahLst/>
            <a:cxnLst/>
            <a:rect l="l" t="t" r="r" b="b"/>
            <a:pathLst>
              <a:path w="2165350" h="967104" extrusionOk="0">
                <a:moveTo>
                  <a:pt x="1082675" y="0"/>
                </a:moveTo>
                <a:lnTo>
                  <a:pt x="1016721" y="882"/>
                </a:lnTo>
                <a:lnTo>
                  <a:pt x="951813" y="3495"/>
                </a:lnTo>
                <a:lnTo>
                  <a:pt x="888063" y="7788"/>
                </a:lnTo>
                <a:lnTo>
                  <a:pt x="825585" y="13710"/>
                </a:lnTo>
                <a:lnTo>
                  <a:pt x="764491" y="21212"/>
                </a:lnTo>
                <a:lnTo>
                  <a:pt x="704896" y="30242"/>
                </a:lnTo>
                <a:lnTo>
                  <a:pt x="646911" y="40749"/>
                </a:lnTo>
                <a:lnTo>
                  <a:pt x="590651" y="52684"/>
                </a:lnTo>
                <a:lnTo>
                  <a:pt x="536229" y="65996"/>
                </a:lnTo>
                <a:lnTo>
                  <a:pt x="483758" y="80634"/>
                </a:lnTo>
                <a:lnTo>
                  <a:pt x="433351" y="96548"/>
                </a:lnTo>
                <a:lnTo>
                  <a:pt x="385122" y="113686"/>
                </a:lnTo>
                <a:lnTo>
                  <a:pt x="339184" y="132000"/>
                </a:lnTo>
                <a:lnTo>
                  <a:pt x="295649" y="151437"/>
                </a:lnTo>
                <a:lnTo>
                  <a:pt x="254632" y="171947"/>
                </a:lnTo>
                <a:lnTo>
                  <a:pt x="216246" y="193480"/>
                </a:lnTo>
                <a:lnTo>
                  <a:pt x="180603" y="215985"/>
                </a:lnTo>
                <a:lnTo>
                  <a:pt x="147817" y="239412"/>
                </a:lnTo>
                <a:lnTo>
                  <a:pt x="118002" y="263710"/>
                </a:lnTo>
                <a:lnTo>
                  <a:pt x="67735" y="314718"/>
                </a:lnTo>
                <a:lnTo>
                  <a:pt x="30708" y="368603"/>
                </a:lnTo>
                <a:lnTo>
                  <a:pt x="7828" y="424960"/>
                </a:lnTo>
                <a:lnTo>
                  <a:pt x="0" y="483387"/>
                </a:lnTo>
                <a:lnTo>
                  <a:pt x="1975" y="512835"/>
                </a:lnTo>
                <a:lnTo>
                  <a:pt x="17443" y="570280"/>
                </a:lnTo>
                <a:lnTo>
                  <a:pt x="47510" y="625453"/>
                </a:lnTo>
                <a:lnTo>
                  <a:pt x="91270" y="677952"/>
                </a:lnTo>
                <a:lnTo>
                  <a:pt x="147817" y="727370"/>
                </a:lnTo>
                <a:lnTo>
                  <a:pt x="180603" y="750797"/>
                </a:lnTo>
                <a:lnTo>
                  <a:pt x="216246" y="773303"/>
                </a:lnTo>
                <a:lnTo>
                  <a:pt x="254632" y="794837"/>
                </a:lnTo>
                <a:lnTo>
                  <a:pt x="295649" y="815348"/>
                </a:lnTo>
                <a:lnTo>
                  <a:pt x="339184" y="834785"/>
                </a:lnTo>
                <a:lnTo>
                  <a:pt x="385122" y="853099"/>
                </a:lnTo>
                <a:lnTo>
                  <a:pt x="433351" y="870237"/>
                </a:lnTo>
                <a:lnTo>
                  <a:pt x="483758" y="886151"/>
                </a:lnTo>
                <a:lnTo>
                  <a:pt x="536229" y="900790"/>
                </a:lnTo>
                <a:lnTo>
                  <a:pt x="590651" y="914102"/>
                </a:lnTo>
                <a:lnTo>
                  <a:pt x="646911" y="926037"/>
                </a:lnTo>
                <a:lnTo>
                  <a:pt x="704896" y="936545"/>
                </a:lnTo>
                <a:lnTo>
                  <a:pt x="764491" y="945575"/>
                </a:lnTo>
                <a:lnTo>
                  <a:pt x="825585" y="953076"/>
                </a:lnTo>
                <a:lnTo>
                  <a:pt x="888063" y="958999"/>
                </a:lnTo>
                <a:lnTo>
                  <a:pt x="951813" y="963292"/>
                </a:lnTo>
                <a:lnTo>
                  <a:pt x="1016721" y="965905"/>
                </a:lnTo>
                <a:lnTo>
                  <a:pt x="1082675" y="966787"/>
                </a:lnTo>
                <a:lnTo>
                  <a:pt x="1148628" y="965905"/>
                </a:lnTo>
                <a:lnTo>
                  <a:pt x="1213536" y="963292"/>
                </a:lnTo>
                <a:lnTo>
                  <a:pt x="1277286" y="958999"/>
                </a:lnTo>
                <a:lnTo>
                  <a:pt x="1339764" y="953076"/>
                </a:lnTo>
                <a:lnTo>
                  <a:pt x="1400858" y="945575"/>
                </a:lnTo>
                <a:lnTo>
                  <a:pt x="1460453" y="936545"/>
                </a:lnTo>
                <a:lnTo>
                  <a:pt x="1518438" y="926037"/>
                </a:lnTo>
                <a:lnTo>
                  <a:pt x="1574698" y="914102"/>
                </a:lnTo>
                <a:lnTo>
                  <a:pt x="1629120" y="900790"/>
                </a:lnTo>
                <a:lnTo>
                  <a:pt x="1681591" y="886151"/>
                </a:lnTo>
                <a:lnTo>
                  <a:pt x="1731998" y="870237"/>
                </a:lnTo>
                <a:lnTo>
                  <a:pt x="1780227" y="853099"/>
                </a:lnTo>
                <a:lnTo>
                  <a:pt x="1826165" y="834785"/>
                </a:lnTo>
                <a:lnTo>
                  <a:pt x="1869700" y="815348"/>
                </a:lnTo>
                <a:lnTo>
                  <a:pt x="1910717" y="794837"/>
                </a:lnTo>
                <a:lnTo>
                  <a:pt x="1949103" y="773303"/>
                </a:lnTo>
                <a:lnTo>
                  <a:pt x="1984746" y="750797"/>
                </a:lnTo>
                <a:lnTo>
                  <a:pt x="2017532" y="727370"/>
                </a:lnTo>
                <a:lnTo>
                  <a:pt x="2047347" y="703071"/>
                </a:lnTo>
                <a:lnTo>
                  <a:pt x="2097614" y="652062"/>
                </a:lnTo>
                <a:lnTo>
                  <a:pt x="2134641" y="598176"/>
                </a:lnTo>
                <a:lnTo>
                  <a:pt x="2157521" y="541816"/>
                </a:lnTo>
                <a:lnTo>
                  <a:pt x="2165350" y="483387"/>
                </a:lnTo>
                <a:lnTo>
                  <a:pt x="2163374" y="453940"/>
                </a:lnTo>
                <a:lnTo>
                  <a:pt x="2147906" y="396498"/>
                </a:lnTo>
                <a:lnTo>
                  <a:pt x="2117839" y="341326"/>
                </a:lnTo>
                <a:lnTo>
                  <a:pt x="2074079" y="288829"/>
                </a:lnTo>
                <a:lnTo>
                  <a:pt x="2017532" y="239412"/>
                </a:lnTo>
                <a:lnTo>
                  <a:pt x="1984746" y="215985"/>
                </a:lnTo>
                <a:lnTo>
                  <a:pt x="1949103" y="193480"/>
                </a:lnTo>
                <a:lnTo>
                  <a:pt x="1910717" y="171947"/>
                </a:lnTo>
                <a:lnTo>
                  <a:pt x="1869700" y="151437"/>
                </a:lnTo>
                <a:lnTo>
                  <a:pt x="1826165" y="132000"/>
                </a:lnTo>
                <a:lnTo>
                  <a:pt x="1780227" y="113686"/>
                </a:lnTo>
                <a:lnTo>
                  <a:pt x="1731998" y="96548"/>
                </a:lnTo>
                <a:lnTo>
                  <a:pt x="1681591" y="80634"/>
                </a:lnTo>
                <a:lnTo>
                  <a:pt x="1629120" y="65996"/>
                </a:lnTo>
                <a:lnTo>
                  <a:pt x="1574698" y="52684"/>
                </a:lnTo>
                <a:lnTo>
                  <a:pt x="1518438" y="40749"/>
                </a:lnTo>
                <a:lnTo>
                  <a:pt x="1460453" y="30242"/>
                </a:lnTo>
                <a:lnTo>
                  <a:pt x="1400858" y="21212"/>
                </a:lnTo>
                <a:lnTo>
                  <a:pt x="1339764" y="13710"/>
                </a:lnTo>
                <a:lnTo>
                  <a:pt x="1277286" y="7788"/>
                </a:lnTo>
                <a:lnTo>
                  <a:pt x="1213536" y="3495"/>
                </a:lnTo>
                <a:lnTo>
                  <a:pt x="1148628" y="882"/>
                </a:lnTo>
                <a:lnTo>
                  <a:pt x="1082675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71" name="Google Shape;1171;p92"/>
          <p:cNvSpPr/>
          <p:nvPr/>
        </p:nvSpPr>
        <p:spPr>
          <a:xfrm>
            <a:off x="1646237" y="4838700"/>
            <a:ext cx="2165350" cy="967105"/>
          </a:xfrm>
          <a:custGeom>
            <a:avLst/>
            <a:gdLst/>
            <a:ahLst/>
            <a:cxnLst/>
            <a:rect l="l" t="t" r="r" b="b"/>
            <a:pathLst>
              <a:path w="2165350" h="967104" extrusionOk="0">
                <a:moveTo>
                  <a:pt x="0" y="483394"/>
                </a:moveTo>
                <a:lnTo>
                  <a:pt x="7828" y="424966"/>
                </a:lnTo>
                <a:lnTo>
                  <a:pt x="30708" y="368608"/>
                </a:lnTo>
                <a:lnTo>
                  <a:pt x="67734" y="314722"/>
                </a:lnTo>
                <a:lnTo>
                  <a:pt x="118001" y="263714"/>
                </a:lnTo>
                <a:lnTo>
                  <a:pt x="147817" y="239415"/>
                </a:lnTo>
                <a:lnTo>
                  <a:pt x="180602" y="215988"/>
                </a:lnTo>
                <a:lnTo>
                  <a:pt x="216245" y="193482"/>
                </a:lnTo>
                <a:lnTo>
                  <a:pt x="254632" y="171949"/>
                </a:lnTo>
                <a:lnTo>
                  <a:pt x="295649" y="151438"/>
                </a:lnTo>
                <a:lnTo>
                  <a:pt x="339183" y="132001"/>
                </a:lnTo>
                <a:lnTo>
                  <a:pt x="385122" y="113688"/>
                </a:lnTo>
                <a:lnTo>
                  <a:pt x="433351" y="96549"/>
                </a:lnTo>
                <a:lnTo>
                  <a:pt x="483758" y="80635"/>
                </a:lnTo>
                <a:lnTo>
                  <a:pt x="536229" y="65997"/>
                </a:lnTo>
                <a:lnTo>
                  <a:pt x="590652" y="52685"/>
                </a:lnTo>
                <a:lnTo>
                  <a:pt x="646912" y="40750"/>
                </a:lnTo>
                <a:lnTo>
                  <a:pt x="704897" y="30242"/>
                </a:lnTo>
                <a:lnTo>
                  <a:pt x="764493" y="21212"/>
                </a:lnTo>
                <a:lnTo>
                  <a:pt x="825587" y="13710"/>
                </a:lnTo>
                <a:lnTo>
                  <a:pt x="888066" y="7788"/>
                </a:lnTo>
                <a:lnTo>
                  <a:pt x="951817" y="3495"/>
                </a:lnTo>
                <a:lnTo>
                  <a:pt x="1016726" y="882"/>
                </a:lnTo>
                <a:lnTo>
                  <a:pt x="1082680" y="0"/>
                </a:lnTo>
                <a:lnTo>
                  <a:pt x="1148633" y="882"/>
                </a:lnTo>
                <a:lnTo>
                  <a:pt x="1213541" y="3495"/>
                </a:lnTo>
                <a:lnTo>
                  <a:pt x="1277291" y="7788"/>
                </a:lnTo>
                <a:lnTo>
                  <a:pt x="1339769" y="13710"/>
                </a:lnTo>
                <a:lnTo>
                  <a:pt x="1400863" y="21212"/>
                </a:lnTo>
                <a:lnTo>
                  <a:pt x="1460458" y="30242"/>
                </a:lnTo>
                <a:lnTo>
                  <a:pt x="1518442" y="40750"/>
                </a:lnTo>
                <a:lnTo>
                  <a:pt x="1574702" y="52685"/>
                </a:lnTo>
                <a:lnTo>
                  <a:pt x="1629124" y="65997"/>
                </a:lnTo>
                <a:lnTo>
                  <a:pt x="1681595" y="80635"/>
                </a:lnTo>
                <a:lnTo>
                  <a:pt x="1732001" y="96549"/>
                </a:lnTo>
                <a:lnTo>
                  <a:pt x="1780230" y="113688"/>
                </a:lnTo>
                <a:lnTo>
                  <a:pt x="1826168" y="132001"/>
                </a:lnTo>
                <a:lnTo>
                  <a:pt x="1869703" y="151438"/>
                </a:lnTo>
                <a:lnTo>
                  <a:pt x="1910719" y="171949"/>
                </a:lnTo>
                <a:lnTo>
                  <a:pt x="1949106" y="193482"/>
                </a:lnTo>
                <a:lnTo>
                  <a:pt x="1984748" y="215988"/>
                </a:lnTo>
                <a:lnTo>
                  <a:pt x="2017534" y="239415"/>
                </a:lnTo>
                <a:lnTo>
                  <a:pt x="2047349" y="263714"/>
                </a:lnTo>
                <a:lnTo>
                  <a:pt x="2097616" y="314722"/>
                </a:lnTo>
                <a:lnTo>
                  <a:pt x="2134642" y="368608"/>
                </a:lnTo>
                <a:lnTo>
                  <a:pt x="2157523" y="424966"/>
                </a:lnTo>
                <a:lnTo>
                  <a:pt x="2165351" y="483394"/>
                </a:lnTo>
                <a:lnTo>
                  <a:pt x="2163375" y="512841"/>
                </a:lnTo>
                <a:lnTo>
                  <a:pt x="2147907" y="570284"/>
                </a:lnTo>
                <a:lnTo>
                  <a:pt x="2117841" y="625457"/>
                </a:lnTo>
                <a:lnTo>
                  <a:pt x="2074081" y="677955"/>
                </a:lnTo>
                <a:lnTo>
                  <a:pt x="2017534" y="727372"/>
                </a:lnTo>
                <a:lnTo>
                  <a:pt x="1984748" y="750799"/>
                </a:lnTo>
                <a:lnTo>
                  <a:pt x="1949106" y="773305"/>
                </a:lnTo>
                <a:lnTo>
                  <a:pt x="1910719" y="794839"/>
                </a:lnTo>
                <a:lnTo>
                  <a:pt x="1869703" y="815349"/>
                </a:lnTo>
                <a:lnTo>
                  <a:pt x="1826168" y="834786"/>
                </a:lnTo>
                <a:lnTo>
                  <a:pt x="1780230" y="853100"/>
                </a:lnTo>
                <a:lnTo>
                  <a:pt x="1732001" y="870239"/>
                </a:lnTo>
                <a:lnTo>
                  <a:pt x="1681595" y="886152"/>
                </a:lnTo>
                <a:lnTo>
                  <a:pt x="1629124" y="900791"/>
                </a:lnTo>
                <a:lnTo>
                  <a:pt x="1574702" y="914103"/>
                </a:lnTo>
                <a:lnTo>
                  <a:pt x="1518442" y="926038"/>
                </a:lnTo>
                <a:lnTo>
                  <a:pt x="1460458" y="936546"/>
                </a:lnTo>
                <a:lnTo>
                  <a:pt x="1400863" y="945576"/>
                </a:lnTo>
                <a:lnTo>
                  <a:pt x="1339769" y="953077"/>
                </a:lnTo>
                <a:lnTo>
                  <a:pt x="1277291" y="959000"/>
                </a:lnTo>
                <a:lnTo>
                  <a:pt x="1213541" y="963293"/>
                </a:lnTo>
                <a:lnTo>
                  <a:pt x="1148633" y="965906"/>
                </a:lnTo>
                <a:lnTo>
                  <a:pt x="1082680" y="966788"/>
                </a:lnTo>
                <a:lnTo>
                  <a:pt x="1016726" y="965906"/>
                </a:lnTo>
                <a:lnTo>
                  <a:pt x="951817" y="963293"/>
                </a:lnTo>
                <a:lnTo>
                  <a:pt x="888066" y="959000"/>
                </a:lnTo>
                <a:lnTo>
                  <a:pt x="825587" y="953077"/>
                </a:lnTo>
                <a:lnTo>
                  <a:pt x="764493" y="945576"/>
                </a:lnTo>
                <a:lnTo>
                  <a:pt x="704897" y="936546"/>
                </a:lnTo>
                <a:lnTo>
                  <a:pt x="646912" y="926038"/>
                </a:lnTo>
                <a:lnTo>
                  <a:pt x="590652" y="914103"/>
                </a:lnTo>
                <a:lnTo>
                  <a:pt x="536229" y="900791"/>
                </a:lnTo>
                <a:lnTo>
                  <a:pt x="483758" y="886152"/>
                </a:lnTo>
                <a:lnTo>
                  <a:pt x="433351" y="870239"/>
                </a:lnTo>
                <a:lnTo>
                  <a:pt x="385122" y="853100"/>
                </a:lnTo>
                <a:lnTo>
                  <a:pt x="339183" y="834786"/>
                </a:lnTo>
                <a:lnTo>
                  <a:pt x="295649" y="815349"/>
                </a:lnTo>
                <a:lnTo>
                  <a:pt x="254632" y="794839"/>
                </a:lnTo>
                <a:lnTo>
                  <a:pt x="216245" y="773305"/>
                </a:lnTo>
                <a:lnTo>
                  <a:pt x="180602" y="750799"/>
                </a:lnTo>
                <a:lnTo>
                  <a:pt x="147817" y="727372"/>
                </a:lnTo>
                <a:lnTo>
                  <a:pt x="118001" y="703074"/>
                </a:lnTo>
                <a:lnTo>
                  <a:pt x="67734" y="652066"/>
                </a:lnTo>
                <a:lnTo>
                  <a:pt x="30708" y="598180"/>
                </a:lnTo>
                <a:lnTo>
                  <a:pt x="7828" y="541821"/>
                </a:lnTo>
                <a:lnTo>
                  <a:pt x="0" y="483394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72" name="Google Shape;1172;p92"/>
          <p:cNvSpPr txBox="1"/>
          <p:nvPr/>
        </p:nvSpPr>
        <p:spPr>
          <a:xfrm>
            <a:off x="2040651" y="5022375"/>
            <a:ext cx="16002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 marR="508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Environment/  Experience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3" name="Google Shape;1173;p92"/>
          <p:cNvSpPr/>
          <p:nvPr/>
        </p:nvSpPr>
        <p:spPr>
          <a:xfrm>
            <a:off x="5143500" y="4305300"/>
            <a:ext cx="2133600" cy="546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74" name="Google Shape;1174;p92"/>
          <p:cNvSpPr/>
          <p:nvPr/>
        </p:nvSpPr>
        <p:spPr>
          <a:xfrm>
            <a:off x="5105400" y="4305300"/>
            <a:ext cx="1117600" cy="609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75" name="Google Shape;1175;p92"/>
          <p:cNvSpPr/>
          <p:nvPr/>
        </p:nvSpPr>
        <p:spPr>
          <a:xfrm>
            <a:off x="5213350" y="4349750"/>
            <a:ext cx="1993900" cy="40957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76" name="Google Shape;1176;p92"/>
          <p:cNvSpPr txBox="1"/>
          <p:nvPr/>
        </p:nvSpPr>
        <p:spPr>
          <a:xfrm>
            <a:off x="5213350" y="4349750"/>
            <a:ext cx="1993900" cy="409575"/>
          </a:xfrm>
          <a:prstGeom prst="rect">
            <a:avLst/>
          </a:pr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54600" rIns="0" bIns="0" anchor="t" anchorCtr="0">
            <a:noAutofit/>
          </a:bodyPr>
          <a:lstStyle/>
          <a:p>
            <a:pPr marL="8953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Learner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7" name="Google Shape;1177;p92"/>
          <p:cNvSpPr/>
          <p:nvPr/>
        </p:nvSpPr>
        <p:spPr>
          <a:xfrm>
            <a:off x="3804234" y="4522787"/>
            <a:ext cx="1341120" cy="812800"/>
          </a:xfrm>
          <a:custGeom>
            <a:avLst/>
            <a:gdLst/>
            <a:ahLst/>
            <a:cxnLst/>
            <a:rect l="l" t="t" r="r" b="b"/>
            <a:pathLst>
              <a:path w="1341120" h="812800" extrusionOk="0">
                <a:moveTo>
                  <a:pt x="1340853" y="0"/>
                </a:moveTo>
                <a:lnTo>
                  <a:pt x="1245298" y="7353"/>
                </a:lnTo>
                <a:lnTo>
                  <a:pt x="1259992" y="31851"/>
                </a:lnTo>
                <a:lnTo>
                  <a:pt x="0" y="787844"/>
                </a:lnTo>
                <a:lnTo>
                  <a:pt x="14706" y="812355"/>
                </a:lnTo>
                <a:lnTo>
                  <a:pt x="1274699" y="56362"/>
                </a:lnTo>
                <a:lnTo>
                  <a:pt x="1304983" y="56362"/>
                </a:lnTo>
                <a:lnTo>
                  <a:pt x="1340853" y="0"/>
                </a:lnTo>
                <a:close/>
              </a:path>
              <a:path w="1341120" h="812800" extrusionOk="0">
                <a:moveTo>
                  <a:pt x="1304983" y="56362"/>
                </a:moveTo>
                <a:lnTo>
                  <a:pt x="1274699" y="56362"/>
                </a:lnTo>
                <a:lnTo>
                  <a:pt x="1289392" y="80860"/>
                </a:lnTo>
                <a:lnTo>
                  <a:pt x="1304983" y="5636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78" name="Google Shape;1178;p92"/>
          <p:cNvSpPr/>
          <p:nvPr/>
        </p:nvSpPr>
        <p:spPr>
          <a:xfrm>
            <a:off x="5299075" y="5102225"/>
            <a:ext cx="1851025" cy="536575"/>
          </a:xfrm>
          <a:custGeom>
            <a:avLst/>
            <a:gdLst/>
            <a:ahLst/>
            <a:cxnLst/>
            <a:rect l="l" t="t" r="r" b="b"/>
            <a:pathLst>
              <a:path w="1851025" h="536575" extrusionOk="0">
                <a:moveTo>
                  <a:pt x="925512" y="0"/>
                </a:moveTo>
                <a:lnTo>
                  <a:pt x="853183" y="807"/>
                </a:lnTo>
                <a:lnTo>
                  <a:pt x="782377" y="3188"/>
                </a:lnTo>
                <a:lnTo>
                  <a:pt x="713299" y="7085"/>
                </a:lnTo>
                <a:lnTo>
                  <a:pt x="646156" y="12437"/>
                </a:lnTo>
                <a:lnTo>
                  <a:pt x="581152" y="19185"/>
                </a:lnTo>
                <a:lnTo>
                  <a:pt x="518494" y="27269"/>
                </a:lnTo>
                <a:lnTo>
                  <a:pt x="458387" y="36629"/>
                </a:lnTo>
                <a:lnTo>
                  <a:pt x="401037" y="47205"/>
                </a:lnTo>
                <a:lnTo>
                  <a:pt x="346650" y="58939"/>
                </a:lnTo>
                <a:lnTo>
                  <a:pt x="295431" y="71771"/>
                </a:lnTo>
                <a:lnTo>
                  <a:pt x="247587" y="85640"/>
                </a:lnTo>
                <a:lnTo>
                  <a:pt x="203323" y="100487"/>
                </a:lnTo>
                <a:lnTo>
                  <a:pt x="162845" y="116253"/>
                </a:lnTo>
                <a:lnTo>
                  <a:pt x="126358" y="132877"/>
                </a:lnTo>
                <a:lnTo>
                  <a:pt x="66183" y="168464"/>
                </a:lnTo>
                <a:lnTo>
                  <a:pt x="24443" y="206771"/>
                </a:lnTo>
                <a:lnTo>
                  <a:pt x="2784" y="247321"/>
                </a:lnTo>
                <a:lnTo>
                  <a:pt x="0" y="268287"/>
                </a:lnTo>
                <a:lnTo>
                  <a:pt x="2784" y="289253"/>
                </a:lnTo>
                <a:lnTo>
                  <a:pt x="24443" y="329803"/>
                </a:lnTo>
                <a:lnTo>
                  <a:pt x="66183" y="368110"/>
                </a:lnTo>
                <a:lnTo>
                  <a:pt x="126358" y="403697"/>
                </a:lnTo>
                <a:lnTo>
                  <a:pt x="162845" y="420321"/>
                </a:lnTo>
                <a:lnTo>
                  <a:pt x="203323" y="436087"/>
                </a:lnTo>
                <a:lnTo>
                  <a:pt x="247587" y="450934"/>
                </a:lnTo>
                <a:lnTo>
                  <a:pt x="295431" y="464803"/>
                </a:lnTo>
                <a:lnTo>
                  <a:pt x="346650" y="477635"/>
                </a:lnTo>
                <a:lnTo>
                  <a:pt x="401037" y="489369"/>
                </a:lnTo>
                <a:lnTo>
                  <a:pt x="458387" y="499945"/>
                </a:lnTo>
                <a:lnTo>
                  <a:pt x="518494" y="509305"/>
                </a:lnTo>
                <a:lnTo>
                  <a:pt x="581152" y="517389"/>
                </a:lnTo>
                <a:lnTo>
                  <a:pt x="646156" y="524137"/>
                </a:lnTo>
                <a:lnTo>
                  <a:pt x="713299" y="529489"/>
                </a:lnTo>
                <a:lnTo>
                  <a:pt x="782377" y="533386"/>
                </a:lnTo>
                <a:lnTo>
                  <a:pt x="853183" y="535767"/>
                </a:lnTo>
                <a:lnTo>
                  <a:pt x="925512" y="536575"/>
                </a:lnTo>
                <a:lnTo>
                  <a:pt x="997841" y="535767"/>
                </a:lnTo>
                <a:lnTo>
                  <a:pt x="1068647" y="533386"/>
                </a:lnTo>
                <a:lnTo>
                  <a:pt x="1137725" y="529489"/>
                </a:lnTo>
                <a:lnTo>
                  <a:pt x="1204868" y="524137"/>
                </a:lnTo>
                <a:lnTo>
                  <a:pt x="1269872" y="517389"/>
                </a:lnTo>
                <a:lnTo>
                  <a:pt x="1332530" y="509305"/>
                </a:lnTo>
                <a:lnTo>
                  <a:pt x="1392637" y="499945"/>
                </a:lnTo>
                <a:lnTo>
                  <a:pt x="1449987" y="489369"/>
                </a:lnTo>
                <a:lnTo>
                  <a:pt x="1504374" y="477635"/>
                </a:lnTo>
                <a:lnTo>
                  <a:pt x="1555593" y="464803"/>
                </a:lnTo>
                <a:lnTo>
                  <a:pt x="1603437" y="450934"/>
                </a:lnTo>
                <a:lnTo>
                  <a:pt x="1647701" y="436087"/>
                </a:lnTo>
                <a:lnTo>
                  <a:pt x="1688179" y="420321"/>
                </a:lnTo>
                <a:lnTo>
                  <a:pt x="1724666" y="403697"/>
                </a:lnTo>
                <a:lnTo>
                  <a:pt x="1784841" y="368110"/>
                </a:lnTo>
                <a:lnTo>
                  <a:pt x="1826581" y="329803"/>
                </a:lnTo>
                <a:lnTo>
                  <a:pt x="1848240" y="289253"/>
                </a:lnTo>
                <a:lnTo>
                  <a:pt x="1851025" y="268287"/>
                </a:lnTo>
                <a:lnTo>
                  <a:pt x="1848240" y="247321"/>
                </a:lnTo>
                <a:lnTo>
                  <a:pt x="1826581" y="206771"/>
                </a:lnTo>
                <a:lnTo>
                  <a:pt x="1784841" y="168464"/>
                </a:lnTo>
                <a:lnTo>
                  <a:pt x="1724666" y="132877"/>
                </a:lnTo>
                <a:lnTo>
                  <a:pt x="1688179" y="116253"/>
                </a:lnTo>
                <a:lnTo>
                  <a:pt x="1647701" y="100487"/>
                </a:lnTo>
                <a:lnTo>
                  <a:pt x="1603437" y="85640"/>
                </a:lnTo>
                <a:lnTo>
                  <a:pt x="1555593" y="71771"/>
                </a:lnTo>
                <a:lnTo>
                  <a:pt x="1504374" y="58939"/>
                </a:lnTo>
                <a:lnTo>
                  <a:pt x="1449987" y="47205"/>
                </a:lnTo>
                <a:lnTo>
                  <a:pt x="1392637" y="36629"/>
                </a:lnTo>
                <a:lnTo>
                  <a:pt x="1332530" y="27269"/>
                </a:lnTo>
                <a:lnTo>
                  <a:pt x="1269872" y="19185"/>
                </a:lnTo>
                <a:lnTo>
                  <a:pt x="1204868" y="12437"/>
                </a:lnTo>
                <a:lnTo>
                  <a:pt x="1137725" y="7085"/>
                </a:lnTo>
                <a:lnTo>
                  <a:pt x="1068647" y="3188"/>
                </a:lnTo>
                <a:lnTo>
                  <a:pt x="997841" y="807"/>
                </a:lnTo>
                <a:lnTo>
                  <a:pt x="925512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79" name="Google Shape;1179;p92"/>
          <p:cNvSpPr/>
          <p:nvPr/>
        </p:nvSpPr>
        <p:spPr>
          <a:xfrm>
            <a:off x="5299075" y="5102225"/>
            <a:ext cx="1851025" cy="536575"/>
          </a:xfrm>
          <a:custGeom>
            <a:avLst/>
            <a:gdLst/>
            <a:ahLst/>
            <a:cxnLst/>
            <a:rect l="l" t="t" r="r" b="b"/>
            <a:pathLst>
              <a:path w="1851025" h="536575" extrusionOk="0">
                <a:moveTo>
                  <a:pt x="0" y="268287"/>
                </a:moveTo>
                <a:lnTo>
                  <a:pt x="11000" y="226795"/>
                </a:lnTo>
                <a:lnTo>
                  <a:pt x="42906" y="187307"/>
                </a:lnTo>
                <a:lnTo>
                  <a:pt x="94070" y="150301"/>
                </a:lnTo>
                <a:lnTo>
                  <a:pt x="162846" y="116252"/>
                </a:lnTo>
                <a:lnTo>
                  <a:pt x="203324" y="100487"/>
                </a:lnTo>
                <a:lnTo>
                  <a:pt x="247588" y="85639"/>
                </a:lnTo>
                <a:lnTo>
                  <a:pt x="295433" y="71770"/>
                </a:lnTo>
                <a:lnTo>
                  <a:pt x="346651" y="58939"/>
                </a:lnTo>
                <a:lnTo>
                  <a:pt x="401038" y="47205"/>
                </a:lnTo>
                <a:lnTo>
                  <a:pt x="458388" y="36629"/>
                </a:lnTo>
                <a:lnTo>
                  <a:pt x="518495" y="27268"/>
                </a:lnTo>
                <a:lnTo>
                  <a:pt x="581153" y="19185"/>
                </a:lnTo>
                <a:lnTo>
                  <a:pt x="646157" y="12437"/>
                </a:lnTo>
                <a:lnTo>
                  <a:pt x="713301" y="7085"/>
                </a:lnTo>
                <a:lnTo>
                  <a:pt x="782378" y="3188"/>
                </a:lnTo>
                <a:lnTo>
                  <a:pt x="853184" y="807"/>
                </a:lnTo>
                <a:lnTo>
                  <a:pt x="925512" y="0"/>
                </a:lnTo>
                <a:lnTo>
                  <a:pt x="997840" y="807"/>
                </a:lnTo>
                <a:lnTo>
                  <a:pt x="1068646" y="3188"/>
                </a:lnTo>
                <a:lnTo>
                  <a:pt x="1137724" y="7085"/>
                </a:lnTo>
                <a:lnTo>
                  <a:pt x="1204867" y="12437"/>
                </a:lnTo>
                <a:lnTo>
                  <a:pt x="1269871" y="19185"/>
                </a:lnTo>
                <a:lnTo>
                  <a:pt x="1332529" y="27268"/>
                </a:lnTo>
                <a:lnTo>
                  <a:pt x="1392636" y="36629"/>
                </a:lnTo>
                <a:lnTo>
                  <a:pt x="1449985" y="47205"/>
                </a:lnTo>
                <a:lnTo>
                  <a:pt x="1504372" y="58939"/>
                </a:lnTo>
                <a:lnTo>
                  <a:pt x="1555590" y="71770"/>
                </a:lnTo>
                <a:lnTo>
                  <a:pt x="1603434" y="85639"/>
                </a:lnTo>
                <a:lnTo>
                  <a:pt x="1647698" y="100487"/>
                </a:lnTo>
                <a:lnTo>
                  <a:pt x="1688176" y="116252"/>
                </a:lnTo>
                <a:lnTo>
                  <a:pt x="1724662" y="132877"/>
                </a:lnTo>
                <a:lnTo>
                  <a:pt x="1784838" y="168464"/>
                </a:lnTo>
                <a:lnTo>
                  <a:pt x="1826577" y="206771"/>
                </a:lnTo>
                <a:lnTo>
                  <a:pt x="1848236" y="247320"/>
                </a:lnTo>
                <a:lnTo>
                  <a:pt x="1851021" y="268287"/>
                </a:lnTo>
                <a:lnTo>
                  <a:pt x="1848236" y="289253"/>
                </a:lnTo>
                <a:lnTo>
                  <a:pt x="1826577" y="329803"/>
                </a:lnTo>
                <a:lnTo>
                  <a:pt x="1784838" y="368110"/>
                </a:lnTo>
                <a:lnTo>
                  <a:pt x="1724662" y="403697"/>
                </a:lnTo>
                <a:lnTo>
                  <a:pt x="1688176" y="420322"/>
                </a:lnTo>
                <a:lnTo>
                  <a:pt x="1647698" y="436087"/>
                </a:lnTo>
                <a:lnTo>
                  <a:pt x="1603434" y="450935"/>
                </a:lnTo>
                <a:lnTo>
                  <a:pt x="1555590" y="464804"/>
                </a:lnTo>
                <a:lnTo>
                  <a:pt x="1504372" y="477635"/>
                </a:lnTo>
                <a:lnTo>
                  <a:pt x="1449985" y="489369"/>
                </a:lnTo>
                <a:lnTo>
                  <a:pt x="1392636" y="499946"/>
                </a:lnTo>
                <a:lnTo>
                  <a:pt x="1332529" y="509306"/>
                </a:lnTo>
                <a:lnTo>
                  <a:pt x="1269871" y="517389"/>
                </a:lnTo>
                <a:lnTo>
                  <a:pt x="1204867" y="524137"/>
                </a:lnTo>
                <a:lnTo>
                  <a:pt x="1137724" y="529489"/>
                </a:lnTo>
                <a:lnTo>
                  <a:pt x="1068646" y="533386"/>
                </a:lnTo>
                <a:lnTo>
                  <a:pt x="997840" y="535768"/>
                </a:lnTo>
                <a:lnTo>
                  <a:pt x="925512" y="536575"/>
                </a:lnTo>
                <a:lnTo>
                  <a:pt x="853184" y="535768"/>
                </a:lnTo>
                <a:lnTo>
                  <a:pt x="782378" y="533386"/>
                </a:lnTo>
                <a:lnTo>
                  <a:pt x="713301" y="529489"/>
                </a:lnTo>
                <a:lnTo>
                  <a:pt x="646157" y="524137"/>
                </a:lnTo>
                <a:lnTo>
                  <a:pt x="581153" y="517389"/>
                </a:lnTo>
                <a:lnTo>
                  <a:pt x="518495" y="509306"/>
                </a:lnTo>
                <a:lnTo>
                  <a:pt x="458388" y="499946"/>
                </a:lnTo>
                <a:lnTo>
                  <a:pt x="401038" y="489369"/>
                </a:lnTo>
                <a:lnTo>
                  <a:pt x="346651" y="477635"/>
                </a:lnTo>
                <a:lnTo>
                  <a:pt x="295433" y="464804"/>
                </a:lnTo>
                <a:lnTo>
                  <a:pt x="247588" y="450935"/>
                </a:lnTo>
                <a:lnTo>
                  <a:pt x="203324" y="436087"/>
                </a:lnTo>
                <a:lnTo>
                  <a:pt x="162846" y="420322"/>
                </a:lnTo>
                <a:lnTo>
                  <a:pt x="126359" y="403697"/>
                </a:lnTo>
                <a:lnTo>
                  <a:pt x="66183" y="368110"/>
                </a:lnTo>
                <a:lnTo>
                  <a:pt x="24443" y="329803"/>
                </a:lnTo>
                <a:lnTo>
                  <a:pt x="2784" y="289253"/>
                </a:lnTo>
                <a:lnTo>
                  <a:pt x="0" y="268287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80" name="Google Shape;1180;p92"/>
          <p:cNvSpPr txBox="1"/>
          <p:nvPr/>
        </p:nvSpPr>
        <p:spPr>
          <a:xfrm>
            <a:off x="5647450" y="5207950"/>
            <a:ext cx="1224900" cy="2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Knowledge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1" name="Google Shape;1181;p92"/>
          <p:cNvSpPr/>
          <p:nvPr/>
        </p:nvSpPr>
        <p:spPr>
          <a:xfrm>
            <a:off x="5156200" y="5918200"/>
            <a:ext cx="2343312" cy="8636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82" name="Google Shape;1182;p92"/>
          <p:cNvSpPr/>
          <p:nvPr/>
        </p:nvSpPr>
        <p:spPr>
          <a:xfrm>
            <a:off x="5105400" y="5943600"/>
            <a:ext cx="1600200" cy="8763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83" name="Google Shape;1183;p92"/>
          <p:cNvSpPr/>
          <p:nvPr/>
        </p:nvSpPr>
        <p:spPr>
          <a:xfrm>
            <a:off x="5219700" y="5972176"/>
            <a:ext cx="2279812" cy="59275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84" name="Google Shape;1184;p92"/>
          <p:cNvSpPr txBox="1"/>
          <p:nvPr/>
        </p:nvSpPr>
        <p:spPr>
          <a:xfrm>
            <a:off x="5219699" y="5972175"/>
            <a:ext cx="2279813" cy="632628"/>
          </a:xfrm>
          <a:prstGeom prst="rect">
            <a:avLst/>
          </a:pr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85075" rIns="0" bIns="0" anchor="t" anchorCtr="0">
            <a:noAutofit/>
          </a:bodyPr>
          <a:lstStyle/>
          <a:p>
            <a:pPr marL="89535" marR="701675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Trebuchet MS"/>
                <a:ea typeface="Trebuchet MS"/>
                <a:cs typeface="Trebuchet MS"/>
                <a:sym typeface="Trebuchet MS"/>
              </a:rPr>
              <a:t>Performance  Element</a:t>
            </a:r>
            <a:endParaRPr sz="16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5" name="Google Shape;1185;p92"/>
          <p:cNvSpPr/>
          <p:nvPr/>
        </p:nvSpPr>
        <p:spPr>
          <a:xfrm>
            <a:off x="6178194" y="4758728"/>
            <a:ext cx="85725" cy="343535"/>
          </a:xfrm>
          <a:custGeom>
            <a:avLst/>
            <a:gdLst/>
            <a:ahLst/>
            <a:cxnLst/>
            <a:rect l="l" t="t" r="r" b="b"/>
            <a:pathLst>
              <a:path w="85725" h="343535" extrusionOk="0">
                <a:moveTo>
                  <a:pt x="46380" y="0"/>
                </a:moveTo>
                <a:lnTo>
                  <a:pt x="17830" y="1193"/>
                </a:lnTo>
                <a:lnTo>
                  <a:pt x="28549" y="258445"/>
                </a:lnTo>
                <a:lnTo>
                  <a:pt x="0" y="259626"/>
                </a:lnTo>
                <a:lnTo>
                  <a:pt x="46393" y="343496"/>
                </a:lnTo>
                <a:lnTo>
                  <a:pt x="85112" y="257251"/>
                </a:lnTo>
                <a:lnTo>
                  <a:pt x="57099" y="257251"/>
                </a:lnTo>
                <a:lnTo>
                  <a:pt x="46380" y="0"/>
                </a:lnTo>
                <a:close/>
              </a:path>
              <a:path w="85725" h="343535" extrusionOk="0">
                <a:moveTo>
                  <a:pt x="85648" y="256057"/>
                </a:moveTo>
                <a:lnTo>
                  <a:pt x="57099" y="257251"/>
                </a:lnTo>
                <a:lnTo>
                  <a:pt x="85112" y="257251"/>
                </a:lnTo>
                <a:lnTo>
                  <a:pt x="85648" y="25605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86" name="Google Shape;1186;p92"/>
          <p:cNvSpPr/>
          <p:nvPr/>
        </p:nvSpPr>
        <p:spPr>
          <a:xfrm>
            <a:off x="6175844" y="5638459"/>
            <a:ext cx="85725" cy="334010"/>
          </a:xfrm>
          <a:custGeom>
            <a:avLst/>
            <a:gdLst/>
            <a:ahLst/>
            <a:cxnLst/>
            <a:rect l="l" t="t" r="r" b="b"/>
            <a:pathLst>
              <a:path w="85725" h="334010" extrusionOk="0">
                <a:moveTo>
                  <a:pt x="0" y="246994"/>
                </a:moveTo>
                <a:lnTo>
                  <a:pt x="40805" y="333715"/>
                </a:lnTo>
                <a:lnTo>
                  <a:pt x="85699" y="249034"/>
                </a:lnTo>
                <a:lnTo>
                  <a:pt x="57124" y="248354"/>
                </a:lnTo>
                <a:lnTo>
                  <a:pt x="57140" y="247674"/>
                </a:lnTo>
                <a:lnTo>
                  <a:pt x="28562" y="247674"/>
                </a:lnTo>
                <a:lnTo>
                  <a:pt x="0" y="246994"/>
                </a:lnTo>
                <a:close/>
              </a:path>
              <a:path w="85725" h="334010" extrusionOk="0">
                <a:moveTo>
                  <a:pt x="34455" y="0"/>
                </a:moveTo>
                <a:lnTo>
                  <a:pt x="28562" y="247674"/>
                </a:lnTo>
                <a:lnTo>
                  <a:pt x="57140" y="247674"/>
                </a:lnTo>
                <a:lnTo>
                  <a:pt x="63030" y="680"/>
                </a:lnTo>
                <a:lnTo>
                  <a:pt x="3445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87" name="Google Shape;1187;p92"/>
          <p:cNvSpPr/>
          <p:nvPr/>
        </p:nvSpPr>
        <p:spPr>
          <a:xfrm>
            <a:off x="3803281" y="5311266"/>
            <a:ext cx="1416685" cy="1018540"/>
          </a:xfrm>
          <a:custGeom>
            <a:avLst/>
            <a:gdLst/>
            <a:ahLst/>
            <a:cxnLst/>
            <a:rect l="l" t="t" r="r" b="b"/>
            <a:pathLst>
              <a:path w="1416685" h="1018539" extrusionOk="0">
                <a:moveTo>
                  <a:pt x="16611" y="0"/>
                </a:moveTo>
                <a:lnTo>
                  <a:pt x="0" y="23241"/>
                </a:lnTo>
                <a:lnTo>
                  <a:pt x="1338364" y="979869"/>
                </a:lnTo>
                <a:lnTo>
                  <a:pt x="1321752" y="1003117"/>
                </a:lnTo>
                <a:lnTo>
                  <a:pt x="1416418" y="1018095"/>
                </a:lnTo>
                <a:lnTo>
                  <a:pt x="1383898" y="956623"/>
                </a:lnTo>
                <a:lnTo>
                  <a:pt x="1354988" y="956623"/>
                </a:lnTo>
                <a:lnTo>
                  <a:pt x="16611" y="0"/>
                </a:lnTo>
                <a:close/>
              </a:path>
              <a:path w="1416685" h="1018539" extrusionOk="0">
                <a:moveTo>
                  <a:pt x="1371600" y="933376"/>
                </a:moveTo>
                <a:lnTo>
                  <a:pt x="1354988" y="956623"/>
                </a:lnTo>
                <a:lnTo>
                  <a:pt x="1383898" y="956623"/>
                </a:lnTo>
                <a:lnTo>
                  <a:pt x="1371600" y="93337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88" name="Google Shape;1188;p92"/>
          <p:cNvSpPr txBox="1"/>
          <p:nvPr/>
        </p:nvSpPr>
        <p:spPr>
          <a:xfrm>
            <a:off x="78753" y="6569500"/>
            <a:ext cx="27471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Slide Credit: Ray Mooney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9" name="Google Shape;1189;p92"/>
          <p:cNvSpPr txBox="1"/>
          <p:nvPr/>
        </p:nvSpPr>
        <p:spPr>
          <a:xfrm>
            <a:off x="3583940" y="4423016"/>
            <a:ext cx="122491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Training data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0" name="Google Shape;1190;p92"/>
          <p:cNvSpPr txBox="1"/>
          <p:nvPr/>
        </p:nvSpPr>
        <p:spPr>
          <a:xfrm>
            <a:off x="3561105" y="5876132"/>
            <a:ext cx="113792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Testing data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40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762000"/>
            <a:ext cx="5943600" cy="57718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</p:spTree>
    <p:extLst>
      <p:ext uri="{BB962C8B-B14F-4D97-AF65-F5344CB8AC3E}">
        <p14:creationId xmlns:p14="http://schemas.microsoft.com/office/powerpoint/2010/main" val="109162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90934"/>
            <a:ext cx="8382000" cy="896238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 algn="l">
              <a:lnSpc>
                <a:spcPts val="3371"/>
              </a:lnSpc>
              <a:spcBef>
                <a:spcPts val="88"/>
              </a:spcBef>
            </a:pPr>
            <a:r>
              <a:rPr sz="3600" b="1" dirty="0"/>
              <a:t>Maximize </a:t>
            </a:r>
            <a:r>
              <a:rPr sz="3600" b="1" spc="-4" dirty="0"/>
              <a:t>Conditional </a:t>
            </a:r>
            <a:r>
              <a:rPr sz="3600" b="1" dirty="0"/>
              <a:t>Log</a:t>
            </a:r>
            <a:r>
              <a:rPr sz="3600" b="1" spc="-40" dirty="0"/>
              <a:t> </a:t>
            </a:r>
            <a:r>
              <a:rPr sz="3600" b="1" dirty="0" smtClean="0"/>
              <a:t>Likelihood:</a:t>
            </a:r>
            <a:r>
              <a:rPr lang="en-IN" sz="3600" b="1" dirty="0" smtClean="0"/>
              <a:t> </a:t>
            </a:r>
            <a:r>
              <a:rPr sz="3600" b="1" spc="-4" dirty="0" smtClean="0"/>
              <a:t>Gradient</a:t>
            </a:r>
            <a:r>
              <a:rPr sz="3600" b="1" spc="-9" dirty="0" smtClean="0"/>
              <a:t> </a:t>
            </a:r>
            <a:r>
              <a:rPr sz="3600" b="1" dirty="0"/>
              <a:t>Ascent</a:t>
            </a:r>
          </a:p>
        </p:txBody>
      </p:sp>
      <p:sp>
        <p:nvSpPr>
          <p:cNvPr id="3" name="object 3"/>
          <p:cNvSpPr/>
          <p:nvPr/>
        </p:nvSpPr>
        <p:spPr>
          <a:xfrm>
            <a:off x="1079442" y="1891175"/>
            <a:ext cx="6937034" cy="12393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4" name="object 4"/>
          <p:cNvSpPr/>
          <p:nvPr/>
        </p:nvSpPr>
        <p:spPr>
          <a:xfrm>
            <a:off x="477458" y="4014692"/>
            <a:ext cx="4780342" cy="6650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5" name="object 4"/>
          <p:cNvSpPr/>
          <p:nvPr/>
        </p:nvSpPr>
        <p:spPr>
          <a:xfrm>
            <a:off x="5410200" y="3291967"/>
            <a:ext cx="3733800" cy="6851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</p:spTree>
    <p:extLst>
      <p:ext uri="{BB962C8B-B14F-4D97-AF65-F5344CB8AC3E}">
        <p14:creationId xmlns:p14="http://schemas.microsoft.com/office/powerpoint/2010/main" val="380455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571" y="380976"/>
            <a:ext cx="7885905" cy="88334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ts val="3371"/>
              </a:lnSpc>
              <a:spcBef>
                <a:spcPts val="88"/>
              </a:spcBef>
            </a:pPr>
            <a:r>
              <a:rPr b="1" dirty="0"/>
              <a:t>Maximize </a:t>
            </a:r>
            <a:r>
              <a:rPr b="1" spc="-4" dirty="0"/>
              <a:t>Conditional </a:t>
            </a:r>
            <a:r>
              <a:rPr b="1" dirty="0"/>
              <a:t>Log</a:t>
            </a:r>
            <a:r>
              <a:rPr b="1" spc="-40" dirty="0"/>
              <a:t> </a:t>
            </a:r>
            <a:r>
              <a:rPr b="1" dirty="0"/>
              <a:t>Likelihood:</a:t>
            </a:r>
          </a:p>
          <a:p>
            <a:pPr marL="2183583">
              <a:lnSpc>
                <a:spcPts val="3371"/>
              </a:lnSpc>
            </a:pPr>
            <a:r>
              <a:rPr b="1" spc="-4" dirty="0"/>
              <a:t>Gradient</a:t>
            </a:r>
            <a:r>
              <a:rPr b="1" spc="-9" dirty="0"/>
              <a:t> </a:t>
            </a:r>
            <a:r>
              <a:rPr b="1" dirty="0"/>
              <a:t>Ascent</a:t>
            </a:r>
          </a:p>
        </p:txBody>
      </p:sp>
      <p:sp>
        <p:nvSpPr>
          <p:cNvPr id="3" name="object 3"/>
          <p:cNvSpPr/>
          <p:nvPr/>
        </p:nvSpPr>
        <p:spPr>
          <a:xfrm>
            <a:off x="1079442" y="1891175"/>
            <a:ext cx="6937034" cy="12393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4" name="object 4"/>
          <p:cNvSpPr/>
          <p:nvPr/>
        </p:nvSpPr>
        <p:spPr>
          <a:xfrm>
            <a:off x="1079625" y="3572622"/>
            <a:ext cx="4780342" cy="6650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5" name="object 5"/>
          <p:cNvSpPr txBox="1"/>
          <p:nvPr/>
        </p:nvSpPr>
        <p:spPr>
          <a:xfrm>
            <a:off x="942109" y="4706471"/>
            <a:ext cx="7395882" cy="720408"/>
          </a:xfrm>
          <a:prstGeom prst="rect">
            <a:avLst/>
          </a:prstGeom>
          <a:ln w="9524">
            <a:solidFill>
              <a:srgbClr val="FF4C00"/>
            </a:solidFill>
          </a:ln>
        </p:spPr>
        <p:txBody>
          <a:bodyPr vert="horz" wrap="square" lIns="0" tIns="40341" rIns="0" bIns="0" rtlCol="0">
            <a:spAutoFit/>
          </a:bodyPr>
          <a:lstStyle/>
          <a:p>
            <a:pPr marL="80126">
              <a:lnSpc>
                <a:spcPts val="2506"/>
              </a:lnSpc>
              <a:spcBef>
                <a:spcPts val="318"/>
              </a:spcBef>
            </a:pPr>
            <a:r>
              <a:rPr sz="2118" spc="-4" dirty="0">
                <a:latin typeface="Arial"/>
                <a:cs typeface="Arial"/>
              </a:rPr>
              <a:t>Gradient </a:t>
            </a:r>
            <a:r>
              <a:rPr sz="2118" dirty="0" smtClean="0">
                <a:latin typeface="Arial"/>
                <a:cs typeface="Arial"/>
              </a:rPr>
              <a:t>ascent </a:t>
            </a:r>
            <a:r>
              <a:rPr sz="2118" spc="-4" dirty="0" smtClean="0">
                <a:latin typeface="Arial"/>
                <a:cs typeface="Arial"/>
              </a:rPr>
              <a:t>algorithm</a:t>
            </a:r>
            <a:r>
              <a:rPr sz="2118" spc="-4" dirty="0">
                <a:latin typeface="Arial"/>
                <a:cs typeface="Arial"/>
              </a:rPr>
              <a:t>: iterate until </a:t>
            </a:r>
            <a:r>
              <a:rPr sz="2118" dirty="0">
                <a:latin typeface="Arial"/>
                <a:cs typeface="Arial"/>
              </a:rPr>
              <a:t>change &lt;</a:t>
            </a:r>
            <a:r>
              <a:rPr sz="2118" spc="4" dirty="0">
                <a:latin typeface="Arial"/>
                <a:cs typeface="Arial"/>
              </a:rPr>
              <a:t> </a:t>
            </a:r>
            <a:r>
              <a:rPr sz="2118" dirty="0" smtClean="0">
                <a:latin typeface="Symbol"/>
                <a:cs typeface="Symbol"/>
              </a:rPr>
              <a:t></a:t>
            </a:r>
            <a:r>
              <a:rPr lang="en-IN" sz="2118" dirty="0">
                <a:latin typeface="Symbol"/>
                <a:cs typeface="Symbol"/>
              </a:rPr>
              <a:t> </a:t>
            </a:r>
            <a:endParaRPr lang="en-IN" sz="2118" dirty="0" smtClean="0">
              <a:latin typeface="Symbol"/>
              <a:cs typeface="Symbol"/>
            </a:endParaRPr>
          </a:p>
          <a:p>
            <a:pPr marL="80126">
              <a:lnSpc>
                <a:spcPts val="2506"/>
              </a:lnSpc>
              <a:spcBef>
                <a:spcPts val="318"/>
              </a:spcBef>
            </a:pPr>
            <a:r>
              <a:rPr sz="2118" spc="-4" dirty="0" smtClean="0">
                <a:latin typeface="Arial"/>
                <a:cs typeface="Arial"/>
              </a:rPr>
              <a:t>For </a:t>
            </a:r>
            <a:r>
              <a:rPr sz="2118" dirty="0">
                <a:latin typeface="Arial"/>
                <a:cs typeface="Arial"/>
              </a:rPr>
              <a:t>all </a:t>
            </a:r>
            <a:r>
              <a:rPr sz="2118" i="1" dirty="0">
                <a:latin typeface="Times New Roman"/>
                <a:cs typeface="Times New Roman"/>
              </a:rPr>
              <a:t>i</a:t>
            </a:r>
            <a:r>
              <a:rPr sz="2118" dirty="0">
                <a:latin typeface="Arial"/>
                <a:cs typeface="Arial"/>
              </a:rPr>
              <a:t>,</a:t>
            </a:r>
            <a:r>
              <a:rPr sz="2118" spc="-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repeat</a:t>
            </a:r>
          </a:p>
        </p:txBody>
      </p:sp>
      <p:sp>
        <p:nvSpPr>
          <p:cNvPr id="6" name="object 6"/>
          <p:cNvSpPr/>
          <p:nvPr/>
        </p:nvSpPr>
        <p:spPr>
          <a:xfrm>
            <a:off x="2209800" y="5458348"/>
            <a:ext cx="5068706" cy="542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</p:spTree>
    <p:extLst>
      <p:ext uri="{BB962C8B-B14F-4D97-AF65-F5344CB8AC3E}">
        <p14:creationId xmlns:p14="http://schemas.microsoft.com/office/powerpoint/2010/main" val="63123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8428" y="656020"/>
            <a:ext cx="7437650" cy="554541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  <a:tabLst>
                <a:tab pos="3872959" algn="l"/>
              </a:tabLst>
            </a:pPr>
            <a:r>
              <a:rPr sz="3530" spc="-4" dirty="0"/>
              <a:t>Logistic</a:t>
            </a:r>
            <a:r>
              <a:rPr sz="3530" spc="9" dirty="0"/>
              <a:t> </a:t>
            </a:r>
            <a:r>
              <a:rPr sz="3530" dirty="0" smtClean="0"/>
              <a:t>regression</a:t>
            </a:r>
            <a:r>
              <a:rPr lang="en-IN" sz="3530" dirty="0" smtClean="0"/>
              <a:t> </a:t>
            </a:r>
            <a:r>
              <a:rPr sz="3530" dirty="0" smtClean="0"/>
              <a:t>more</a:t>
            </a:r>
            <a:r>
              <a:rPr sz="3530" spc="-79" dirty="0" smtClean="0"/>
              <a:t> </a:t>
            </a:r>
            <a:r>
              <a:rPr sz="3530" dirty="0"/>
              <a:t>generally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13291" y="1441077"/>
            <a:ext cx="6430496" cy="2147820"/>
          </a:xfrm>
          <a:prstGeom prst="rect">
            <a:avLst/>
          </a:prstGeom>
        </p:spPr>
        <p:txBody>
          <a:bodyPr vert="horz" wrap="square" lIns="0" tIns="29135" rIns="0" bIns="0" rtlCol="0">
            <a:spAutoFit/>
          </a:bodyPr>
          <a:lstStyle/>
          <a:p>
            <a:pPr marL="313781" marR="4483" indent="-302575">
              <a:lnSpc>
                <a:spcPts val="2912"/>
              </a:lnSpc>
              <a:spcBef>
                <a:spcPts val="229"/>
              </a:spcBef>
              <a:buChar char="•"/>
              <a:tabLst>
                <a:tab pos="313221" algn="l"/>
                <a:tab pos="313781" algn="l"/>
              </a:tabLst>
            </a:pPr>
            <a:r>
              <a:rPr sz="2471" spc="-4" dirty="0">
                <a:latin typeface="Arial"/>
                <a:cs typeface="Arial"/>
              </a:rPr>
              <a:t>Logistic </a:t>
            </a:r>
            <a:r>
              <a:rPr sz="2471" dirty="0">
                <a:latin typeface="Arial"/>
                <a:cs typeface="Arial"/>
              </a:rPr>
              <a:t>regression when Y not boolean</a:t>
            </a:r>
            <a:r>
              <a:rPr sz="2471" spc="-62" dirty="0">
                <a:latin typeface="Arial"/>
                <a:cs typeface="Arial"/>
              </a:rPr>
              <a:t> </a:t>
            </a:r>
            <a:r>
              <a:rPr sz="2471" dirty="0">
                <a:latin typeface="Arial"/>
                <a:cs typeface="Arial"/>
              </a:rPr>
              <a:t>(but  </a:t>
            </a:r>
            <a:r>
              <a:rPr sz="2471" spc="-4" dirty="0">
                <a:latin typeface="Arial"/>
                <a:cs typeface="Arial"/>
              </a:rPr>
              <a:t>still</a:t>
            </a:r>
            <a:r>
              <a:rPr sz="2471" dirty="0">
                <a:latin typeface="Arial"/>
                <a:cs typeface="Arial"/>
              </a:rPr>
              <a:t> </a:t>
            </a:r>
            <a:r>
              <a:rPr sz="2471" spc="-4" dirty="0">
                <a:latin typeface="Arial"/>
                <a:cs typeface="Arial"/>
              </a:rPr>
              <a:t>discrete-valued).</a:t>
            </a:r>
            <a:endParaRPr sz="2471" dirty="0">
              <a:latin typeface="Arial"/>
              <a:cs typeface="Arial"/>
            </a:endParaRPr>
          </a:p>
          <a:p>
            <a:pPr marL="313781" indent="-302575">
              <a:spcBef>
                <a:spcPts val="494"/>
              </a:spcBef>
              <a:buChar char="•"/>
              <a:tabLst>
                <a:tab pos="313221" algn="l"/>
                <a:tab pos="313781" algn="l"/>
              </a:tabLst>
            </a:pPr>
            <a:r>
              <a:rPr sz="2471" spc="-4" dirty="0">
                <a:latin typeface="Arial"/>
                <a:cs typeface="Arial"/>
              </a:rPr>
              <a:t>Now </a:t>
            </a:r>
            <a:r>
              <a:rPr sz="2471" i="1" dirty="0">
                <a:latin typeface="Times New Roman"/>
                <a:cs typeface="Times New Roman"/>
              </a:rPr>
              <a:t>y </a:t>
            </a:r>
            <a:r>
              <a:rPr sz="2515" i="1" spc="-35" dirty="0">
                <a:latin typeface="Symbol"/>
                <a:cs typeface="Symbol"/>
              </a:rPr>
              <a:t></a:t>
            </a:r>
            <a:r>
              <a:rPr sz="2515" i="1" spc="-35" dirty="0">
                <a:latin typeface="Times New Roman"/>
                <a:cs typeface="Times New Roman"/>
              </a:rPr>
              <a:t> </a:t>
            </a:r>
            <a:r>
              <a:rPr sz="2471" i="1" dirty="0">
                <a:latin typeface="Times New Roman"/>
                <a:cs typeface="Times New Roman"/>
              </a:rPr>
              <a:t>{y</a:t>
            </a:r>
            <a:r>
              <a:rPr sz="2449" i="1" baseline="-21021" dirty="0">
                <a:latin typeface="Times New Roman"/>
                <a:cs typeface="Times New Roman"/>
              </a:rPr>
              <a:t>1 </a:t>
            </a:r>
            <a:r>
              <a:rPr sz="2471" i="1" dirty="0">
                <a:latin typeface="Times New Roman"/>
                <a:cs typeface="Times New Roman"/>
              </a:rPr>
              <a:t>... y</a:t>
            </a:r>
            <a:r>
              <a:rPr sz="2449" i="1" baseline="-21021" dirty="0">
                <a:latin typeface="Times New Roman"/>
                <a:cs typeface="Times New Roman"/>
              </a:rPr>
              <a:t>R</a:t>
            </a:r>
            <a:r>
              <a:rPr sz="2471" i="1" dirty="0">
                <a:latin typeface="Times New Roman"/>
                <a:cs typeface="Times New Roman"/>
              </a:rPr>
              <a:t>} </a:t>
            </a:r>
            <a:r>
              <a:rPr sz="2471" dirty="0">
                <a:latin typeface="Times New Roman"/>
                <a:cs typeface="Times New Roman"/>
              </a:rPr>
              <a:t>: </a:t>
            </a:r>
            <a:r>
              <a:rPr sz="2471" spc="-4" dirty="0">
                <a:latin typeface="Times New Roman"/>
                <a:cs typeface="Times New Roman"/>
              </a:rPr>
              <a:t>learn </a:t>
            </a:r>
            <a:r>
              <a:rPr sz="2471" i="1" spc="-4" dirty="0">
                <a:latin typeface="Times New Roman"/>
                <a:cs typeface="Times New Roman"/>
              </a:rPr>
              <a:t>R-1 </a:t>
            </a:r>
            <a:r>
              <a:rPr sz="2471" spc="-4" dirty="0">
                <a:latin typeface="Times New Roman"/>
                <a:cs typeface="Times New Roman"/>
              </a:rPr>
              <a:t>sets </a:t>
            </a:r>
            <a:r>
              <a:rPr sz="2471" dirty="0">
                <a:latin typeface="Times New Roman"/>
                <a:cs typeface="Times New Roman"/>
              </a:rPr>
              <a:t>of</a:t>
            </a:r>
            <a:r>
              <a:rPr sz="2471" spc="88" dirty="0">
                <a:latin typeface="Times New Roman"/>
                <a:cs typeface="Times New Roman"/>
              </a:rPr>
              <a:t> </a:t>
            </a:r>
            <a:r>
              <a:rPr sz="2471" spc="-4" dirty="0">
                <a:latin typeface="Times New Roman"/>
                <a:cs typeface="Times New Roman"/>
              </a:rPr>
              <a:t>weights</a:t>
            </a:r>
            <a:endParaRPr sz="2471" dirty="0">
              <a:latin typeface="Times New Roman"/>
              <a:cs typeface="Times New Roman"/>
            </a:endParaRPr>
          </a:p>
          <a:p>
            <a:pPr>
              <a:spcBef>
                <a:spcPts val="26"/>
              </a:spcBef>
            </a:pPr>
            <a:endParaRPr sz="3530" dirty="0">
              <a:latin typeface="Times New Roman"/>
              <a:cs typeface="Times New Roman"/>
            </a:endParaRPr>
          </a:p>
          <a:p>
            <a:pPr marL="313781"/>
            <a:r>
              <a:rPr sz="2471" spc="-4" dirty="0">
                <a:latin typeface="Arial"/>
                <a:cs typeface="Arial"/>
              </a:rPr>
              <a:t>for </a:t>
            </a:r>
            <a:r>
              <a:rPr sz="2471" i="1" dirty="0">
                <a:latin typeface="Arial"/>
                <a:cs typeface="Arial"/>
              </a:rPr>
              <a:t>k&lt;R</a:t>
            </a:r>
            <a:endParaRPr sz="2471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15850" y="4519557"/>
            <a:ext cx="1042707" cy="3915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471" spc="-4" dirty="0">
                <a:latin typeface="Arial"/>
                <a:cs typeface="Arial"/>
              </a:rPr>
              <a:t>for</a:t>
            </a:r>
            <a:r>
              <a:rPr sz="2471" spc="-71" dirty="0">
                <a:latin typeface="Arial"/>
                <a:cs typeface="Arial"/>
              </a:rPr>
              <a:t> </a:t>
            </a:r>
            <a:r>
              <a:rPr sz="2471" i="1" dirty="0">
                <a:latin typeface="Arial"/>
                <a:cs typeface="Arial"/>
              </a:rPr>
              <a:t>k=R</a:t>
            </a:r>
            <a:endParaRPr sz="2471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28786" y="3101682"/>
            <a:ext cx="5502476" cy="6440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6" name="object 6"/>
          <p:cNvSpPr/>
          <p:nvPr/>
        </p:nvSpPr>
        <p:spPr>
          <a:xfrm>
            <a:off x="2828620" y="4509990"/>
            <a:ext cx="5319621" cy="5969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</p:spTree>
    <p:extLst>
      <p:ext uri="{BB962C8B-B14F-4D97-AF65-F5344CB8AC3E}">
        <p14:creationId xmlns:p14="http://schemas.microsoft.com/office/powerpoint/2010/main" val="65959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Multi-class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Email </a:t>
            </a:r>
            <a:r>
              <a:rPr lang="en-US" sz="2400" dirty="0" smtClean="0"/>
              <a:t>foldering/tagging</a:t>
            </a:r>
            <a:r>
              <a:rPr lang="en-US" sz="2400" dirty="0"/>
              <a:t>: Work, Friends, Family, Hobby</a:t>
            </a:r>
          </a:p>
          <a:p>
            <a:endParaRPr lang="en-US" sz="2400" dirty="0"/>
          </a:p>
          <a:p>
            <a:r>
              <a:rPr lang="en-US" sz="2400" dirty="0"/>
              <a:t>Medical diagrams: Not ill, Cold, Flu</a:t>
            </a:r>
          </a:p>
          <a:p>
            <a:endParaRPr lang="en-US" sz="2400" dirty="0"/>
          </a:p>
          <a:p>
            <a:r>
              <a:rPr lang="en-US" sz="2400" dirty="0"/>
              <a:t>Weather: Sunny, Cloudy, Rain, Snow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467307" y="5726907"/>
            <a:ext cx="1676693" cy="273844"/>
          </a:xfrm>
        </p:spPr>
        <p:txBody>
          <a:bodyPr/>
          <a:lstStyle/>
          <a:p>
            <a:pPr>
              <a:defRPr/>
            </a:pPr>
            <a:r>
              <a:rPr lang="en-US" sz="1050" dirty="0"/>
              <a:t>Slide credit: Andrew Ng </a:t>
            </a:r>
          </a:p>
        </p:txBody>
      </p:sp>
    </p:spTree>
    <p:extLst>
      <p:ext uri="{BB962C8B-B14F-4D97-AF65-F5344CB8AC3E}">
        <p14:creationId xmlns:p14="http://schemas.microsoft.com/office/powerpoint/2010/main" val="292917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26469"/>
            <a:ext cx="3878036" cy="32635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000" dirty="0"/>
              <a:t>Binary classification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535121" y="2990851"/>
            <a:ext cx="3186773" cy="2464031"/>
            <a:chOff x="713495" y="2844801"/>
            <a:chExt cx="4249030" cy="3285374"/>
          </a:xfrm>
        </p:grpSpPr>
        <p:grpSp>
          <p:nvGrpSpPr>
            <p:cNvPr id="4" name="Group 3"/>
            <p:cNvGrpSpPr/>
            <p:nvPr/>
          </p:nvGrpSpPr>
          <p:grpSpPr>
            <a:xfrm>
              <a:off x="713495" y="2844801"/>
              <a:ext cx="4249030" cy="2813868"/>
              <a:chOff x="380120" y="1825625"/>
              <a:chExt cx="5479201" cy="3628534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1213434" y="1993507"/>
                <a:ext cx="0" cy="3460652"/>
              </a:xfrm>
              <a:prstGeom prst="line">
                <a:avLst/>
              </a:prstGeom>
              <a:ln w="38100">
                <a:headEnd type="arrow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/>
            </p:nvCxnSpPr>
            <p:spPr>
              <a:xfrm flipV="1">
                <a:off x="960215" y="5053234"/>
                <a:ext cx="4899106" cy="1"/>
              </a:xfrm>
              <a:prstGeom prst="line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/>
                  <p:cNvSpPr/>
                  <p:nvPr/>
                </p:nvSpPr>
                <p:spPr>
                  <a:xfrm>
                    <a:off x="380120" y="3268422"/>
                    <a:ext cx="1091541" cy="87314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7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7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500" dirty="0"/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0120" y="3268422"/>
                    <a:ext cx="959879" cy="83345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Multiply 8"/>
              <p:cNvSpPr/>
              <p:nvPr/>
            </p:nvSpPr>
            <p:spPr>
              <a:xfrm>
                <a:off x="2343294" y="2234257"/>
                <a:ext cx="422031" cy="372794"/>
              </a:xfrm>
              <a:prstGeom prst="mathMultiply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rgbClr val="FF0000"/>
                  </a:solidFill>
                </a:endParaRPr>
              </a:p>
            </p:txBody>
          </p:sp>
          <p:sp>
            <p:nvSpPr>
              <p:cNvPr id="10" name="Isosceles Triangle 9"/>
              <p:cNvSpPr/>
              <p:nvPr/>
            </p:nvSpPr>
            <p:spPr>
              <a:xfrm>
                <a:off x="2522477" y="4545501"/>
                <a:ext cx="422031" cy="37279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1" name="Isosceles Triangle 10"/>
              <p:cNvSpPr/>
              <p:nvPr/>
            </p:nvSpPr>
            <p:spPr>
              <a:xfrm>
                <a:off x="1599124" y="4350829"/>
                <a:ext cx="422031" cy="37279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2" name="Multiply 11"/>
              <p:cNvSpPr/>
              <p:nvPr/>
            </p:nvSpPr>
            <p:spPr>
              <a:xfrm>
                <a:off x="3759685" y="2156885"/>
                <a:ext cx="422031" cy="372794"/>
              </a:xfrm>
              <a:prstGeom prst="mathMultiply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rgbClr val="FF0000"/>
                  </a:solidFill>
                </a:endParaRPr>
              </a:p>
            </p:txBody>
          </p:sp>
          <p:sp>
            <p:nvSpPr>
              <p:cNvPr id="13" name="Multiply 12"/>
              <p:cNvSpPr/>
              <p:nvPr/>
            </p:nvSpPr>
            <p:spPr>
              <a:xfrm>
                <a:off x="4390476" y="3153127"/>
                <a:ext cx="422031" cy="372794"/>
              </a:xfrm>
              <a:prstGeom prst="mathMultiply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rgbClr val="FF0000"/>
                  </a:solidFill>
                </a:endParaRPr>
              </a:p>
            </p:txBody>
          </p:sp>
          <p:sp>
            <p:nvSpPr>
              <p:cNvPr id="14" name="Multiply 13"/>
              <p:cNvSpPr/>
              <p:nvPr/>
            </p:nvSpPr>
            <p:spPr>
              <a:xfrm>
                <a:off x="3904957" y="3392624"/>
                <a:ext cx="422031" cy="372794"/>
              </a:xfrm>
              <a:prstGeom prst="mathMultiply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rgbClr val="FF0000"/>
                  </a:solidFill>
                </a:endParaRPr>
              </a:p>
            </p:txBody>
          </p:sp>
          <p:sp>
            <p:nvSpPr>
              <p:cNvPr id="15" name="Multiply 14"/>
              <p:cNvSpPr/>
              <p:nvPr/>
            </p:nvSpPr>
            <p:spPr>
              <a:xfrm>
                <a:off x="4592200" y="2468609"/>
                <a:ext cx="422031" cy="372794"/>
              </a:xfrm>
              <a:prstGeom prst="mathMultiply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rgbClr val="FF0000"/>
                  </a:solidFill>
                </a:endParaRPr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>
                <a:off x="1568400" y="3371997"/>
                <a:ext cx="422031" cy="37279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>
                <a:off x="2163351" y="3760474"/>
                <a:ext cx="422031" cy="37279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>
                <a:off x="3068110" y="3887227"/>
                <a:ext cx="422031" cy="37279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>
                <a:off x="1239029" y="2607051"/>
                <a:ext cx="422031" cy="37279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" name="Multiply 19"/>
              <p:cNvSpPr/>
              <p:nvPr/>
            </p:nvSpPr>
            <p:spPr>
              <a:xfrm>
                <a:off x="3113842" y="2524122"/>
                <a:ext cx="422031" cy="372794"/>
              </a:xfrm>
              <a:prstGeom prst="mathMultiply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rgbClr val="FF0000"/>
                  </a:solidFill>
                </a:endParaRPr>
              </a:p>
            </p:txBody>
          </p:sp>
          <p:sp>
            <p:nvSpPr>
              <p:cNvPr id="21" name="Multiply 20"/>
              <p:cNvSpPr/>
              <p:nvPr/>
            </p:nvSpPr>
            <p:spPr>
              <a:xfrm>
                <a:off x="4820810" y="3995920"/>
                <a:ext cx="422031" cy="372794"/>
              </a:xfrm>
              <a:prstGeom prst="mathMultiply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>
                <a:off x="2410207" y="3260860"/>
                <a:ext cx="422031" cy="37279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3" name="Multiply 22"/>
              <p:cNvSpPr/>
              <p:nvPr/>
            </p:nvSpPr>
            <p:spPr>
              <a:xfrm>
                <a:off x="2964348" y="1825625"/>
                <a:ext cx="422031" cy="372794"/>
              </a:xfrm>
              <a:prstGeom prst="mathMultiply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rgbClr val="FF0000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/>
                <p:cNvSpPr/>
                <p:nvPr/>
              </p:nvSpPr>
              <p:spPr>
                <a:xfrm>
                  <a:off x="3497931" y="5453067"/>
                  <a:ext cx="530804" cy="67710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700" dirty="0"/>
                </a:p>
              </p:txBody>
            </p:sp>
          </mc:Choice>
          <mc:Fallback xmlns="">
            <p:sp>
              <p:nvSpPr>
                <p:cNvPr id="25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7931" y="5453067"/>
                  <a:ext cx="530804" cy="6463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Content Placeholder 2"/>
          <p:cNvSpPr txBox="1">
            <a:spLocks/>
          </p:cNvSpPr>
          <p:nvPr/>
        </p:nvSpPr>
        <p:spPr>
          <a:xfrm>
            <a:off x="4649866" y="2226469"/>
            <a:ext cx="3878036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000" dirty="0"/>
              <a:t>Multiclass classification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4996089" y="3088493"/>
            <a:ext cx="0" cy="2012759"/>
          </a:xfrm>
          <a:prstGeom prst="line">
            <a:avLst/>
          </a:prstGeom>
          <a:ln w="3810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4848814" y="4868069"/>
            <a:ext cx="2849382" cy="1"/>
          </a:xfrm>
          <a:prstGeom prst="line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4511423" y="3830000"/>
                <a:ext cx="634854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7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231" y="3963666"/>
                <a:ext cx="744370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Isosceles Triangle 54"/>
          <p:cNvSpPr/>
          <p:nvPr/>
        </p:nvSpPr>
        <p:spPr>
          <a:xfrm>
            <a:off x="5757445" y="4572765"/>
            <a:ext cx="245459" cy="21682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6" name="Isosceles Triangle 55"/>
          <p:cNvSpPr/>
          <p:nvPr/>
        </p:nvSpPr>
        <p:spPr>
          <a:xfrm>
            <a:off x="5220411" y="4459541"/>
            <a:ext cx="245459" cy="21682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7" name="Multiply 56"/>
          <p:cNvSpPr/>
          <p:nvPr/>
        </p:nvSpPr>
        <p:spPr>
          <a:xfrm>
            <a:off x="6477021" y="3183516"/>
            <a:ext cx="245459" cy="21682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FF0000"/>
              </a:solidFill>
            </a:endParaRPr>
          </a:p>
        </p:txBody>
      </p:sp>
      <p:sp>
        <p:nvSpPr>
          <p:cNvPr id="58" name="Multiply 57"/>
          <p:cNvSpPr/>
          <p:nvPr/>
        </p:nvSpPr>
        <p:spPr>
          <a:xfrm>
            <a:off x="6843897" y="3762943"/>
            <a:ext cx="245459" cy="21682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FF0000"/>
              </a:solidFill>
            </a:endParaRPr>
          </a:p>
        </p:txBody>
      </p:sp>
      <p:sp>
        <p:nvSpPr>
          <p:cNvPr id="59" name="Multiply 58"/>
          <p:cNvSpPr/>
          <p:nvPr/>
        </p:nvSpPr>
        <p:spPr>
          <a:xfrm>
            <a:off x="7212745" y="3746586"/>
            <a:ext cx="245459" cy="21682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FF0000"/>
              </a:solidFill>
            </a:endParaRPr>
          </a:p>
        </p:txBody>
      </p:sp>
      <p:sp>
        <p:nvSpPr>
          <p:cNvPr id="60" name="Multiply 59"/>
          <p:cNvSpPr/>
          <p:nvPr/>
        </p:nvSpPr>
        <p:spPr>
          <a:xfrm>
            <a:off x="6961222" y="3364818"/>
            <a:ext cx="245459" cy="21682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FF0000"/>
              </a:solidFill>
            </a:endParaRPr>
          </a:p>
        </p:txBody>
      </p:sp>
      <p:sp>
        <p:nvSpPr>
          <p:cNvPr id="61" name="Isosceles Triangle 60"/>
          <p:cNvSpPr/>
          <p:nvPr/>
        </p:nvSpPr>
        <p:spPr>
          <a:xfrm>
            <a:off x="5202542" y="3890240"/>
            <a:ext cx="245459" cy="21682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2" name="Isosceles Triangle 61"/>
          <p:cNvSpPr/>
          <p:nvPr/>
        </p:nvSpPr>
        <p:spPr>
          <a:xfrm>
            <a:off x="5548573" y="4116183"/>
            <a:ext cx="245459" cy="21682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3" name="Isosceles Triangle 62"/>
          <p:cNvSpPr/>
          <p:nvPr/>
        </p:nvSpPr>
        <p:spPr>
          <a:xfrm>
            <a:off x="6074792" y="4189904"/>
            <a:ext cx="245459" cy="21682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5" name="Multiply 64"/>
          <p:cNvSpPr/>
          <p:nvPr/>
        </p:nvSpPr>
        <p:spPr>
          <a:xfrm>
            <a:off x="6356701" y="3529764"/>
            <a:ext cx="245459" cy="21682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FF0000"/>
              </a:solidFill>
            </a:endParaRPr>
          </a:p>
        </p:txBody>
      </p:sp>
      <p:sp>
        <p:nvSpPr>
          <p:cNvPr id="66" name="Multiply 65"/>
          <p:cNvSpPr/>
          <p:nvPr/>
        </p:nvSpPr>
        <p:spPr>
          <a:xfrm>
            <a:off x="7094185" y="4253122"/>
            <a:ext cx="245459" cy="21682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FF0000"/>
              </a:solidFill>
            </a:endParaRPr>
          </a:p>
        </p:txBody>
      </p:sp>
      <p:sp>
        <p:nvSpPr>
          <p:cNvPr id="67" name="Isosceles Triangle 66"/>
          <p:cNvSpPr/>
          <p:nvPr/>
        </p:nvSpPr>
        <p:spPr>
          <a:xfrm>
            <a:off x="5692147" y="3825602"/>
            <a:ext cx="245459" cy="21682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6599750" y="4947051"/>
                <a:ext cx="398103" cy="5078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667" y="5453067"/>
                <a:ext cx="53080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ectangle 68"/>
          <p:cNvSpPr/>
          <p:nvPr/>
        </p:nvSpPr>
        <p:spPr>
          <a:xfrm>
            <a:off x="5220411" y="2990851"/>
            <a:ext cx="227590" cy="2275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0" name="Rectangle 69"/>
          <p:cNvSpPr/>
          <p:nvPr/>
        </p:nvSpPr>
        <p:spPr>
          <a:xfrm>
            <a:off x="5557507" y="2853103"/>
            <a:ext cx="227590" cy="2275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1" name="Rectangle 70"/>
          <p:cNvSpPr/>
          <p:nvPr/>
        </p:nvSpPr>
        <p:spPr>
          <a:xfrm>
            <a:off x="5864862" y="2985467"/>
            <a:ext cx="227590" cy="2275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2" name="Rectangle 71"/>
          <p:cNvSpPr/>
          <p:nvPr/>
        </p:nvSpPr>
        <p:spPr>
          <a:xfrm>
            <a:off x="5405316" y="3287745"/>
            <a:ext cx="227590" cy="2275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6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</p:spPr>
        <p:txBody>
          <a:bodyPr/>
          <a:lstStyle/>
          <a:p>
            <a:r>
              <a:rPr lang="en-US" dirty="0" smtClean="0"/>
              <a:t>Multi-class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07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One-vs-all (one-vs-rest)</a:t>
            </a:r>
            <a:endParaRPr lang="en-US" dirty="0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479461" y="2125266"/>
            <a:ext cx="3878036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0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451451" y="2125266"/>
            <a:ext cx="2870364" cy="2230490"/>
            <a:chOff x="601935" y="1690688"/>
            <a:chExt cx="3827152" cy="2973986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1215660" y="1970621"/>
              <a:ext cx="0" cy="2393633"/>
            </a:xfrm>
            <a:prstGeom prst="line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1040516" y="4086946"/>
              <a:ext cx="3388571" cy="1"/>
            </a:xfrm>
            <a:prstGeom prst="line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 52"/>
                <p:cNvSpPr/>
                <p:nvPr/>
              </p:nvSpPr>
              <p:spPr>
                <a:xfrm>
                  <a:off x="601935" y="2299235"/>
                  <a:ext cx="846472" cy="67710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7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7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53" name="Rectangle 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935" y="2299235"/>
                  <a:ext cx="663920" cy="57647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Isosceles Triangle 54"/>
            <p:cNvSpPr/>
            <p:nvPr/>
          </p:nvSpPr>
          <p:spPr>
            <a:xfrm>
              <a:off x="2121088" y="3735762"/>
              <a:ext cx="291907" cy="25785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6" name="Isosceles Triangle 55"/>
            <p:cNvSpPr/>
            <p:nvPr/>
          </p:nvSpPr>
          <p:spPr>
            <a:xfrm>
              <a:off x="1482431" y="3601113"/>
              <a:ext cx="291907" cy="25785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7" name="Multiply 56"/>
            <p:cNvSpPr/>
            <p:nvPr/>
          </p:nvSpPr>
          <p:spPr>
            <a:xfrm>
              <a:off x="2976829" y="2083625"/>
              <a:ext cx="291907" cy="257851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58" name="Multiply 57"/>
            <p:cNvSpPr/>
            <p:nvPr/>
          </p:nvSpPr>
          <p:spPr>
            <a:xfrm>
              <a:off x="3413129" y="2772697"/>
              <a:ext cx="291907" cy="257851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59" name="Multiply 58"/>
            <p:cNvSpPr/>
            <p:nvPr/>
          </p:nvSpPr>
          <p:spPr>
            <a:xfrm>
              <a:off x="3851775" y="2753245"/>
              <a:ext cx="291907" cy="257851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60" name="Multiply 59"/>
            <p:cNvSpPr/>
            <p:nvPr/>
          </p:nvSpPr>
          <p:spPr>
            <a:xfrm>
              <a:off x="3552656" y="2299235"/>
              <a:ext cx="291907" cy="257851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61" name="Isosceles Triangle 60"/>
            <p:cNvSpPr/>
            <p:nvPr/>
          </p:nvSpPr>
          <p:spPr>
            <a:xfrm>
              <a:off x="1461181" y="2924083"/>
              <a:ext cx="291907" cy="25785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2" name="Isosceles Triangle 61"/>
            <p:cNvSpPr/>
            <p:nvPr/>
          </p:nvSpPr>
          <p:spPr>
            <a:xfrm>
              <a:off x="1872690" y="3192781"/>
              <a:ext cx="291907" cy="25785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3" name="Isosceles Triangle 62"/>
            <p:cNvSpPr/>
            <p:nvPr/>
          </p:nvSpPr>
          <p:spPr>
            <a:xfrm>
              <a:off x="2498487" y="3280453"/>
              <a:ext cx="291907" cy="25785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5" name="Multiply 64"/>
            <p:cNvSpPr/>
            <p:nvPr/>
          </p:nvSpPr>
          <p:spPr>
            <a:xfrm>
              <a:off x="2833741" y="2495394"/>
              <a:ext cx="291907" cy="257851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66" name="Multiply 65"/>
            <p:cNvSpPr/>
            <p:nvPr/>
          </p:nvSpPr>
          <p:spPr>
            <a:xfrm>
              <a:off x="3710779" y="3355633"/>
              <a:ext cx="291907" cy="257851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67" name="Isosceles Triangle 66"/>
            <p:cNvSpPr/>
            <p:nvPr/>
          </p:nvSpPr>
          <p:spPr>
            <a:xfrm>
              <a:off x="2043434" y="2847213"/>
              <a:ext cx="291907" cy="25785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ectangle 49"/>
                <p:cNvSpPr/>
                <p:nvPr/>
              </p:nvSpPr>
              <p:spPr>
                <a:xfrm>
                  <a:off x="3113024" y="3987566"/>
                  <a:ext cx="473436" cy="67710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700" dirty="0"/>
                </a:p>
              </p:txBody>
            </p:sp>
          </mc:Choice>
          <mc:Fallback xmlns="">
            <p:sp>
              <p:nvSpPr>
                <p:cNvPr id="50" name="Rectangle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3024" y="3987566"/>
                  <a:ext cx="473436" cy="576477"/>
                </a:xfrm>
                <a:prstGeom prst="rect">
                  <a:avLst/>
                </a:prstGeom>
                <a:blipFill>
                  <a:blip r:embed="rId3"/>
                  <a:stretch>
                    <a:fillRect r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Rectangle 68"/>
            <p:cNvSpPr/>
            <p:nvPr/>
          </p:nvSpPr>
          <p:spPr>
            <a:xfrm>
              <a:off x="1482431" y="1854502"/>
              <a:ext cx="270657" cy="27065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1883315" y="1690688"/>
              <a:ext cx="270657" cy="27065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248830" y="1848099"/>
              <a:ext cx="270657" cy="27065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702324" y="2207577"/>
              <a:ext cx="270657" cy="27065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03053" y="4259859"/>
            <a:ext cx="3115997" cy="1061829"/>
            <a:chOff x="968477" y="4808824"/>
            <a:chExt cx="3652950" cy="1415772"/>
          </a:xfrm>
        </p:grpSpPr>
        <p:sp>
          <p:nvSpPr>
            <p:cNvPr id="49" name="Isosceles Triangle 48"/>
            <p:cNvSpPr/>
            <p:nvPr/>
          </p:nvSpPr>
          <p:spPr>
            <a:xfrm>
              <a:off x="2267041" y="4906255"/>
              <a:ext cx="291907" cy="25785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4" name="Multiply 53"/>
            <p:cNvSpPr/>
            <p:nvPr/>
          </p:nvSpPr>
          <p:spPr>
            <a:xfrm>
              <a:off x="2238204" y="5764462"/>
              <a:ext cx="291907" cy="257851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2259454" y="5388144"/>
              <a:ext cx="270657" cy="27065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68477" y="4808824"/>
              <a:ext cx="3652950" cy="14157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100" dirty="0"/>
                <a:t>Class 1:</a:t>
              </a:r>
            </a:p>
            <a:p>
              <a:r>
                <a:rPr lang="en-US" sz="2100" dirty="0"/>
                <a:t>Class 2: </a:t>
              </a:r>
            </a:p>
            <a:p>
              <a:r>
                <a:rPr lang="en-US" sz="2100" dirty="0"/>
                <a:t>Class 3: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628650" y="5321740"/>
                <a:ext cx="5066002" cy="559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   (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=1, 2, 3)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952653"/>
                <a:ext cx="6664197" cy="7156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9" name="Group 118"/>
          <p:cNvGrpSpPr/>
          <p:nvPr/>
        </p:nvGrpSpPr>
        <p:grpSpPr>
          <a:xfrm>
            <a:off x="6250020" y="1127884"/>
            <a:ext cx="2582026" cy="1508557"/>
            <a:chOff x="523996" y="1690688"/>
            <a:chExt cx="4384117" cy="2707594"/>
          </a:xfrm>
        </p:grpSpPr>
        <p:cxnSp>
          <p:nvCxnSpPr>
            <p:cNvPr id="120" name="Straight Connector 119"/>
            <p:cNvCxnSpPr/>
            <p:nvPr/>
          </p:nvCxnSpPr>
          <p:spPr>
            <a:xfrm>
              <a:off x="1215660" y="1970621"/>
              <a:ext cx="0" cy="2393633"/>
            </a:xfrm>
            <a:prstGeom prst="line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V="1">
              <a:off x="1040516" y="4086946"/>
              <a:ext cx="3388571" cy="1"/>
            </a:xfrm>
            <a:prstGeom prst="line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Rectangle 121"/>
                <p:cNvSpPr/>
                <p:nvPr/>
              </p:nvSpPr>
              <p:spPr>
                <a:xfrm>
                  <a:off x="523996" y="2315674"/>
                  <a:ext cx="991497" cy="82860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22" name="Rectangle 1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996" y="2315675"/>
                  <a:ext cx="868308" cy="78717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3" name="Isosceles Triangle 122"/>
            <p:cNvSpPr/>
            <p:nvPr/>
          </p:nvSpPr>
          <p:spPr>
            <a:xfrm>
              <a:off x="2121088" y="3735762"/>
              <a:ext cx="291907" cy="25785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4" name="Isosceles Triangle 123"/>
            <p:cNvSpPr/>
            <p:nvPr/>
          </p:nvSpPr>
          <p:spPr>
            <a:xfrm>
              <a:off x="1482431" y="3601113"/>
              <a:ext cx="291907" cy="25785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5" name="Oval 124"/>
            <p:cNvSpPr/>
            <p:nvPr/>
          </p:nvSpPr>
          <p:spPr>
            <a:xfrm>
              <a:off x="2976829" y="2083625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3413129" y="2772697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3851775" y="2753245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128" name="Oval 127"/>
            <p:cNvSpPr/>
            <p:nvPr/>
          </p:nvSpPr>
          <p:spPr>
            <a:xfrm>
              <a:off x="3552656" y="2299235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129" name="Isosceles Triangle 128"/>
            <p:cNvSpPr/>
            <p:nvPr/>
          </p:nvSpPr>
          <p:spPr>
            <a:xfrm>
              <a:off x="1461181" y="2924083"/>
              <a:ext cx="291907" cy="25785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0" name="Isosceles Triangle 129"/>
            <p:cNvSpPr/>
            <p:nvPr/>
          </p:nvSpPr>
          <p:spPr>
            <a:xfrm>
              <a:off x="1872690" y="3192781"/>
              <a:ext cx="291907" cy="25785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1" name="Isosceles Triangle 130"/>
            <p:cNvSpPr/>
            <p:nvPr/>
          </p:nvSpPr>
          <p:spPr>
            <a:xfrm>
              <a:off x="2498487" y="3280453"/>
              <a:ext cx="291907" cy="25785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2" name="Oval 131"/>
            <p:cNvSpPr/>
            <p:nvPr/>
          </p:nvSpPr>
          <p:spPr>
            <a:xfrm>
              <a:off x="2833741" y="2495394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133" name="Oval 132"/>
            <p:cNvSpPr/>
            <p:nvPr/>
          </p:nvSpPr>
          <p:spPr>
            <a:xfrm>
              <a:off x="3710779" y="3355633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134" name="Isosceles Triangle 133"/>
            <p:cNvSpPr/>
            <p:nvPr/>
          </p:nvSpPr>
          <p:spPr>
            <a:xfrm>
              <a:off x="2043434" y="2847213"/>
              <a:ext cx="291907" cy="25785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Rectangle 134"/>
                <p:cNvSpPr/>
                <p:nvPr/>
              </p:nvSpPr>
              <p:spPr>
                <a:xfrm>
                  <a:off x="4434676" y="3569675"/>
                  <a:ext cx="473437" cy="82860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5" name="Rectangle 1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4676" y="3569675"/>
                  <a:ext cx="473437" cy="787176"/>
                </a:xfrm>
                <a:prstGeom prst="rect">
                  <a:avLst/>
                </a:prstGeom>
                <a:blipFill>
                  <a:blip r:embed="rId6"/>
                  <a:stretch>
                    <a:fillRect r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6" name="Oval 135"/>
            <p:cNvSpPr/>
            <p:nvPr/>
          </p:nvSpPr>
          <p:spPr>
            <a:xfrm>
              <a:off x="1482431" y="1854502"/>
              <a:ext cx="270657" cy="270657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7" name="Oval 136"/>
            <p:cNvSpPr/>
            <p:nvPr/>
          </p:nvSpPr>
          <p:spPr>
            <a:xfrm>
              <a:off x="1883315" y="1690688"/>
              <a:ext cx="270657" cy="270657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8" name="Oval 137"/>
            <p:cNvSpPr/>
            <p:nvPr/>
          </p:nvSpPr>
          <p:spPr>
            <a:xfrm>
              <a:off x="2248830" y="1848099"/>
              <a:ext cx="270657" cy="270657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9" name="Oval 138"/>
            <p:cNvSpPr/>
            <p:nvPr/>
          </p:nvSpPr>
          <p:spPr>
            <a:xfrm>
              <a:off x="1702324" y="2207577"/>
              <a:ext cx="270657" cy="270657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6240232" y="2777395"/>
            <a:ext cx="2591851" cy="1525225"/>
            <a:chOff x="522273" y="1690688"/>
            <a:chExt cx="4400799" cy="2737510"/>
          </a:xfrm>
        </p:grpSpPr>
        <p:cxnSp>
          <p:nvCxnSpPr>
            <p:cNvPr id="183" name="Straight Connector 182"/>
            <p:cNvCxnSpPr/>
            <p:nvPr/>
          </p:nvCxnSpPr>
          <p:spPr>
            <a:xfrm>
              <a:off x="1215660" y="1970621"/>
              <a:ext cx="0" cy="2393633"/>
            </a:xfrm>
            <a:prstGeom prst="line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flipV="1">
              <a:off x="1040516" y="4086946"/>
              <a:ext cx="3388571" cy="1"/>
            </a:xfrm>
            <a:prstGeom prst="line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Rectangle 184"/>
                <p:cNvSpPr/>
                <p:nvPr/>
              </p:nvSpPr>
              <p:spPr>
                <a:xfrm>
                  <a:off x="522273" y="2265832"/>
                  <a:ext cx="991497" cy="82860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85" name="Rectangle 18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273" y="2265833"/>
                  <a:ext cx="868308" cy="78717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6" name="Oval 185"/>
            <p:cNvSpPr/>
            <p:nvPr/>
          </p:nvSpPr>
          <p:spPr>
            <a:xfrm>
              <a:off x="2121088" y="3735762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7" name="Oval 186"/>
            <p:cNvSpPr/>
            <p:nvPr/>
          </p:nvSpPr>
          <p:spPr>
            <a:xfrm>
              <a:off x="1482431" y="3601113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8" name="Oval 187"/>
            <p:cNvSpPr/>
            <p:nvPr/>
          </p:nvSpPr>
          <p:spPr>
            <a:xfrm>
              <a:off x="2976829" y="2083625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189" name="Oval 188"/>
            <p:cNvSpPr/>
            <p:nvPr/>
          </p:nvSpPr>
          <p:spPr>
            <a:xfrm>
              <a:off x="3413129" y="2772697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190" name="Oval 189"/>
            <p:cNvSpPr/>
            <p:nvPr/>
          </p:nvSpPr>
          <p:spPr>
            <a:xfrm>
              <a:off x="3851775" y="2753245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191" name="Oval 190"/>
            <p:cNvSpPr/>
            <p:nvPr/>
          </p:nvSpPr>
          <p:spPr>
            <a:xfrm>
              <a:off x="3552656" y="2299235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192" name="Oval 191"/>
            <p:cNvSpPr/>
            <p:nvPr/>
          </p:nvSpPr>
          <p:spPr>
            <a:xfrm>
              <a:off x="1461181" y="2924083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3" name="Oval 192"/>
            <p:cNvSpPr/>
            <p:nvPr/>
          </p:nvSpPr>
          <p:spPr>
            <a:xfrm>
              <a:off x="1872690" y="3192781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4" name="Oval 193"/>
            <p:cNvSpPr/>
            <p:nvPr/>
          </p:nvSpPr>
          <p:spPr>
            <a:xfrm>
              <a:off x="2498487" y="3280453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5" name="Oval 194"/>
            <p:cNvSpPr/>
            <p:nvPr/>
          </p:nvSpPr>
          <p:spPr>
            <a:xfrm>
              <a:off x="2833741" y="2495394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196" name="Oval 195"/>
            <p:cNvSpPr/>
            <p:nvPr/>
          </p:nvSpPr>
          <p:spPr>
            <a:xfrm>
              <a:off x="3710779" y="3355633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197" name="Oval 196"/>
            <p:cNvSpPr/>
            <p:nvPr/>
          </p:nvSpPr>
          <p:spPr>
            <a:xfrm>
              <a:off x="2043434" y="2847213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Rectangle 197"/>
                <p:cNvSpPr/>
                <p:nvPr/>
              </p:nvSpPr>
              <p:spPr>
                <a:xfrm>
                  <a:off x="4449635" y="3599591"/>
                  <a:ext cx="473437" cy="82860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8" name="Rectangle 19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9635" y="3599590"/>
                  <a:ext cx="473437" cy="787176"/>
                </a:xfrm>
                <a:prstGeom prst="rect">
                  <a:avLst/>
                </a:prstGeom>
                <a:blipFill>
                  <a:blip r:embed="rId8"/>
                  <a:stretch>
                    <a:fillRect r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9" name="Rectangle 198"/>
            <p:cNvSpPr/>
            <p:nvPr/>
          </p:nvSpPr>
          <p:spPr>
            <a:xfrm>
              <a:off x="1482431" y="1854502"/>
              <a:ext cx="270657" cy="27065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1883315" y="1690688"/>
              <a:ext cx="270657" cy="27065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2248830" y="1848099"/>
              <a:ext cx="270657" cy="27065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1702324" y="2207577"/>
              <a:ext cx="270657" cy="27065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203" name="Group 202"/>
          <p:cNvGrpSpPr/>
          <p:nvPr/>
        </p:nvGrpSpPr>
        <p:grpSpPr>
          <a:xfrm>
            <a:off x="6299845" y="4365444"/>
            <a:ext cx="2517752" cy="1512682"/>
            <a:chOff x="601935" y="1690688"/>
            <a:chExt cx="4274985" cy="2714997"/>
          </a:xfrm>
        </p:grpSpPr>
        <p:cxnSp>
          <p:nvCxnSpPr>
            <p:cNvPr id="204" name="Straight Connector 203"/>
            <p:cNvCxnSpPr/>
            <p:nvPr/>
          </p:nvCxnSpPr>
          <p:spPr>
            <a:xfrm>
              <a:off x="1215660" y="1970621"/>
              <a:ext cx="0" cy="2393633"/>
            </a:xfrm>
            <a:prstGeom prst="line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 flipV="1">
              <a:off x="1040516" y="4086946"/>
              <a:ext cx="3388571" cy="1"/>
            </a:xfrm>
            <a:prstGeom prst="line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Rectangle 205"/>
                <p:cNvSpPr/>
                <p:nvPr/>
              </p:nvSpPr>
              <p:spPr>
                <a:xfrm>
                  <a:off x="601935" y="2299234"/>
                  <a:ext cx="991497" cy="82860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06" name="Rectangle 20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935" y="2299234"/>
                  <a:ext cx="868308" cy="78717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7" name="Oval 206"/>
            <p:cNvSpPr/>
            <p:nvPr/>
          </p:nvSpPr>
          <p:spPr>
            <a:xfrm>
              <a:off x="2121088" y="3735762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8" name="Oval 207"/>
            <p:cNvSpPr/>
            <p:nvPr/>
          </p:nvSpPr>
          <p:spPr>
            <a:xfrm>
              <a:off x="1482431" y="3601113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9" name="Multiply 208"/>
            <p:cNvSpPr/>
            <p:nvPr/>
          </p:nvSpPr>
          <p:spPr>
            <a:xfrm>
              <a:off x="2976829" y="2083625"/>
              <a:ext cx="291907" cy="257851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210" name="Multiply 209"/>
            <p:cNvSpPr/>
            <p:nvPr/>
          </p:nvSpPr>
          <p:spPr>
            <a:xfrm>
              <a:off x="3413129" y="2772697"/>
              <a:ext cx="291907" cy="257851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211" name="Multiply 210"/>
            <p:cNvSpPr/>
            <p:nvPr/>
          </p:nvSpPr>
          <p:spPr>
            <a:xfrm>
              <a:off x="3851775" y="2753245"/>
              <a:ext cx="291907" cy="257851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212" name="Multiply 211"/>
            <p:cNvSpPr/>
            <p:nvPr/>
          </p:nvSpPr>
          <p:spPr>
            <a:xfrm>
              <a:off x="3552656" y="2299235"/>
              <a:ext cx="291907" cy="257851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213" name="Oval 212"/>
            <p:cNvSpPr/>
            <p:nvPr/>
          </p:nvSpPr>
          <p:spPr>
            <a:xfrm>
              <a:off x="1461181" y="2924083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4" name="Oval 213"/>
            <p:cNvSpPr/>
            <p:nvPr/>
          </p:nvSpPr>
          <p:spPr>
            <a:xfrm>
              <a:off x="1872690" y="3192781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5" name="Oval 214"/>
            <p:cNvSpPr/>
            <p:nvPr/>
          </p:nvSpPr>
          <p:spPr>
            <a:xfrm>
              <a:off x="2498487" y="3280453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6" name="Multiply 215"/>
            <p:cNvSpPr/>
            <p:nvPr/>
          </p:nvSpPr>
          <p:spPr>
            <a:xfrm>
              <a:off x="2833741" y="2495394"/>
              <a:ext cx="291907" cy="257851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217" name="Multiply 216"/>
            <p:cNvSpPr/>
            <p:nvPr/>
          </p:nvSpPr>
          <p:spPr>
            <a:xfrm>
              <a:off x="3710779" y="3355633"/>
              <a:ext cx="291907" cy="257851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218" name="Oval 217"/>
            <p:cNvSpPr/>
            <p:nvPr/>
          </p:nvSpPr>
          <p:spPr>
            <a:xfrm>
              <a:off x="2043434" y="2847213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Rectangle 218"/>
                <p:cNvSpPr/>
                <p:nvPr/>
              </p:nvSpPr>
              <p:spPr>
                <a:xfrm>
                  <a:off x="4403482" y="3577078"/>
                  <a:ext cx="473438" cy="82860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9" name="Rectangle 2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3483" y="3577077"/>
                  <a:ext cx="473437" cy="787176"/>
                </a:xfrm>
                <a:prstGeom prst="rect">
                  <a:avLst/>
                </a:prstGeom>
                <a:blipFill>
                  <a:blip r:embed="rId10"/>
                  <a:stretch>
                    <a:fillRect r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0" name="Oval 219"/>
            <p:cNvSpPr/>
            <p:nvPr/>
          </p:nvSpPr>
          <p:spPr>
            <a:xfrm>
              <a:off x="1482431" y="1854502"/>
              <a:ext cx="270657" cy="270657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1" name="Oval 220"/>
            <p:cNvSpPr/>
            <p:nvPr/>
          </p:nvSpPr>
          <p:spPr>
            <a:xfrm>
              <a:off x="1883315" y="1690688"/>
              <a:ext cx="270657" cy="270657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2" name="Oval 221"/>
            <p:cNvSpPr/>
            <p:nvPr/>
          </p:nvSpPr>
          <p:spPr>
            <a:xfrm>
              <a:off x="2248830" y="1848099"/>
              <a:ext cx="270657" cy="270657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3" name="Oval 222"/>
            <p:cNvSpPr/>
            <p:nvPr/>
          </p:nvSpPr>
          <p:spPr>
            <a:xfrm>
              <a:off x="1702324" y="2207577"/>
              <a:ext cx="270657" cy="270657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cxnSp>
        <p:nvCxnSpPr>
          <p:cNvPr id="34" name="Straight Arrow Connector 33"/>
          <p:cNvCxnSpPr>
            <a:stCxn id="27" idx="3"/>
          </p:cNvCxnSpPr>
          <p:nvPr/>
        </p:nvCxnSpPr>
        <p:spPr>
          <a:xfrm flipV="1">
            <a:off x="4357497" y="2055521"/>
            <a:ext cx="1691474" cy="17014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/>
          <p:cNvCxnSpPr>
            <a:stCxn id="27" idx="3"/>
          </p:cNvCxnSpPr>
          <p:nvPr/>
        </p:nvCxnSpPr>
        <p:spPr>
          <a:xfrm flipV="1">
            <a:off x="4357497" y="3683598"/>
            <a:ext cx="1785598" cy="734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>
            <a:stCxn id="27" idx="3"/>
          </p:cNvCxnSpPr>
          <p:nvPr/>
        </p:nvCxnSpPr>
        <p:spPr>
          <a:xfrm>
            <a:off x="4357496" y="3757018"/>
            <a:ext cx="1700472" cy="14516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4995943" y="1917350"/>
                <a:ext cx="958276" cy="443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d>
                            <m:d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257" y="1413467"/>
                <a:ext cx="1187697" cy="55976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5172254" y="3297816"/>
                <a:ext cx="958276" cy="443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d>
                            <m:d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6338" y="3254088"/>
                <a:ext cx="1187697" cy="55976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4840548" y="4789944"/>
                <a:ext cx="958276" cy="443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d>
                            <m:d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064" y="5243592"/>
                <a:ext cx="1187697" cy="55976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467307" y="5726907"/>
            <a:ext cx="1676693" cy="273844"/>
          </a:xfrm>
        </p:spPr>
        <p:txBody>
          <a:bodyPr/>
          <a:lstStyle/>
          <a:p>
            <a:pPr>
              <a:defRPr/>
            </a:pPr>
            <a:r>
              <a:rPr lang="en-US" sz="1050" dirty="0"/>
              <a:t>Slide credit: Andrew Ng </a:t>
            </a:r>
          </a:p>
        </p:txBody>
      </p:sp>
    </p:spTree>
    <p:extLst>
      <p:ext uri="{BB962C8B-B14F-4D97-AF65-F5344CB8AC3E}">
        <p14:creationId xmlns:p14="http://schemas.microsoft.com/office/powerpoint/2010/main" val="425669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One-vs-all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3000" dirty="0"/>
                  <a:t>Train a logistic regression classifier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0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3000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d>
                          <m:dPr>
                            <m:ctrlPr>
                              <a:rPr lang="en-US" sz="3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sz="3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3000" dirty="0"/>
                  <a:t> for each class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3000" dirty="0"/>
                  <a:t> to predict the probability that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0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3000" dirty="0"/>
              </a:p>
              <a:p>
                <a:endParaRPr lang="en-US" sz="3000" dirty="0"/>
              </a:p>
              <a:p>
                <a:r>
                  <a:rPr lang="en-US" sz="3000" dirty="0"/>
                  <a:t>Given a new input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000" dirty="0"/>
                  <a:t>, pick the class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000" dirty="0"/>
                  <a:t>that maximizes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lang="en-US" sz="3000" i="1" dirty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3000" dirty="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 sz="3000" dirty="0">
                            <a:latin typeface="Cambria Math" panose="02040503050406030204" pitchFamily="18" charset="0"/>
                          </a:rPr>
                          <m:t>i</m:t>
                        </m:r>
                      </m:lim>
                    </m:limLow>
                  </m:oMath>
                </a14:m>
                <a:r>
                  <a:rPr lang="en-US" sz="3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0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3000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d>
                          <m:dPr>
                            <m:ctrlPr>
                              <a:rPr lang="en-US" sz="3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sz="3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3000" dirty="0"/>
              </a:p>
              <a:p>
                <a:pPr marL="0" indent="0">
                  <a:buNone/>
                </a:pPr>
                <a:endParaRPr lang="en-US" sz="3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5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467307" y="5726907"/>
            <a:ext cx="1676693" cy="273844"/>
          </a:xfrm>
        </p:spPr>
        <p:txBody>
          <a:bodyPr/>
          <a:lstStyle/>
          <a:p>
            <a:pPr>
              <a:defRPr/>
            </a:pPr>
            <a:r>
              <a:rPr lang="en-US" sz="1050" dirty="0"/>
              <a:t>Slide credit: Andrew Ng </a:t>
            </a:r>
          </a:p>
        </p:txBody>
      </p:sp>
    </p:spTree>
    <p:extLst>
      <p:ext uri="{BB962C8B-B14F-4D97-AF65-F5344CB8AC3E}">
        <p14:creationId xmlns:p14="http://schemas.microsoft.com/office/powerpoint/2010/main" val="350858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6363816" cy="850106"/>
          </a:xfrm>
        </p:spPr>
        <p:txBody>
          <a:bodyPr/>
          <a:lstStyle/>
          <a:p>
            <a:r>
              <a:rPr lang="en-US" b="1" dirty="0" smtClean="0"/>
              <a:t>How does logistic regression handle missing values?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Replace missing values with column averages (i.e. replace missing values in feature 1 with the average for feature 1).</a:t>
            </a:r>
          </a:p>
          <a:p>
            <a:r>
              <a:rPr lang="en-US" dirty="0"/>
              <a:t>Replace missing values with column medians.</a:t>
            </a:r>
          </a:p>
          <a:p>
            <a:r>
              <a:rPr lang="en-US" dirty="0"/>
              <a:t>Impute missing values using the other features.</a:t>
            </a:r>
          </a:p>
          <a:p>
            <a:r>
              <a:rPr lang="en-US" dirty="0"/>
              <a:t>Remove records that are missing features.</a:t>
            </a:r>
          </a:p>
          <a:p>
            <a:r>
              <a:rPr lang="en-US" dirty="0"/>
              <a:t>Use a machine learning technique that uses classification trees, e.g</a:t>
            </a:r>
            <a:r>
              <a:rPr lang="en-US" dirty="0" smtClean="0"/>
              <a:t>. Decision tree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14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96361"/>
            <a:ext cx="6120680" cy="850106"/>
          </a:xfrm>
        </p:spPr>
        <p:txBody>
          <a:bodyPr/>
          <a:lstStyle/>
          <a:p>
            <a:r>
              <a:rPr lang="en-US" b="1" dirty="0" smtClean="0"/>
              <a:t>Logistic Regression Applications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Credit Card Fraud</a:t>
            </a:r>
            <a:r>
              <a:rPr lang="en-US" dirty="0"/>
              <a:t> : Predicting if a given credit card transaction is fraud or not</a:t>
            </a:r>
          </a:p>
          <a:p>
            <a:r>
              <a:rPr lang="en-US" b="1" dirty="0"/>
              <a:t>Health</a:t>
            </a:r>
            <a:r>
              <a:rPr lang="en-US" dirty="0"/>
              <a:t> : Predicting if a given mass of tissue is benign or malignant</a:t>
            </a:r>
          </a:p>
          <a:p>
            <a:r>
              <a:rPr lang="en-US" b="1" dirty="0"/>
              <a:t>Marketing</a:t>
            </a:r>
            <a:r>
              <a:rPr lang="en-US" dirty="0"/>
              <a:t> : Predicting if a given user will buy an insurance product or not</a:t>
            </a:r>
          </a:p>
          <a:p>
            <a:r>
              <a:rPr lang="en-US" b="1" dirty="0"/>
              <a:t>Banking</a:t>
            </a:r>
            <a:r>
              <a:rPr lang="en-US" dirty="0"/>
              <a:t> : Predicting if a customer will default on a loan.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30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399"/>
            <a:ext cx="9144000" cy="751115"/>
          </a:xfrm>
        </p:spPr>
        <p:txBody>
          <a:bodyPr/>
          <a:lstStyle/>
          <a:p>
            <a:r>
              <a:rPr lang="en-US" sz="4400" b="1" dirty="0">
                <a:latin typeface="+mn-lt"/>
              </a:rPr>
              <a:t>Issues in Machine </a:t>
            </a:r>
            <a:r>
              <a:rPr lang="en-US" sz="4400" b="1" dirty="0" smtClean="0">
                <a:latin typeface="+mn-lt"/>
              </a:rPr>
              <a:t>Learning</a:t>
            </a:r>
            <a:endParaRPr lang="en-US" sz="4400" b="1" dirty="0">
              <a:latin typeface="+mn-lt"/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458200" cy="4800600"/>
          </a:xfrm>
        </p:spPr>
        <p:txBody>
          <a:bodyPr>
            <a:noAutofit/>
          </a:bodyPr>
          <a:lstStyle/>
          <a:p>
            <a:pPr algn="just"/>
            <a:r>
              <a:rPr lang="en-US" sz="2800" dirty="0"/>
              <a:t>What algorithms are available for learning a concept? How well do they perform?</a:t>
            </a:r>
          </a:p>
          <a:p>
            <a:pPr algn="just"/>
            <a:r>
              <a:rPr lang="en-US" sz="2800" dirty="0"/>
              <a:t>How much training data is sufficient to learn a concept with high confidence?</a:t>
            </a:r>
          </a:p>
          <a:p>
            <a:pPr algn="just"/>
            <a:r>
              <a:rPr lang="en-US" sz="2800" dirty="0"/>
              <a:t>When is it useful to use prior knowledge?</a:t>
            </a:r>
          </a:p>
          <a:p>
            <a:pPr algn="just"/>
            <a:r>
              <a:rPr lang="en-US" sz="2800" dirty="0"/>
              <a:t>Are some training examples more useful than others?</a:t>
            </a:r>
          </a:p>
          <a:p>
            <a:pPr algn="just"/>
            <a:r>
              <a:rPr lang="en-US" sz="2800" dirty="0"/>
              <a:t>What are </a:t>
            </a:r>
            <a:r>
              <a:rPr lang="en-US" sz="2800" dirty="0" smtClean="0"/>
              <a:t>the best </a:t>
            </a:r>
            <a:r>
              <a:rPr lang="en-US" sz="2800" dirty="0"/>
              <a:t>tasks for a system to learn?</a:t>
            </a:r>
          </a:p>
          <a:p>
            <a:pPr algn="just"/>
            <a:r>
              <a:rPr lang="en-US" sz="2800" dirty="0"/>
              <a:t>What is the best way for a system to represent its knowledge?</a:t>
            </a:r>
          </a:p>
        </p:txBody>
      </p:sp>
      <p:sp>
        <p:nvSpPr>
          <p:cNvPr id="7" name="Date Placeholder 11"/>
          <p:cNvSpPr txBox="1">
            <a:spLocks/>
          </p:cNvSpPr>
          <p:nvPr/>
        </p:nvSpPr>
        <p:spPr>
          <a:xfrm>
            <a:off x="3810000" y="6553200"/>
            <a:ext cx="1828800" cy="28085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D86349-F964-4050-B3B2-6C0084D98C77}" type="datetime3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 October 2020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b="1" spc="-150" dirty="0">
                <a:latin typeface="Arial" pitchFamily="34" charset="0"/>
                <a:cs typeface="Arial" pitchFamily="34" charset="0"/>
              </a:rPr>
              <a:t>Class Imbalance Problem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Find </a:t>
            </a:r>
            <a:r>
              <a:rPr lang="en-US" altLang="en-US" dirty="0"/>
              <a:t>needle in haystack</a:t>
            </a:r>
          </a:p>
          <a:p>
            <a:r>
              <a:rPr lang="en-US" altLang="en-US" dirty="0" smtClean="0"/>
              <a:t>Lots of classification problems where the classes are skewed (more records from one class than another)</a:t>
            </a:r>
          </a:p>
          <a:p>
            <a:pPr lvl="1"/>
            <a:r>
              <a:rPr lang="en-US" altLang="en-US" dirty="0" smtClean="0"/>
              <a:t>Credit card fraud</a:t>
            </a:r>
          </a:p>
          <a:p>
            <a:pPr lvl="1"/>
            <a:r>
              <a:rPr lang="en-US" altLang="en-US" dirty="0" smtClean="0"/>
              <a:t>Intrusion detection</a:t>
            </a:r>
          </a:p>
          <a:p>
            <a:pPr lvl="1"/>
            <a:r>
              <a:rPr lang="en-US" altLang="en-US" dirty="0" smtClean="0"/>
              <a:t>Defective products in manufacturing assembly line</a:t>
            </a:r>
          </a:p>
          <a:p>
            <a:endParaRPr lang="en-US" alt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19FABE-2752-4AB0-9F65-50DED973DDD4}" type="slidenum">
              <a:rPr lang="en-US" smtClean="0"/>
              <a:pPr>
                <a:defRPr/>
              </a:pPr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7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50094"/>
            <a:ext cx="8458200" cy="850106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Approaches to solve Class imbalance problem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Up-sample </a:t>
            </a:r>
            <a:r>
              <a:rPr lang="en-US" dirty="0"/>
              <a:t>minority </a:t>
            </a:r>
            <a:r>
              <a:rPr lang="en-US" dirty="0" smtClean="0"/>
              <a:t>class</a:t>
            </a:r>
          </a:p>
          <a:p>
            <a:pPr lvl="1"/>
            <a:r>
              <a:rPr lang="en-US" dirty="0"/>
              <a:t>randomly duplicating observations from a minority class</a:t>
            </a:r>
          </a:p>
          <a:p>
            <a:r>
              <a:rPr lang="en-US" dirty="0"/>
              <a:t>Down-sample majority </a:t>
            </a:r>
            <a:r>
              <a:rPr lang="en-US" dirty="0" smtClean="0"/>
              <a:t>class</a:t>
            </a:r>
          </a:p>
          <a:p>
            <a:pPr lvl="1"/>
            <a:r>
              <a:rPr lang="en-US" dirty="0"/>
              <a:t>removing random observations.</a:t>
            </a:r>
          </a:p>
          <a:p>
            <a:r>
              <a:rPr lang="en-US" dirty="0"/>
              <a:t>Generate Synthetic </a:t>
            </a:r>
            <a:r>
              <a:rPr lang="en-US" dirty="0" smtClean="0"/>
              <a:t>Samples</a:t>
            </a:r>
          </a:p>
          <a:p>
            <a:pPr lvl="1"/>
            <a:r>
              <a:rPr lang="en-US" dirty="0"/>
              <a:t>new samples based on the distances between the point and its nearest </a:t>
            </a:r>
            <a:r>
              <a:rPr lang="en-US" dirty="0" smtClean="0"/>
              <a:t>neighbors</a:t>
            </a:r>
            <a:endParaRPr lang="en-US" dirty="0"/>
          </a:p>
          <a:p>
            <a:r>
              <a:rPr lang="en-US" dirty="0"/>
              <a:t>Change the performance </a:t>
            </a:r>
            <a:r>
              <a:rPr lang="en-US" dirty="0" smtClean="0"/>
              <a:t>metric</a:t>
            </a:r>
          </a:p>
          <a:p>
            <a:pPr lvl="1"/>
            <a:r>
              <a:rPr lang="en-US" dirty="0" smtClean="0"/>
              <a:t>Use </a:t>
            </a:r>
            <a:r>
              <a:rPr lang="en-US" dirty="0"/>
              <a:t>Recall, Precision or ROC </a:t>
            </a:r>
            <a:r>
              <a:rPr lang="en-US" dirty="0" smtClean="0"/>
              <a:t>curves instead of accuracy</a:t>
            </a:r>
            <a:endParaRPr lang="en-US" dirty="0"/>
          </a:p>
          <a:p>
            <a:r>
              <a:rPr lang="en-US" dirty="0"/>
              <a:t>Try different </a:t>
            </a:r>
            <a:r>
              <a:rPr lang="en-US" dirty="0" smtClean="0"/>
              <a:t>algorithms</a:t>
            </a:r>
          </a:p>
          <a:p>
            <a:pPr lvl="1"/>
            <a:r>
              <a:rPr lang="en-US" dirty="0"/>
              <a:t>Some algorithms as Support Vector Machines and Tree-Based algorithms </a:t>
            </a:r>
            <a:r>
              <a:rPr lang="en-US" dirty="0" smtClean="0"/>
              <a:t>may work better with </a:t>
            </a:r>
            <a:r>
              <a:rPr lang="en-US" dirty="0"/>
              <a:t>imbalanced classes.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19FABE-2752-4AB0-9F65-50DED973DDD4}" type="slidenum">
              <a:rPr lang="en-US" smtClean="0"/>
              <a:pPr>
                <a:defRPr/>
              </a:pPr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01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8821" y="664024"/>
            <a:ext cx="2289922" cy="554541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3530" dirty="0"/>
              <a:t>Regression</a:t>
            </a:r>
            <a:endParaRPr sz="3530"/>
          </a:p>
        </p:txBody>
      </p:sp>
      <p:sp>
        <p:nvSpPr>
          <p:cNvPr id="3" name="object 3"/>
          <p:cNvSpPr txBox="1"/>
          <p:nvPr/>
        </p:nvSpPr>
        <p:spPr>
          <a:xfrm>
            <a:off x="1011585" y="1508312"/>
            <a:ext cx="7253567" cy="4101945"/>
          </a:xfrm>
          <a:prstGeom prst="rect">
            <a:avLst/>
          </a:prstGeom>
        </p:spPr>
        <p:txBody>
          <a:bodyPr vert="horz" wrap="square" lIns="0" tIns="29135" rIns="0" bIns="0" rtlCol="0">
            <a:spAutoFit/>
          </a:bodyPr>
          <a:lstStyle/>
          <a:p>
            <a:pPr marL="414640" marR="4483" indent="-403433">
              <a:lnSpc>
                <a:spcPts val="2471"/>
              </a:lnSpc>
              <a:spcBef>
                <a:spcPts val="229"/>
              </a:spcBef>
            </a:pPr>
            <a:r>
              <a:rPr sz="2118" dirty="0">
                <a:latin typeface="Arial"/>
                <a:cs typeface="Arial"/>
              </a:rPr>
              <a:t>So </a:t>
            </a:r>
            <a:r>
              <a:rPr sz="2118" spc="-4" dirty="0">
                <a:latin typeface="Arial"/>
                <a:cs typeface="Arial"/>
              </a:rPr>
              <a:t>far, </a:t>
            </a:r>
            <a:r>
              <a:rPr sz="2118" dirty="0">
                <a:latin typeface="Arial"/>
                <a:cs typeface="Arial"/>
              </a:rPr>
              <a:t>we’ve been </a:t>
            </a:r>
            <a:r>
              <a:rPr sz="2118" spc="-4" dirty="0">
                <a:latin typeface="Arial"/>
                <a:cs typeface="Arial"/>
              </a:rPr>
              <a:t>interested </a:t>
            </a:r>
            <a:r>
              <a:rPr sz="2118" dirty="0">
                <a:latin typeface="Arial"/>
                <a:cs typeface="Arial"/>
              </a:rPr>
              <a:t>in learning </a:t>
            </a:r>
            <a:r>
              <a:rPr sz="2118" spc="-4" dirty="0">
                <a:latin typeface="Arial"/>
                <a:cs typeface="Arial"/>
              </a:rPr>
              <a:t>P(Y|X) </a:t>
            </a:r>
            <a:r>
              <a:rPr sz="2118" dirty="0">
                <a:latin typeface="Arial"/>
                <a:cs typeface="Arial"/>
              </a:rPr>
              <a:t>where Y has  </a:t>
            </a:r>
            <a:r>
              <a:rPr sz="2118" spc="-4" dirty="0">
                <a:latin typeface="Arial"/>
                <a:cs typeface="Arial"/>
              </a:rPr>
              <a:t>discrete </a:t>
            </a:r>
            <a:r>
              <a:rPr sz="2118" dirty="0">
                <a:latin typeface="Arial"/>
                <a:cs typeface="Arial"/>
              </a:rPr>
              <a:t>values (called </a:t>
            </a:r>
            <a:r>
              <a:rPr sz="2118" spc="-4" dirty="0">
                <a:latin typeface="Arial"/>
                <a:cs typeface="Arial"/>
              </a:rPr>
              <a:t>‘classification’)</a:t>
            </a:r>
            <a:endParaRPr sz="2118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3044">
              <a:latin typeface="Times New Roman"/>
              <a:cs typeface="Times New Roman"/>
            </a:endParaRPr>
          </a:p>
          <a:p>
            <a:pPr marL="11206"/>
            <a:r>
              <a:rPr sz="2118" spc="-4" dirty="0">
                <a:latin typeface="Arial"/>
                <a:cs typeface="Arial"/>
              </a:rPr>
              <a:t>What </a:t>
            </a:r>
            <a:r>
              <a:rPr sz="2118" dirty="0">
                <a:latin typeface="Arial"/>
                <a:cs typeface="Arial"/>
              </a:rPr>
              <a:t>if Y is </a:t>
            </a:r>
            <a:r>
              <a:rPr sz="2118" spc="-4" dirty="0">
                <a:latin typeface="Arial"/>
                <a:cs typeface="Arial"/>
              </a:rPr>
              <a:t>continuous? </a:t>
            </a:r>
            <a:r>
              <a:rPr sz="2118" dirty="0">
                <a:latin typeface="Arial"/>
                <a:cs typeface="Arial"/>
              </a:rPr>
              <a:t>(called</a:t>
            </a:r>
            <a:r>
              <a:rPr sz="2118" spc="-13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‘regression’)</a:t>
            </a:r>
            <a:endParaRPr sz="2118">
              <a:latin typeface="Arial"/>
              <a:cs typeface="Arial"/>
            </a:endParaRPr>
          </a:p>
          <a:p>
            <a:pPr marL="414640" indent="-403433">
              <a:spcBef>
                <a:spcPts val="459"/>
              </a:spcBef>
              <a:buChar char="•"/>
              <a:tabLst>
                <a:tab pos="414079" algn="l"/>
                <a:tab pos="414640" algn="l"/>
              </a:tabLst>
            </a:pPr>
            <a:r>
              <a:rPr sz="2118" dirty="0">
                <a:latin typeface="Arial"/>
                <a:cs typeface="Arial"/>
              </a:rPr>
              <a:t>predict weight </a:t>
            </a:r>
            <a:r>
              <a:rPr sz="2118" spc="-4" dirty="0">
                <a:latin typeface="Arial"/>
                <a:cs typeface="Arial"/>
              </a:rPr>
              <a:t>from </a:t>
            </a:r>
            <a:r>
              <a:rPr sz="2118" dirty="0">
                <a:latin typeface="Arial"/>
                <a:cs typeface="Arial"/>
              </a:rPr>
              <a:t>gender, </a:t>
            </a:r>
            <a:r>
              <a:rPr sz="2118" spc="-4" dirty="0">
                <a:latin typeface="Arial"/>
                <a:cs typeface="Arial"/>
              </a:rPr>
              <a:t>height, </a:t>
            </a:r>
            <a:r>
              <a:rPr sz="2118" dirty="0">
                <a:latin typeface="Arial"/>
                <a:cs typeface="Arial"/>
              </a:rPr>
              <a:t>age,</a:t>
            </a:r>
            <a:r>
              <a:rPr sz="2118" spc="-31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…</a:t>
            </a:r>
            <a:endParaRPr sz="2118">
              <a:latin typeface="Arial"/>
              <a:cs typeface="Arial"/>
            </a:endParaRPr>
          </a:p>
          <a:p>
            <a:pPr>
              <a:spcBef>
                <a:spcPts val="9"/>
              </a:spcBef>
              <a:buFont typeface="Arial"/>
              <a:buChar char="•"/>
            </a:pPr>
            <a:endParaRPr sz="3044">
              <a:latin typeface="Times New Roman"/>
              <a:cs typeface="Times New Roman"/>
            </a:endParaRPr>
          </a:p>
          <a:p>
            <a:pPr marL="414640" marR="433130" indent="-403433">
              <a:lnSpc>
                <a:spcPct val="101499"/>
              </a:lnSpc>
              <a:buChar char="•"/>
              <a:tabLst>
                <a:tab pos="414079" algn="l"/>
                <a:tab pos="414640" algn="l"/>
              </a:tabLst>
            </a:pPr>
            <a:r>
              <a:rPr sz="2118" dirty="0">
                <a:latin typeface="Arial"/>
                <a:cs typeface="Arial"/>
              </a:rPr>
              <a:t>predict </a:t>
            </a:r>
            <a:r>
              <a:rPr sz="2118" spc="-4" dirty="0">
                <a:latin typeface="Arial"/>
                <a:cs typeface="Arial"/>
              </a:rPr>
              <a:t>Google stock </a:t>
            </a:r>
            <a:r>
              <a:rPr sz="2118" dirty="0">
                <a:latin typeface="Arial"/>
                <a:cs typeface="Arial"/>
              </a:rPr>
              <a:t>price </a:t>
            </a:r>
            <a:r>
              <a:rPr sz="2118" spc="-4" dirty="0">
                <a:latin typeface="Arial"/>
                <a:cs typeface="Arial"/>
              </a:rPr>
              <a:t>today from Google, </a:t>
            </a:r>
            <a:r>
              <a:rPr sz="2118" dirty="0">
                <a:latin typeface="Arial"/>
                <a:cs typeface="Arial"/>
              </a:rPr>
              <a:t>Yahoo,  </a:t>
            </a:r>
            <a:r>
              <a:rPr sz="2118" spc="-4" dirty="0">
                <a:latin typeface="Arial"/>
                <a:cs typeface="Arial"/>
              </a:rPr>
              <a:t>MSFT </a:t>
            </a:r>
            <a:r>
              <a:rPr sz="2118" dirty="0">
                <a:latin typeface="Arial"/>
                <a:cs typeface="Arial"/>
              </a:rPr>
              <a:t>prices</a:t>
            </a:r>
            <a:r>
              <a:rPr sz="2118" spc="-9" dirty="0">
                <a:latin typeface="Arial"/>
                <a:cs typeface="Arial"/>
              </a:rPr>
              <a:t> </a:t>
            </a:r>
            <a:r>
              <a:rPr sz="2118" spc="-4" dirty="0">
                <a:latin typeface="Arial"/>
                <a:cs typeface="Arial"/>
              </a:rPr>
              <a:t>yesterday</a:t>
            </a:r>
            <a:endParaRPr sz="2118">
              <a:latin typeface="Arial"/>
              <a:cs typeface="Arial"/>
            </a:endParaRPr>
          </a:p>
          <a:p>
            <a:pPr>
              <a:spcBef>
                <a:spcPts val="40"/>
              </a:spcBef>
              <a:buFont typeface="Arial"/>
              <a:buChar char="•"/>
            </a:pPr>
            <a:endParaRPr sz="3000">
              <a:latin typeface="Times New Roman"/>
              <a:cs typeface="Times New Roman"/>
            </a:endParaRPr>
          </a:p>
          <a:p>
            <a:pPr marL="414640" marR="627563" indent="-403433">
              <a:lnSpc>
                <a:spcPct val="101499"/>
              </a:lnSpc>
              <a:buChar char="•"/>
              <a:tabLst>
                <a:tab pos="414079" algn="l"/>
                <a:tab pos="414640" algn="l"/>
              </a:tabLst>
            </a:pPr>
            <a:r>
              <a:rPr sz="2118" dirty="0">
                <a:latin typeface="Arial"/>
                <a:cs typeface="Arial"/>
              </a:rPr>
              <a:t>predict each pixel </a:t>
            </a:r>
            <a:r>
              <a:rPr sz="2118" spc="-4" dirty="0">
                <a:latin typeface="Arial"/>
                <a:cs typeface="Arial"/>
              </a:rPr>
              <a:t>intensity </a:t>
            </a:r>
            <a:r>
              <a:rPr sz="2118" dirty="0">
                <a:latin typeface="Arial"/>
                <a:cs typeface="Arial"/>
              </a:rPr>
              <a:t>in </a:t>
            </a:r>
            <a:r>
              <a:rPr sz="2118" spc="-4" dirty="0">
                <a:latin typeface="Arial"/>
                <a:cs typeface="Arial"/>
              </a:rPr>
              <a:t>robot’s </a:t>
            </a:r>
            <a:r>
              <a:rPr sz="2118" dirty="0">
                <a:latin typeface="Arial"/>
                <a:cs typeface="Arial"/>
              </a:rPr>
              <a:t>current camera  image, </a:t>
            </a:r>
            <a:r>
              <a:rPr sz="2118" spc="-4" dirty="0">
                <a:latin typeface="Arial"/>
                <a:cs typeface="Arial"/>
              </a:rPr>
              <a:t>from </a:t>
            </a:r>
            <a:r>
              <a:rPr sz="2118" dirty="0">
                <a:latin typeface="Arial"/>
                <a:cs typeface="Arial"/>
              </a:rPr>
              <a:t>previous image and previous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spc="-4" dirty="0">
                <a:latin typeface="Arial"/>
                <a:cs typeface="Arial"/>
              </a:rPr>
              <a:t>action</a:t>
            </a:r>
            <a:endParaRPr sz="2118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093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1585" y="509248"/>
            <a:ext cx="2289922" cy="554541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3530" dirty="0"/>
              <a:t>Regression</a:t>
            </a:r>
            <a:endParaRPr sz="3530"/>
          </a:p>
        </p:txBody>
      </p:sp>
      <p:sp>
        <p:nvSpPr>
          <p:cNvPr id="3" name="object 3"/>
          <p:cNvSpPr txBox="1"/>
          <p:nvPr/>
        </p:nvSpPr>
        <p:spPr>
          <a:xfrm>
            <a:off x="304800" y="1447800"/>
            <a:ext cx="8686800" cy="407396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400" spc="-4" dirty="0" smtClean="0">
                <a:latin typeface="Arial"/>
                <a:cs typeface="Arial"/>
              </a:rPr>
              <a:t>Wish to </a:t>
            </a:r>
            <a:r>
              <a:rPr sz="2400" dirty="0" smtClean="0">
                <a:latin typeface="Arial"/>
                <a:cs typeface="Arial"/>
              </a:rPr>
              <a:t>learn </a:t>
            </a:r>
            <a:r>
              <a:rPr sz="2400" spc="-340" dirty="0" smtClean="0">
                <a:latin typeface="Arial"/>
                <a:cs typeface="Arial"/>
              </a:rPr>
              <a:t>f</a:t>
            </a:r>
            <a:r>
              <a:rPr lang="en-IN" sz="2400" spc="-340" dirty="0" smtClean="0">
                <a:latin typeface="Arial"/>
                <a:cs typeface="Arial"/>
              </a:rPr>
              <a:t> :  </a:t>
            </a:r>
            <a:r>
              <a:rPr sz="2400" spc="-340" dirty="0" smtClean="0">
                <a:latin typeface="Arial"/>
                <a:cs typeface="Arial"/>
              </a:rPr>
              <a:t>X</a:t>
            </a:r>
            <a:r>
              <a:rPr lang="en-IN" sz="2400" spc="-340" dirty="0" smtClean="0">
                <a:latin typeface="Arial"/>
                <a:cs typeface="Arial"/>
              </a:rPr>
              <a:t> </a:t>
            </a:r>
            <a:r>
              <a:rPr sz="2400" spc="-340" dirty="0" smtClean="0">
                <a:latin typeface="Wingdings"/>
                <a:cs typeface="Wingdings"/>
              </a:rPr>
              <a:t></a:t>
            </a:r>
            <a:r>
              <a:rPr lang="en-IN" sz="2400" spc="-340" dirty="0" smtClean="0">
                <a:latin typeface="Wingdings"/>
                <a:cs typeface="Wingdings"/>
              </a:rPr>
              <a:t> </a:t>
            </a:r>
            <a:r>
              <a:rPr sz="2400" spc="-340" dirty="0" smtClean="0">
                <a:latin typeface="Arial"/>
                <a:cs typeface="Arial"/>
              </a:rPr>
              <a:t>Y</a:t>
            </a:r>
            <a:r>
              <a:rPr lang="en-IN" sz="2400" spc="-340" dirty="0" smtClean="0">
                <a:latin typeface="Arial"/>
                <a:cs typeface="Arial"/>
              </a:rPr>
              <a:t> </a:t>
            </a:r>
            <a:r>
              <a:rPr sz="2400" spc="-340" dirty="0" smtClean="0">
                <a:latin typeface="Arial"/>
                <a:cs typeface="Arial"/>
              </a:rPr>
              <a:t>,</a:t>
            </a:r>
            <a:r>
              <a:rPr lang="en-IN" sz="2400" spc="-340" dirty="0" smtClean="0">
                <a:latin typeface="Arial"/>
                <a:cs typeface="Arial"/>
              </a:rPr>
              <a:t> </a:t>
            </a:r>
            <a:r>
              <a:rPr sz="2400" spc="-340" dirty="0" smtClean="0">
                <a:latin typeface="Arial"/>
                <a:cs typeface="Arial"/>
              </a:rPr>
              <a:t> </a:t>
            </a:r>
            <a:r>
              <a:rPr lang="en-IN" sz="2400" spc="-340" dirty="0" smtClean="0">
                <a:latin typeface="Arial"/>
                <a:cs typeface="Arial"/>
              </a:rPr>
              <a:t> </a:t>
            </a:r>
            <a:r>
              <a:rPr sz="2400" dirty="0" smtClean="0">
                <a:latin typeface="Arial"/>
                <a:cs typeface="Arial"/>
              </a:rPr>
              <a:t>where Y is real, given</a:t>
            </a:r>
            <a:r>
              <a:rPr sz="2400" spc="-243" dirty="0" smtClean="0">
                <a:latin typeface="Arial"/>
                <a:cs typeface="Arial"/>
              </a:rPr>
              <a:t> </a:t>
            </a:r>
            <a:r>
              <a:rPr sz="2400" spc="-4" dirty="0" smtClean="0">
                <a:latin typeface="Arial"/>
                <a:cs typeface="Arial"/>
              </a:rPr>
              <a:t>{&lt;x</a:t>
            </a:r>
            <a:r>
              <a:rPr sz="2400" spc="-6" baseline="24305" dirty="0" smtClean="0">
                <a:latin typeface="Arial"/>
                <a:cs typeface="Arial"/>
              </a:rPr>
              <a:t>1</a:t>
            </a:r>
            <a:r>
              <a:rPr sz="2400" spc="-4" dirty="0" smtClean="0">
                <a:latin typeface="Arial"/>
                <a:cs typeface="Arial"/>
              </a:rPr>
              <a:t>,y</a:t>
            </a:r>
            <a:r>
              <a:rPr sz="2400" spc="-6" baseline="24305" dirty="0" smtClean="0">
                <a:latin typeface="Arial"/>
                <a:cs typeface="Arial"/>
              </a:rPr>
              <a:t>1</a:t>
            </a:r>
            <a:r>
              <a:rPr sz="2400" spc="-4" dirty="0" smtClean="0">
                <a:latin typeface="Arial"/>
                <a:cs typeface="Arial"/>
              </a:rPr>
              <a:t>&gt;…&lt;</a:t>
            </a:r>
            <a:r>
              <a:rPr sz="2400" spc="-4" dirty="0" err="1" smtClean="0">
                <a:latin typeface="Arial"/>
                <a:cs typeface="Arial"/>
              </a:rPr>
              <a:t>x</a:t>
            </a:r>
            <a:r>
              <a:rPr sz="2400" spc="-6" baseline="24305" dirty="0" err="1" smtClean="0">
                <a:latin typeface="Arial"/>
                <a:cs typeface="Arial"/>
              </a:rPr>
              <a:t>n</a:t>
            </a:r>
            <a:r>
              <a:rPr sz="2400" spc="-4" dirty="0" err="1" smtClean="0">
                <a:latin typeface="Arial"/>
                <a:cs typeface="Arial"/>
              </a:rPr>
              <a:t>,y</a:t>
            </a:r>
            <a:r>
              <a:rPr sz="2400" spc="-6" baseline="24305" dirty="0" err="1" smtClean="0">
                <a:latin typeface="Arial"/>
                <a:cs typeface="Arial"/>
              </a:rPr>
              <a:t>n</a:t>
            </a:r>
            <a:r>
              <a:rPr sz="2400" spc="-4" dirty="0" smtClean="0">
                <a:latin typeface="Arial"/>
                <a:cs typeface="Arial"/>
              </a:rPr>
              <a:t>&gt;}</a:t>
            </a:r>
            <a:endParaRPr sz="2400" dirty="0" smtClean="0">
              <a:latin typeface="Arial"/>
              <a:cs typeface="Arial"/>
            </a:endParaRPr>
          </a:p>
          <a:p>
            <a:pPr>
              <a:spcBef>
                <a:spcPts val="22"/>
              </a:spcBef>
            </a:pPr>
            <a:endParaRPr sz="2400" dirty="0" smtClean="0">
              <a:latin typeface="Times New Roman"/>
              <a:cs typeface="Times New Roman"/>
            </a:endParaRPr>
          </a:p>
          <a:p>
            <a:pPr marL="354106" indent="-34290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Arial"/>
                <a:cs typeface="Arial"/>
              </a:rPr>
              <a:t>Geometric Approach</a:t>
            </a:r>
            <a:endParaRPr lang="en-IN" sz="2400" dirty="0">
              <a:latin typeface="Arial"/>
              <a:cs typeface="Arial"/>
            </a:endParaRPr>
          </a:p>
          <a:p>
            <a:pPr marL="811306" lvl="1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Arial"/>
                <a:cs typeface="Arial"/>
              </a:rPr>
              <a:t>Least squares function fitting given</a:t>
            </a:r>
            <a:r>
              <a:rPr lang="en-IN" sz="2400" spc="-243" dirty="0">
                <a:latin typeface="Arial"/>
                <a:cs typeface="Arial"/>
              </a:rPr>
              <a:t> </a:t>
            </a:r>
            <a:r>
              <a:rPr lang="en-IN" sz="2400" spc="-4" dirty="0">
                <a:latin typeface="Arial"/>
                <a:cs typeface="Arial"/>
              </a:rPr>
              <a:t>{&lt;x</a:t>
            </a:r>
            <a:r>
              <a:rPr lang="en-IN" sz="2400" spc="-6" baseline="24305" dirty="0">
                <a:latin typeface="Arial"/>
                <a:cs typeface="Arial"/>
              </a:rPr>
              <a:t>1</a:t>
            </a:r>
            <a:r>
              <a:rPr lang="en-IN" sz="2400" spc="-4" dirty="0">
                <a:latin typeface="Arial"/>
                <a:cs typeface="Arial"/>
              </a:rPr>
              <a:t>,y</a:t>
            </a:r>
            <a:r>
              <a:rPr lang="en-IN" sz="2400" spc="-6" baseline="24305" dirty="0">
                <a:latin typeface="Arial"/>
                <a:cs typeface="Arial"/>
              </a:rPr>
              <a:t>1</a:t>
            </a:r>
            <a:r>
              <a:rPr lang="en-IN" sz="2400" spc="-4" dirty="0">
                <a:latin typeface="Arial"/>
                <a:cs typeface="Arial"/>
              </a:rPr>
              <a:t>&gt;…&lt;</a:t>
            </a:r>
            <a:r>
              <a:rPr lang="en-IN" sz="2400" spc="-4" dirty="0" err="1">
                <a:latin typeface="Arial"/>
                <a:cs typeface="Arial"/>
              </a:rPr>
              <a:t>x</a:t>
            </a:r>
            <a:r>
              <a:rPr lang="en-IN" sz="2400" spc="-6" baseline="24305" dirty="0" err="1">
                <a:latin typeface="Arial"/>
                <a:cs typeface="Arial"/>
              </a:rPr>
              <a:t>n</a:t>
            </a:r>
            <a:r>
              <a:rPr lang="en-IN" sz="2400" spc="-4" dirty="0" err="1">
                <a:latin typeface="Arial"/>
                <a:cs typeface="Arial"/>
              </a:rPr>
              <a:t>,y</a:t>
            </a:r>
            <a:r>
              <a:rPr lang="en-IN" sz="2400" spc="-6" baseline="24305" dirty="0" err="1">
                <a:latin typeface="Arial"/>
                <a:cs typeface="Arial"/>
              </a:rPr>
              <a:t>n</a:t>
            </a:r>
            <a:r>
              <a:rPr lang="en-IN" sz="2400" spc="-4" dirty="0">
                <a:latin typeface="Arial"/>
                <a:cs typeface="Arial"/>
              </a:rPr>
              <a:t>&gt;}</a:t>
            </a:r>
            <a:endParaRPr lang="en-IN" sz="2400" dirty="0">
              <a:latin typeface="Arial"/>
              <a:cs typeface="Arial"/>
            </a:endParaRPr>
          </a:p>
          <a:p>
            <a:pPr marL="11206"/>
            <a:endParaRPr lang="en-IN" sz="2400" dirty="0" smtClean="0">
              <a:latin typeface="Arial"/>
              <a:cs typeface="Arial"/>
            </a:endParaRPr>
          </a:p>
          <a:p>
            <a:pPr marL="354106" indent="-34290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Arial"/>
                <a:cs typeface="Arial"/>
              </a:rPr>
              <a:t>Bayesian Approach</a:t>
            </a:r>
          </a:p>
          <a:p>
            <a:pPr marL="811306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/>
                <a:cs typeface="Arial"/>
              </a:rPr>
              <a:t>C</a:t>
            </a:r>
            <a:r>
              <a:rPr sz="2400" dirty="0" smtClean="0">
                <a:latin typeface="Arial"/>
                <a:cs typeface="Arial"/>
              </a:rPr>
              <a:t>hoose some </a:t>
            </a:r>
            <a:r>
              <a:rPr sz="2400" spc="-4" dirty="0" smtClean="0">
                <a:latin typeface="Arial"/>
                <a:cs typeface="Arial"/>
              </a:rPr>
              <a:t>parameterized form for P(Y|X; θ) </a:t>
            </a:r>
            <a:endParaRPr lang="en-US" sz="2400" spc="-4" dirty="0" smtClean="0">
              <a:latin typeface="Arial"/>
              <a:cs typeface="Arial"/>
            </a:endParaRPr>
          </a:p>
          <a:p>
            <a:pPr marL="1268506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( θ is </a:t>
            </a:r>
            <a:r>
              <a:rPr lang="en-US" sz="2400" spc="-4" dirty="0">
                <a:latin typeface="Arial"/>
                <a:cs typeface="Arial"/>
              </a:rPr>
              <a:t>the vector </a:t>
            </a:r>
            <a:r>
              <a:rPr lang="en-US" sz="2400" dirty="0">
                <a:latin typeface="Arial"/>
                <a:cs typeface="Arial"/>
              </a:rPr>
              <a:t>of</a:t>
            </a:r>
            <a:r>
              <a:rPr lang="en-US" sz="2400" spc="-13" dirty="0">
                <a:latin typeface="Arial"/>
                <a:cs typeface="Arial"/>
              </a:rPr>
              <a:t> </a:t>
            </a:r>
            <a:r>
              <a:rPr lang="en-US" sz="2400" spc="-4" dirty="0">
                <a:latin typeface="Arial"/>
                <a:cs typeface="Arial"/>
              </a:rPr>
              <a:t>parameters)</a:t>
            </a:r>
          </a:p>
          <a:p>
            <a:pPr marL="925606" lvl="2"/>
            <a:r>
              <a:rPr sz="2400" spc="-4" dirty="0" smtClean="0">
                <a:latin typeface="Arial"/>
                <a:cs typeface="Arial"/>
              </a:rPr>
              <a:t> </a:t>
            </a:r>
            <a:r>
              <a:rPr lang="en-IN" sz="2400" spc="-4" dirty="0" smtClean="0">
                <a:latin typeface="Arial"/>
                <a:cs typeface="Arial"/>
              </a:rPr>
              <a:t>  </a:t>
            </a:r>
          </a:p>
          <a:p>
            <a:pPr marL="811306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/>
                <a:cs typeface="Arial"/>
              </a:rPr>
              <a:t>D</a:t>
            </a:r>
            <a:r>
              <a:rPr sz="2400" dirty="0" smtClean="0">
                <a:latin typeface="Arial"/>
                <a:cs typeface="Arial"/>
              </a:rPr>
              <a:t>erive learning </a:t>
            </a:r>
            <a:r>
              <a:rPr sz="2400" spc="-4" dirty="0" smtClean="0">
                <a:latin typeface="Arial"/>
                <a:cs typeface="Arial"/>
              </a:rPr>
              <a:t>algorithm </a:t>
            </a:r>
            <a:r>
              <a:rPr sz="2400" dirty="0" smtClean="0">
                <a:latin typeface="Arial"/>
                <a:cs typeface="Arial"/>
              </a:rPr>
              <a:t>as MCLE </a:t>
            </a:r>
            <a:r>
              <a:rPr sz="2400" spc="-4" dirty="0" smtClean="0">
                <a:latin typeface="Arial"/>
                <a:cs typeface="Arial"/>
              </a:rPr>
              <a:t>estimate for</a:t>
            </a:r>
            <a:r>
              <a:rPr sz="2400" spc="-66" dirty="0" smtClean="0">
                <a:latin typeface="Arial"/>
                <a:cs typeface="Arial"/>
              </a:rPr>
              <a:t> </a:t>
            </a:r>
            <a:r>
              <a:rPr sz="2400" dirty="0" smtClean="0">
                <a:latin typeface="Arial"/>
                <a:cs typeface="Arial"/>
              </a:rPr>
              <a:t>θ</a:t>
            </a:r>
            <a:endParaRPr lang="en-IN" sz="2400" dirty="0" smtClean="0">
              <a:latin typeface="Arial"/>
              <a:cs typeface="Arial"/>
            </a:endParaRPr>
          </a:p>
          <a:p>
            <a:pPr marL="354106" indent="-342900">
              <a:buFont typeface="Arial" panose="020B0604020202020204" pitchFamily="34" charset="0"/>
              <a:buChar char="•"/>
            </a:pPr>
            <a:endParaRPr lang="en-IN" sz="240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954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52800" y="304800"/>
            <a:ext cx="25146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2362200" y="22860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/>
              <a:t>Geometric Approach 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70669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0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6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0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8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0"/>
            <a:ext cx="8229600" cy="1143000"/>
          </a:xfrm>
        </p:spPr>
        <p:txBody>
          <a:bodyPr/>
          <a:lstStyle/>
          <a:p>
            <a:r>
              <a:rPr lang="en-US" dirty="0" smtClean="0"/>
              <a:t>Session 2 Review: Math Prelims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DA625C-7372-4E2B-BF73-7A3B77124A1E}" type="datetime1">
              <a:rPr lang="en-US" smtClean="0"/>
              <a:t>10/18/2020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09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4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08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32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8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8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29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6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0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4"/>
          <p:cNvSpPr txBox="1">
            <a:spLocks noGrp="1"/>
          </p:cNvSpPr>
          <p:nvPr>
            <p:ph type="body" idx="4294967295"/>
          </p:nvPr>
        </p:nvSpPr>
        <p:spPr>
          <a:xfrm>
            <a:off x="152400" y="1605821"/>
            <a:ext cx="8229600" cy="396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 dirty="0"/>
              <a:t>Given a matrix </a:t>
            </a:r>
            <a:r>
              <a:rPr lang="en-US" sz="2960" b="1" dirty="0"/>
              <a:t>A</a:t>
            </a:r>
            <a:r>
              <a:rPr lang="en-US" sz="2960" dirty="0"/>
              <a:t>, its inverse </a:t>
            </a:r>
            <a:r>
              <a:rPr lang="en-US" sz="2960" b="1" dirty="0"/>
              <a:t>A</a:t>
            </a:r>
            <a:r>
              <a:rPr lang="en-US" sz="2960" b="1" baseline="30000" dirty="0"/>
              <a:t>-1</a:t>
            </a:r>
            <a:r>
              <a:rPr lang="en-US" sz="2960" baseline="30000" dirty="0"/>
              <a:t>  </a:t>
            </a:r>
            <a:r>
              <a:rPr lang="en-US" sz="2960" dirty="0"/>
              <a:t>is a matrix such that </a:t>
            </a:r>
            <a:r>
              <a:rPr lang="en-US" sz="2960" b="1" dirty="0"/>
              <a:t>AA</a:t>
            </a:r>
            <a:r>
              <a:rPr lang="en-US" sz="2960" b="1" baseline="30000" dirty="0"/>
              <a:t>-1 </a:t>
            </a:r>
            <a:r>
              <a:rPr lang="en-US" sz="2960" b="1" dirty="0"/>
              <a:t>= A</a:t>
            </a:r>
            <a:r>
              <a:rPr lang="en-US" sz="2960" b="1" baseline="30000" dirty="0"/>
              <a:t>-1</a:t>
            </a:r>
            <a:r>
              <a:rPr lang="en-US" sz="2960" b="1" dirty="0"/>
              <a:t>A = </a:t>
            </a:r>
            <a:r>
              <a:rPr lang="en-US" sz="2960" b="1" dirty="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dirty="0"/>
          </a:p>
          <a:p>
            <a:pPr marL="342900" lvl="0" indent="-154940" algn="l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endParaRPr sz="2960" dirty="0"/>
          </a:p>
          <a:p>
            <a:pPr marL="342900" lvl="0" indent="-342900" algn="l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 dirty="0"/>
              <a:t>E.g.</a:t>
            </a:r>
            <a:endParaRPr dirty="0"/>
          </a:p>
          <a:p>
            <a:pPr marL="0" lvl="0" indent="0" algn="l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endParaRPr sz="2960" dirty="0"/>
          </a:p>
          <a:p>
            <a:pPr marL="342900" lvl="0" indent="-342900" algn="l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 dirty="0"/>
              <a:t>Inverse does not always exist. If </a:t>
            </a:r>
            <a:r>
              <a:rPr lang="en-US" sz="2960" b="1" dirty="0"/>
              <a:t>A</a:t>
            </a:r>
            <a:r>
              <a:rPr lang="en-US" sz="2960" b="1" baseline="30000" dirty="0"/>
              <a:t>-1</a:t>
            </a:r>
            <a:r>
              <a:rPr lang="en-US" sz="2960" dirty="0"/>
              <a:t> exists, </a:t>
            </a:r>
            <a:r>
              <a:rPr lang="en-US" sz="2960" b="1" dirty="0"/>
              <a:t>A</a:t>
            </a:r>
            <a:r>
              <a:rPr lang="en-US" sz="2960" dirty="0"/>
              <a:t> is </a:t>
            </a:r>
            <a:r>
              <a:rPr lang="en-US" sz="2960" i="1" dirty="0"/>
              <a:t>invertible</a:t>
            </a:r>
            <a:r>
              <a:rPr lang="en-US" sz="2960" dirty="0"/>
              <a:t> or </a:t>
            </a:r>
            <a:r>
              <a:rPr lang="en-US" sz="2960" i="1" dirty="0"/>
              <a:t>non-singular</a:t>
            </a:r>
            <a:r>
              <a:rPr lang="en-US" sz="2960" dirty="0"/>
              <a:t>. Otherwise, it’s </a:t>
            </a:r>
            <a:r>
              <a:rPr lang="en-US" sz="2960" i="1" dirty="0"/>
              <a:t>singular</a:t>
            </a:r>
            <a:r>
              <a:rPr lang="en-US" sz="2960" dirty="0"/>
              <a:t>.</a:t>
            </a:r>
            <a:endParaRPr dirty="0"/>
          </a:p>
        </p:txBody>
      </p:sp>
      <p:sp>
        <p:nvSpPr>
          <p:cNvPr id="439" name="Google Shape;439;p64"/>
          <p:cNvSpPr txBox="1"/>
          <p:nvPr/>
        </p:nvSpPr>
        <p:spPr>
          <a:xfrm>
            <a:off x="-3237333" y="3810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Inverse</a:t>
            </a:r>
            <a:endParaRPr dirty="0"/>
          </a:p>
        </p:txBody>
      </p:sp>
      <p:pic>
        <p:nvPicPr>
          <p:cNvPr id="440" name="Google Shape;440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0200" y="2743200"/>
            <a:ext cx="3379875" cy="11756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21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1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829235" y="1374327"/>
            <a:ext cx="0" cy="217033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762000" y="3352800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829235" y="3886200"/>
            <a:ext cx="0" cy="217033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09600" y="5715001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62000" y="1428660"/>
              <a:ext cx="7804800" cy="4915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2280" y="1419660"/>
                <a:ext cx="7826400" cy="493056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/>
          <p:cNvSpPr txBox="1"/>
          <p:nvPr/>
        </p:nvSpPr>
        <p:spPr>
          <a:xfrm>
            <a:off x="7772400" y="2784619"/>
            <a:ext cx="1169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tan </a:t>
            </a:r>
            <a:r>
              <a:rPr lang="el-GR" sz="1200" dirty="0" smtClean="0"/>
              <a:t>θ</a:t>
            </a:r>
            <a:r>
              <a:rPr lang="en-US" sz="1200" dirty="0" smtClean="0"/>
              <a:t> &gt; 0</a:t>
            </a:r>
          </a:p>
          <a:p>
            <a:r>
              <a:rPr lang="en-US" sz="1200" dirty="0" smtClean="0"/>
              <a:t>; 0 &lt; </a:t>
            </a:r>
            <a:r>
              <a:rPr lang="el-GR" sz="1200" dirty="0" smtClean="0"/>
              <a:t>θ</a:t>
            </a:r>
            <a:r>
              <a:rPr lang="en-US" sz="1200" dirty="0" smtClean="0"/>
              <a:t> &lt; 90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7378976" y="4740535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tan </a:t>
            </a:r>
            <a:r>
              <a:rPr lang="el-GR" sz="1200" dirty="0" smtClean="0"/>
              <a:t>θ</a:t>
            </a:r>
            <a:r>
              <a:rPr lang="en-US" sz="1200" dirty="0" smtClean="0"/>
              <a:t> &lt; 0</a:t>
            </a:r>
          </a:p>
          <a:p>
            <a:r>
              <a:rPr lang="en-US" sz="1200" dirty="0" smtClean="0"/>
              <a:t>; 90 </a:t>
            </a:r>
            <a:r>
              <a:rPr lang="en-US" sz="1200" dirty="0"/>
              <a:t>&gt;</a:t>
            </a:r>
            <a:r>
              <a:rPr lang="en-US" sz="1200" dirty="0" smtClean="0"/>
              <a:t> </a:t>
            </a:r>
            <a:r>
              <a:rPr lang="el-GR" sz="1200" dirty="0" smtClean="0"/>
              <a:t>θ</a:t>
            </a:r>
            <a:r>
              <a:rPr lang="en-US" sz="1200" dirty="0" smtClean="0"/>
              <a:t> &lt; 180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7696200" y="2453287"/>
            <a:ext cx="1169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Slope = tan </a:t>
            </a:r>
            <a:r>
              <a:rPr lang="el-GR" sz="1200" dirty="0" smtClean="0"/>
              <a:t>θ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7378976" y="4436369"/>
            <a:ext cx="1169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Slope = tan </a:t>
            </a:r>
            <a:r>
              <a:rPr lang="el-GR" sz="1200" dirty="0" smtClean="0"/>
              <a:t>θ</a:t>
            </a:r>
            <a:endParaRPr lang="en-US" sz="12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1376" y="228600"/>
            <a:ext cx="6991350" cy="765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b="1" kern="1200" spc="-15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dirty="0" smtClean="0"/>
              <a:t>Gradient Descent: </a:t>
            </a:r>
            <a:br>
              <a:rPr lang="en-US" dirty="0" smtClean="0"/>
            </a:br>
            <a:r>
              <a:rPr lang="en-US" dirty="0" smtClean="0"/>
              <a:t>Loss with only one parameter </a:t>
            </a:r>
            <a:r>
              <a:rPr lang="el-GR" dirty="0" smtClean="0"/>
              <a:t>θ</a:t>
            </a:r>
            <a:r>
              <a:rPr lang="en-US" baseline="-25000" dirty="0" smtClean="0"/>
              <a:t>1</a:t>
            </a:r>
            <a:endParaRPr lang="en-IN" baseline="-25000" dirty="0"/>
          </a:p>
        </p:txBody>
      </p:sp>
    </p:spTree>
    <p:extLst>
      <p:ext uri="{BB962C8B-B14F-4D97-AF65-F5344CB8AC3E}">
        <p14:creationId xmlns:p14="http://schemas.microsoft.com/office/powerpoint/2010/main" val="425718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6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19028"/>
          <a:stretch/>
        </p:blipFill>
        <p:spPr>
          <a:xfrm>
            <a:off x="0" y="609600"/>
            <a:ext cx="9144000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30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412" y="255779"/>
            <a:ext cx="53575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Gradient descent </a:t>
            </a:r>
            <a:r>
              <a:rPr lang="en-US" sz="2800" b="1" dirty="0" smtClean="0"/>
              <a:t>algorithm: </a:t>
            </a:r>
          </a:p>
          <a:p>
            <a:r>
              <a:rPr lang="en-US" sz="2800" b="1" dirty="0" smtClean="0"/>
              <a:t>Simultaneous update</a:t>
            </a:r>
            <a:endParaRPr lang="en-US" sz="2800" b="1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84" y="2005150"/>
            <a:ext cx="3230117" cy="12714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50" y="2500069"/>
            <a:ext cx="2731770" cy="306324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609600" y="3657600"/>
            <a:ext cx="7696200" cy="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13466" y="3733801"/>
            <a:ext cx="4218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Correct: Simultaneous update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12" y="4294022"/>
            <a:ext cx="2964485" cy="1192378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4684295" y="3733801"/>
            <a:ext cx="0" cy="190500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704466" y="3733801"/>
            <a:ext cx="1515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Incorrect: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111" y="4294022"/>
            <a:ext cx="2964485" cy="113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83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52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5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Gradient Descent algorithm: </a:t>
            </a:r>
          </a:p>
          <a:p>
            <a:r>
              <a:rPr lang="en-US" sz="2800" dirty="0" smtClean="0"/>
              <a:t>learning rate/ </a:t>
            </a:r>
            <a:r>
              <a:rPr lang="el-GR" sz="2800" dirty="0" smtClean="0"/>
              <a:t>η</a:t>
            </a:r>
            <a:r>
              <a:rPr lang="en-US" sz="2800" dirty="0" smtClean="0"/>
              <a:t> (eta) /</a:t>
            </a:r>
            <a:r>
              <a:rPr lang="el-GR" sz="2800" dirty="0" smtClean="0"/>
              <a:t>α</a:t>
            </a:r>
            <a:r>
              <a:rPr lang="en-US" sz="2800" dirty="0" smtClean="0"/>
              <a:t> (alpha) parameter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533400" y="1524000"/>
            <a:ext cx="76200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The learning rate value is a small real value such as 0.1, 0.001 </a:t>
            </a:r>
            <a:endParaRPr lang="en-US" sz="28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The </a:t>
            </a:r>
            <a:r>
              <a:rPr lang="en-US" sz="2800" dirty="0"/>
              <a:t>most commonly used rates are : </a:t>
            </a:r>
            <a:r>
              <a:rPr lang="en-US" sz="2800" i="1" dirty="0"/>
              <a:t>0.001, 0.003, 0.01, 0.03, 0.1, 0.3</a:t>
            </a:r>
            <a:r>
              <a:rPr lang="en-US" sz="2800" dirty="0"/>
              <a:t>.</a:t>
            </a:r>
            <a:endParaRPr lang="en-US" sz="28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Arial" panose="020B0604020202020204" pitchFamily="34" charset="0"/>
              </a:rPr>
              <a:t>Try 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different values for your problem and see which works best. </a:t>
            </a:r>
            <a:endParaRPr lang="en-US" sz="28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Arial" panose="020B0604020202020204" pitchFamily="34" charset="0"/>
              </a:rPr>
              <a:t>Typically 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if you take high value of you may miss on minima and overshoot. </a:t>
            </a:r>
            <a:endParaRPr lang="en-US" sz="28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Arial" panose="020B0604020202020204" pitchFamily="34" charset="0"/>
              </a:rPr>
              <a:t>If 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you choose a very small eta, the algorithm will be very slow and will take many iterations to converge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243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51111"/>
          <a:stretch/>
        </p:blipFill>
        <p:spPr>
          <a:xfrm>
            <a:off x="0" y="609601"/>
            <a:ext cx="9144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37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10799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Stochastic gradient descent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139</a:t>
            </a:fld>
            <a:endParaRPr lang="en-US"/>
          </a:p>
        </p:txBody>
      </p:sp>
      <p:pic>
        <p:nvPicPr>
          <p:cNvPr id="4" name="Slide"/>
          <p:cNvPicPr>
            <a:picLocks noChangeAspect="1"/>
          </p:cNvPicPr>
          <p:nvPr/>
        </p:nvPicPr>
        <p:blipFill rotWithShape="1">
          <a:blip r:embed="rId2"/>
          <a:srcRect t="11112" b="68888"/>
          <a:stretch/>
        </p:blipFill>
        <p:spPr>
          <a:xfrm>
            <a:off x="0" y="1371599"/>
            <a:ext cx="9144000" cy="13716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0600" y="278318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For </a:t>
            </a:r>
            <a:r>
              <a:rPr lang="en-US" sz="2800" dirty="0" err="1" smtClean="0"/>
              <a:t>i</a:t>
            </a:r>
            <a:r>
              <a:rPr lang="en-US" sz="2800" dirty="0" smtClean="0"/>
              <a:t>=1,…n</a:t>
            </a:r>
            <a:endParaRPr lang="en-US" sz="2800" dirty="0"/>
          </a:p>
        </p:txBody>
      </p:sp>
      <p:pic>
        <p:nvPicPr>
          <p:cNvPr id="7" name="Slide"/>
          <p:cNvPicPr>
            <a:picLocks noChangeAspect="1"/>
          </p:cNvPicPr>
          <p:nvPr/>
        </p:nvPicPr>
        <p:blipFill rotWithShape="1">
          <a:blip r:embed="rId3"/>
          <a:srcRect l="11136" t="30972" r="4697" b="54468"/>
          <a:stretch/>
        </p:blipFill>
        <p:spPr>
          <a:xfrm>
            <a:off x="1447799" y="3268661"/>
            <a:ext cx="7696201" cy="99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3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5"/>
          <p:cNvSpPr txBox="1">
            <a:spLocks noGrp="1"/>
          </p:cNvSpPr>
          <p:nvPr>
            <p:ph type="title" idx="4294967295"/>
          </p:nvPr>
        </p:nvSpPr>
        <p:spPr>
          <a:xfrm>
            <a:off x="-2012851" y="32636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Matrix Operations</a:t>
            </a:r>
            <a:endParaRPr dirty="0"/>
          </a:p>
        </p:txBody>
      </p:sp>
      <p:sp>
        <p:nvSpPr>
          <p:cNvPr id="446" name="Google Shape;446;p65"/>
          <p:cNvSpPr txBox="1">
            <a:spLocks noGrp="1"/>
          </p:cNvSpPr>
          <p:nvPr>
            <p:ph type="body" idx="4294967295"/>
          </p:nvPr>
        </p:nvSpPr>
        <p:spPr>
          <a:xfrm>
            <a:off x="76200" y="17526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Transpose – flip matrix, so row 1 becomes column 1</a:t>
            </a: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A useful identity: </a:t>
            </a:r>
            <a:endParaRPr dirty="0"/>
          </a:p>
        </p:txBody>
      </p:sp>
      <p:pic>
        <p:nvPicPr>
          <p:cNvPr id="449" name="Google Shape;449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2400" y="2574594"/>
            <a:ext cx="4384491" cy="2027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2503" y="2895392"/>
            <a:ext cx="1809486" cy="1385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01949" y="5266581"/>
            <a:ext cx="4800600" cy="809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951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sldNum" sz="quarter" idx="4294967295"/>
          </p:nvPr>
        </p:nvSpPr>
        <p:spPr>
          <a:xfrm>
            <a:off x="6912392" y="5710927"/>
            <a:ext cx="2133601" cy="2819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300">
                <a:solidFill>
                  <a:srgbClr val="FFFFFF"/>
                </a:solidFill>
              </a:rPr>
              <a:t>140</a:t>
            </a:fld>
            <a:endParaRPr sz="1300">
              <a:solidFill>
                <a:srgbClr val="FFFFFF"/>
              </a:solidFill>
            </a:endParaRPr>
          </a:p>
        </p:txBody>
      </p:sp>
      <p:sp>
        <p:nvSpPr>
          <p:cNvPr id="28" name="Shape 28"/>
          <p:cNvSpPr/>
          <p:nvPr/>
        </p:nvSpPr>
        <p:spPr>
          <a:xfrm>
            <a:off x="228600" y="528076"/>
            <a:ext cx="6146801" cy="58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ctr">
              <a:defRPr sz="3200">
                <a:solidFill>
                  <a:srgbClr val="2153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Gradient Descent (GD)</a:t>
            </a:r>
            <a:endParaRPr sz="44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917930" y="1976240"/>
            <a:ext cx="7540269" cy="4424560"/>
            <a:chOff x="917931" y="1118989"/>
            <a:chExt cx="6676120" cy="34925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917931" y="1118989"/>
                  <a:ext cx="971420" cy="27699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defTabSz="457200" fontAlgn="auto" latinLnBrk="1" hangingPunct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80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Calibri"/>
                            <a:cs typeface="Calibri"/>
                            <a:sym typeface="Calibri"/>
                          </a:rPr>
                          <m:t>α</m:t>
                        </m:r>
                        <m:r>
                          <a:rPr lang="el-GR" sz="180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Calibri"/>
                            <a:cs typeface="Calibri"/>
                            <a:sym typeface="Calibri"/>
                          </a:rPr>
                          <m:t> =0.01</m:t>
                        </m:r>
                      </m:oMath>
                    </m:oMathPara>
                  </a14:m>
                  <a:endParaRPr lang="en-US" sz="18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931" y="1118989"/>
                  <a:ext cx="971420" cy="27699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/>
            <p:cNvSpPr txBox="1"/>
            <p:nvPr/>
          </p:nvSpPr>
          <p:spPr>
            <a:xfrm>
              <a:off x="917931" y="1994463"/>
              <a:ext cx="1671129" cy="291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fontAlgn="auto" latinLnBrk="1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dirty="0" smtClean="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for </a:t>
              </a:r>
              <a:r>
                <a:rPr lang="en-US" dirty="0" err="1" smtClean="0">
                  <a:solidFill>
                    <a:srgbClr val="000000"/>
                  </a:solidFill>
                </a:rPr>
                <a:t>num_epochs</a:t>
              </a:r>
              <a:r>
                <a:rPr lang="en-US" dirty="0" smtClean="0">
                  <a:solidFill>
                    <a:srgbClr val="000000"/>
                  </a:solidFill>
                </a:rPr>
                <a:t> </a:t>
              </a:r>
              <a:r>
                <a:rPr lang="en-US" b="1" dirty="0">
                  <a:solidFill>
                    <a:srgbClr val="0070C0"/>
                  </a:solidFill>
                </a:rPr>
                <a:t>do</a:t>
              </a:r>
              <a:endParaRPr lang="en-US" sz="1800" b="1" dirty="0">
                <a:solidFill>
                  <a:srgbClr val="0070C0"/>
                </a:solidFill>
                <a:sym typeface="Calibri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917931" y="4273034"/>
              <a:ext cx="56778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end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17931" y="1539618"/>
              <a:ext cx="2628282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fontAlgn="auto" latinLnBrk="1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Initialize w and </a:t>
              </a:r>
              <a:r>
                <a:rPr lang="en-US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 randomly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2460856" y="2419283"/>
                  <a:ext cx="1397672" cy="26724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charset="0"/>
                          </a:rPr>
                          <m:t>𝑑𝐿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latin typeface="Cambria Math" charset="0"/>
                          </a:rPr>
                          <m:t>)/</m:t>
                        </m:r>
                        <m:r>
                          <a:rPr lang="en-US" i="1">
                            <a:latin typeface="Cambria Math" charset="0"/>
                          </a:rPr>
                          <m:t>𝑑𝑤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0856" y="2419283"/>
                  <a:ext cx="1397672" cy="26724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4569136" y="2445924"/>
                  <a:ext cx="1334533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charset="0"/>
                          </a:rPr>
                          <m:t>𝑑𝐿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latin typeface="Cambria Math" charset="0"/>
                          </a:rPr>
                          <m:t>)/</m:t>
                        </m:r>
                        <m:r>
                          <a:rPr lang="en-US" i="1">
                            <a:latin typeface="Cambria Math" charset="0"/>
                          </a:rPr>
                          <m:t>𝑑𝑏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9136" y="2445924"/>
                  <a:ext cx="1507977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/>
            <p:cNvSpPr txBox="1"/>
            <p:nvPr/>
          </p:nvSpPr>
          <p:spPr>
            <a:xfrm>
              <a:off x="1243757" y="2445924"/>
              <a:ext cx="107336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fontAlgn="auto" latinLnBrk="1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Compute: 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990535" y="2445924"/>
              <a:ext cx="44659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fontAlgn="auto" latinLnBrk="1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197589" y="2921911"/>
              <a:ext cx="111921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Update w: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191403" y="3368358"/>
              <a:ext cx="108074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Update b: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/>
                <p:cNvSpPr/>
                <p:nvPr/>
              </p:nvSpPr>
              <p:spPr>
                <a:xfrm>
                  <a:off x="2232072" y="2648412"/>
                  <a:ext cx="2992648" cy="60261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</a:rPr>
                          <m:t>𝑤</m:t>
                        </m:r>
                        <m:r>
                          <a:rPr lang="en-US" i="1" smtClean="0">
                            <a:latin typeface="Cambria Math" charset="0"/>
                          </a:rPr>
                          <m:t>=</m:t>
                        </m:r>
                        <m:r>
                          <a:rPr lang="en-US" i="1" smtClean="0">
                            <a:latin typeface="Cambria Math" charset="0"/>
                          </a:rPr>
                          <m:t>𝑤</m:t>
                        </m:r>
                        <m:r>
                          <a:rPr lang="en-US" i="1" smtClean="0">
                            <a:latin typeface="Cambria Math" charset="0"/>
                          </a:rPr>
                          <m:t> −</m:t>
                        </m:r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0000"/>
                            </a:solidFill>
                            <a:latin typeface="Cambria Math" charset="0"/>
                            <a:ea typeface="Calibri"/>
                            <a:cs typeface="Calibri"/>
                            <a:sym typeface="Calibri"/>
                          </a:rPr>
                          <m:t>α</m:t>
                        </m:r>
                        <m: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 </m:t>
                        </m:r>
                        <m:nary>
                          <m:naryPr>
                            <m:chr m:val="∑"/>
                            <m:ctrlPr>
                              <a:rPr lang="en-US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𝒊</m:t>
                            </m:r>
                            <m:r>
                              <a:rPr lang="en-US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=</m:t>
                            </m:r>
                            <m:r>
                              <a:rPr lang="en-US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𝟏</m:t>
                            </m:r>
                          </m:sub>
                          <m:sup>
                            <m:r>
                              <a:rPr lang="en-US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𝒏</m:t>
                            </m:r>
                          </m:sup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𝑑𝐿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)/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𝑑𝑤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2072" y="2648412"/>
                  <a:ext cx="2992648" cy="60261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/>
                <p:cNvSpPr/>
                <p:nvPr/>
              </p:nvSpPr>
              <p:spPr>
                <a:xfrm>
                  <a:off x="2450356" y="3233906"/>
                  <a:ext cx="2561599" cy="6034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</a:rPr>
                          <m:t>𝑏</m:t>
                        </m:r>
                        <m:r>
                          <a:rPr lang="en-US" i="1" smtClean="0">
                            <a:latin typeface="Cambria Math" charset="0"/>
                          </a:rPr>
                          <m:t>=</m:t>
                        </m:r>
                        <m:r>
                          <a:rPr lang="en-US" i="1" smtClean="0">
                            <a:latin typeface="Cambria Math" charset="0"/>
                          </a:rPr>
                          <m:t>𝑏</m:t>
                        </m:r>
                        <m:r>
                          <a:rPr lang="en-US" i="1" smtClean="0">
                            <a:latin typeface="Cambria Math" charset="0"/>
                          </a:rPr>
                          <m:t> −</m:t>
                        </m:r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0000"/>
                            </a:solidFill>
                            <a:latin typeface="Cambria Math" charset="0"/>
                            <a:ea typeface="Calibri"/>
                            <a:cs typeface="Calibri"/>
                            <a:sym typeface="Calibri"/>
                          </a:rPr>
                          <m:t>α</m:t>
                        </m:r>
                        <m:nary>
                          <m:naryPr>
                            <m:chr m:val="∑"/>
                            <m:ctrlP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  <m:t>𝑛</m:t>
                            </m:r>
                          </m:sup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𝑑𝐿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)/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𝑑𝑏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Rectangle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0356" y="3233906"/>
                  <a:ext cx="2561599" cy="60347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>
              <a:off x="1243757" y="3878293"/>
              <a:ext cx="73770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Print: 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1874988" y="3877982"/>
                  <a:ext cx="881203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4988" y="3877982"/>
                  <a:ext cx="951414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ctangle 30"/>
            <p:cNvSpPr/>
            <p:nvPr/>
          </p:nvSpPr>
          <p:spPr>
            <a:xfrm>
              <a:off x="2865897" y="3855069"/>
              <a:ext cx="472815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// Useful to see if this is becoming smaller or not.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10494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sldNum" sz="quarter" idx="4294967295"/>
          </p:nvPr>
        </p:nvSpPr>
        <p:spPr>
          <a:xfrm>
            <a:off x="6912392" y="5710927"/>
            <a:ext cx="2133601" cy="2819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300">
                <a:solidFill>
                  <a:srgbClr val="FFFFFF"/>
                </a:solidFill>
              </a:rPr>
              <a:t>141</a:t>
            </a:fld>
            <a:endParaRPr sz="1300">
              <a:solidFill>
                <a:srgbClr val="FFFFFF"/>
              </a:solidFill>
            </a:endParaRPr>
          </a:p>
        </p:txBody>
      </p:sp>
      <p:sp>
        <p:nvSpPr>
          <p:cNvPr id="28" name="Shape 28"/>
          <p:cNvSpPr/>
          <p:nvPr/>
        </p:nvSpPr>
        <p:spPr>
          <a:xfrm>
            <a:off x="186010" y="626814"/>
            <a:ext cx="7772400" cy="58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ctr">
              <a:defRPr sz="3200">
                <a:solidFill>
                  <a:srgbClr val="2153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sz="4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Stochastic Gradient </a:t>
            </a:r>
            <a:r>
              <a:rPr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Descent (GD)</a:t>
            </a:r>
            <a:endParaRPr sz="44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86010" y="1432516"/>
            <a:ext cx="7546128" cy="4424560"/>
            <a:chOff x="912744" y="1118989"/>
            <a:chExt cx="6681307" cy="34925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917931" y="1118989"/>
                  <a:ext cx="971420" cy="27699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defTabSz="457200" fontAlgn="auto" latinLnBrk="1" hangingPunct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80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Calibri"/>
                            <a:cs typeface="Calibri"/>
                            <a:sym typeface="Calibri"/>
                          </a:rPr>
                          <m:t>α</m:t>
                        </m:r>
                        <m:r>
                          <a:rPr lang="el-GR" sz="180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Calibri"/>
                            <a:cs typeface="Calibri"/>
                            <a:sym typeface="Calibri"/>
                          </a:rPr>
                          <m:t> =0.01</m:t>
                        </m:r>
                      </m:oMath>
                    </m:oMathPara>
                  </a14:m>
                  <a:endParaRPr lang="en-US" sz="18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931" y="1118989"/>
                  <a:ext cx="971420" cy="27699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/>
            <p:cNvSpPr txBox="1"/>
            <p:nvPr/>
          </p:nvSpPr>
          <p:spPr>
            <a:xfrm>
              <a:off x="944877" y="1637150"/>
              <a:ext cx="1671129" cy="291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fontAlgn="auto" latinLnBrk="1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dirty="0" smtClean="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for </a:t>
              </a:r>
              <a:r>
                <a:rPr lang="en-US" dirty="0" err="1" smtClean="0">
                  <a:solidFill>
                    <a:srgbClr val="000000"/>
                  </a:solidFill>
                </a:rPr>
                <a:t>num_epochs</a:t>
              </a:r>
              <a:r>
                <a:rPr lang="en-US" dirty="0" smtClean="0">
                  <a:solidFill>
                    <a:srgbClr val="000000"/>
                  </a:solidFill>
                </a:rPr>
                <a:t> </a:t>
              </a:r>
              <a:r>
                <a:rPr lang="en-US" b="1" dirty="0">
                  <a:solidFill>
                    <a:srgbClr val="0070C0"/>
                  </a:solidFill>
                </a:rPr>
                <a:t>do</a:t>
              </a:r>
              <a:endParaRPr lang="en-US" sz="1800" b="1" dirty="0">
                <a:solidFill>
                  <a:srgbClr val="0070C0"/>
                </a:solidFill>
                <a:sym typeface="Calibri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917931" y="4273034"/>
              <a:ext cx="56778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end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12744" y="1344303"/>
              <a:ext cx="2628282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fontAlgn="auto" latinLnBrk="1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Initialize w and b randomly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2460856" y="2419283"/>
                  <a:ext cx="1397672" cy="26724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charset="0"/>
                          </a:rPr>
                          <m:t>𝑑𝐿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latin typeface="Cambria Math" charset="0"/>
                          </a:rPr>
                          <m:t>)/</m:t>
                        </m:r>
                        <m:r>
                          <a:rPr lang="en-US" i="1">
                            <a:latin typeface="Cambria Math" charset="0"/>
                          </a:rPr>
                          <m:t>𝑑𝑤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0856" y="2419283"/>
                  <a:ext cx="1397672" cy="26724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4569136" y="2445924"/>
                  <a:ext cx="1334533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charset="0"/>
                          </a:rPr>
                          <m:t>𝑑𝐿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latin typeface="Cambria Math" charset="0"/>
                          </a:rPr>
                          <m:t>)/</m:t>
                        </m:r>
                        <m:r>
                          <a:rPr lang="en-US" i="1">
                            <a:latin typeface="Cambria Math" charset="0"/>
                          </a:rPr>
                          <m:t>𝑑𝑏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9136" y="2445924"/>
                  <a:ext cx="1507977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/>
            <p:cNvSpPr txBox="1"/>
            <p:nvPr/>
          </p:nvSpPr>
          <p:spPr>
            <a:xfrm>
              <a:off x="1243757" y="2445924"/>
              <a:ext cx="107336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fontAlgn="auto" latinLnBrk="1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Compute: 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990535" y="2445924"/>
              <a:ext cx="44659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fontAlgn="auto" latinLnBrk="1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197589" y="2921911"/>
              <a:ext cx="111921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Update w: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191403" y="3368358"/>
              <a:ext cx="108074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Update b: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/>
                <p:cNvSpPr/>
                <p:nvPr/>
              </p:nvSpPr>
              <p:spPr>
                <a:xfrm>
                  <a:off x="1485714" y="2953582"/>
                  <a:ext cx="2992648" cy="26724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</a:rPr>
                          <m:t>𝑤</m:t>
                        </m:r>
                        <m:r>
                          <a:rPr lang="en-US" i="1" smtClean="0">
                            <a:latin typeface="Cambria Math" charset="0"/>
                          </a:rPr>
                          <m:t>=</m:t>
                        </m:r>
                        <m:r>
                          <a:rPr lang="en-US" i="1" smtClean="0">
                            <a:latin typeface="Cambria Math" charset="0"/>
                          </a:rPr>
                          <m:t>𝑤</m:t>
                        </m:r>
                        <m:r>
                          <a:rPr lang="en-US" i="1" smtClean="0">
                            <a:latin typeface="Cambria Math" charset="0"/>
                          </a:rPr>
                          <m:t> −</m:t>
                        </m:r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0000"/>
                            </a:solidFill>
                            <a:latin typeface="Cambria Math" charset="0"/>
                            <a:ea typeface="Calibri"/>
                            <a:cs typeface="Calibri"/>
                            <a:sym typeface="Calibri"/>
                          </a:rPr>
                          <m:t>α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5714" y="2953582"/>
                  <a:ext cx="2992648" cy="26724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/>
                <p:cNvSpPr/>
                <p:nvPr/>
              </p:nvSpPr>
              <p:spPr>
                <a:xfrm>
                  <a:off x="2336278" y="3386485"/>
                  <a:ext cx="2561599" cy="26724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𝑏</m:t>
                      </m:r>
                      <m:r>
                        <a:rPr lang="en-US" i="1" smtClean="0">
                          <a:latin typeface="Cambria Math" charset="0"/>
                        </a:rPr>
                        <m:t>=</m:t>
                      </m:r>
                      <m:r>
                        <a:rPr lang="en-US" i="1" smtClean="0">
                          <a:latin typeface="Cambria Math" charset="0"/>
                        </a:rPr>
                        <m:t>𝑏</m:t>
                      </m:r>
                      <m:r>
                        <a:rPr lang="en-US" i="1" smtClean="0">
                          <a:latin typeface="Cambria Math" charset="0"/>
                        </a:rPr>
                        <m:t> −</m:t>
                      </m:r>
                      <m:r>
                        <m:rPr>
                          <m:sty m:val="p"/>
                        </m:rPr>
                        <a:rPr lang="el-GR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α</m:t>
                      </m:r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26" name="Rectangle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6278" y="3386485"/>
                  <a:ext cx="2561599" cy="26724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>
              <a:off x="1243757" y="3878293"/>
              <a:ext cx="73770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Print: 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1874988" y="3877982"/>
                  <a:ext cx="881203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4988" y="3877982"/>
                  <a:ext cx="951414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ctangle 30"/>
            <p:cNvSpPr/>
            <p:nvPr/>
          </p:nvSpPr>
          <p:spPr>
            <a:xfrm>
              <a:off x="2865897" y="3855069"/>
              <a:ext cx="472815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// Useful to see if this is becoming smaller or not. 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353033" y="2525689"/>
            <a:ext cx="139371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fontAlgn="auto" latinLnBrk="1" hangingPunct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lang="en-US" sz="1800" b="1" dirty="0" smtClean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 smtClean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dirty="0" smtClean="0">
                <a:solidFill>
                  <a:srgbClr val="000000"/>
                </a:solidFill>
              </a:rPr>
              <a:t>=1…n </a:t>
            </a:r>
            <a:r>
              <a:rPr lang="en-US" b="1" dirty="0">
                <a:solidFill>
                  <a:srgbClr val="0070C0"/>
                </a:solidFill>
              </a:rPr>
              <a:t>do</a:t>
            </a:r>
            <a:endParaRPr lang="en-US" sz="1800" b="1" dirty="0">
              <a:solidFill>
                <a:srgbClr val="0070C0"/>
              </a:solidFill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2835331" y="3749796"/>
                <a:ext cx="157858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𝑑𝐿</m:t>
                      </m:r>
                      <m:r>
                        <a:rPr lang="en-US" i="1">
                          <a:latin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</a:rPr>
                        <m:t>𝑤</m:t>
                      </m:r>
                      <m:r>
                        <a:rPr lang="en-US" i="1">
                          <a:latin typeface="Cambria Math" charset="0"/>
                        </a:rPr>
                        <m:t>,</m:t>
                      </m:r>
                      <m:r>
                        <a:rPr lang="en-US" i="1">
                          <a:latin typeface="Cambria Math" charset="0"/>
                        </a:rPr>
                        <m:t>𝑏</m:t>
                      </m:r>
                      <m:r>
                        <a:rPr lang="en-US" i="1">
                          <a:latin typeface="Cambria Math" charset="0"/>
                        </a:rPr>
                        <m:t>)/</m:t>
                      </m:r>
                      <m:r>
                        <a:rPr lang="en-US" i="1">
                          <a:latin typeface="Cambria Math" charset="0"/>
                        </a:rPr>
                        <m:t>𝑑𝑤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5331" y="3749796"/>
                <a:ext cx="1578585" cy="338554"/>
              </a:xfrm>
              <a:prstGeom prst="rect">
                <a:avLst/>
              </a:prstGeom>
              <a:blipFill rotWithShape="0">
                <a:blip r:embed="rId9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2705885" y="4300979"/>
                <a:ext cx="1507273" cy="428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𝑑𝐿</m:t>
                      </m:r>
                      <m:r>
                        <a:rPr lang="en-US" i="1">
                          <a:latin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</a:rPr>
                        <m:t>𝑤</m:t>
                      </m:r>
                      <m:r>
                        <a:rPr lang="en-US" i="1">
                          <a:latin typeface="Cambria Math" charset="0"/>
                        </a:rPr>
                        <m:t>,</m:t>
                      </m:r>
                      <m:r>
                        <a:rPr lang="en-US" i="1">
                          <a:latin typeface="Cambria Math" charset="0"/>
                        </a:rPr>
                        <m:t>𝑏</m:t>
                      </m:r>
                      <m:r>
                        <a:rPr lang="en-US" i="1">
                          <a:latin typeface="Cambria Math" charset="0"/>
                        </a:rPr>
                        <m:t>)/</m:t>
                      </m:r>
                      <m:r>
                        <a:rPr lang="en-US" i="1">
                          <a:latin typeface="Cambria Math" charset="0"/>
                        </a:rPr>
                        <m:t>𝑑𝑏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885" y="4300979"/>
                <a:ext cx="1507273" cy="42889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0377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sldNum" sz="quarter" idx="4294967295"/>
          </p:nvPr>
        </p:nvSpPr>
        <p:spPr>
          <a:xfrm>
            <a:off x="6912392" y="5710927"/>
            <a:ext cx="2133601" cy="2819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300">
                <a:solidFill>
                  <a:srgbClr val="FFFFFF"/>
                </a:solidFill>
              </a:rPr>
              <a:t>142</a:t>
            </a:fld>
            <a:endParaRPr sz="1300">
              <a:solidFill>
                <a:srgbClr val="FFFF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28601" y="1415908"/>
            <a:ext cx="8226068" cy="5061092"/>
            <a:chOff x="917931" y="1118989"/>
            <a:chExt cx="6676120" cy="38086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917931" y="1118989"/>
                  <a:ext cx="920124" cy="27699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defTabSz="457200" fontAlgn="auto" latinLnBrk="1" hangingPunct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80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Calibri"/>
                            <a:cs typeface="Calibri"/>
                            <a:sym typeface="Calibri"/>
                          </a:rPr>
                          <m:t>α</m:t>
                        </m:r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charset="0"/>
                            <a:ea typeface="Calibri"/>
                            <a:cs typeface="Calibri"/>
                            <a:sym typeface="Calibri"/>
                          </a:rPr>
                          <m:t>=0.01</m:t>
                        </m:r>
                      </m:oMath>
                    </m:oMathPara>
                  </a14:m>
                  <a:endParaRPr lang="en-US" sz="18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931" y="1118989"/>
                  <a:ext cx="920124" cy="27699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/>
            <p:cNvSpPr txBox="1"/>
            <p:nvPr/>
          </p:nvSpPr>
          <p:spPr>
            <a:xfrm>
              <a:off x="938125" y="1827132"/>
              <a:ext cx="195155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fontAlgn="auto" latinLnBrk="1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dirty="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for </a:t>
              </a:r>
              <a:r>
                <a:rPr lang="en-US" dirty="0" smtClean="0">
                  <a:solidFill>
                    <a:srgbClr val="000000"/>
                  </a:solidFill>
                </a:rPr>
                <a:t> </a:t>
              </a:r>
              <a:r>
                <a:rPr lang="en-US" dirty="0" err="1">
                  <a:solidFill>
                    <a:srgbClr val="000000"/>
                  </a:solidFill>
                </a:rPr>
                <a:t>num_epochs</a:t>
              </a:r>
              <a:r>
                <a:rPr lang="en-US" dirty="0">
                  <a:solidFill>
                    <a:srgbClr val="000000"/>
                  </a:solidFill>
                </a:rPr>
                <a:t> </a:t>
              </a:r>
              <a:r>
                <a:rPr lang="en-US" b="1" dirty="0">
                  <a:solidFill>
                    <a:srgbClr val="0070C0"/>
                  </a:solidFill>
                </a:rPr>
                <a:t>do</a:t>
              </a:r>
              <a:endParaRPr lang="en-US" sz="1800" b="1" dirty="0">
                <a:solidFill>
                  <a:srgbClr val="0070C0"/>
                </a:solidFill>
                <a:sym typeface="Calibri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917931" y="4589131"/>
              <a:ext cx="56778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end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17931" y="1539618"/>
              <a:ext cx="2628282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fontAlgn="auto" latinLnBrk="1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Initialize w and </a:t>
              </a:r>
              <a:r>
                <a:rPr lang="en-US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 randomly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2283486" y="2364157"/>
                  <a:ext cx="133517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charset="0"/>
                          </a:rPr>
                          <m:t>𝑑𝑙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latin typeface="Cambria Math" charset="0"/>
                          </a:rPr>
                          <m:t>)/</m:t>
                        </m:r>
                        <m:r>
                          <a:rPr lang="en-US" i="1">
                            <a:latin typeface="Cambria Math" charset="0"/>
                          </a:rPr>
                          <m:t>𝑑𝑤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3486" y="2364157"/>
                  <a:ext cx="1335174" cy="33855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4403734" y="2360772"/>
                  <a:ext cx="129195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charset="0"/>
                          </a:rPr>
                          <m:t>𝑑𝑙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latin typeface="Cambria Math" charset="0"/>
                          </a:rPr>
                          <m:t>)/</m:t>
                        </m:r>
                        <m:r>
                          <a:rPr lang="en-US" i="1">
                            <a:latin typeface="Cambria Math" charset="0"/>
                          </a:rPr>
                          <m:t>𝑑𝑏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3734" y="2360772"/>
                  <a:ext cx="1291957" cy="3385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/>
            <p:cNvSpPr txBox="1"/>
            <p:nvPr/>
          </p:nvSpPr>
          <p:spPr>
            <a:xfrm>
              <a:off x="1241313" y="2405409"/>
              <a:ext cx="107336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fontAlgn="auto" latinLnBrk="1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Compute: 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25132" y="2360772"/>
              <a:ext cx="44659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fontAlgn="auto" latinLnBrk="1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202694" y="2770889"/>
              <a:ext cx="111921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Update w: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191403" y="3459798"/>
              <a:ext cx="108074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Update b:</a:t>
              </a: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243757" y="3878293"/>
              <a:ext cx="73770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Print: 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1874988" y="3877982"/>
                  <a:ext cx="83862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charset="0"/>
                          </a:rPr>
                          <m:t>𝑙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4988" y="3877982"/>
                  <a:ext cx="902683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ctangle 30"/>
            <p:cNvSpPr/>
            <p:nvPr/>
          </p:nvSpPr>
          <p:spPr>
            <a:xfrm>
              <a:off x="2865897" y="3855069"/>
              <a:ext cx="472815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// Useful to see if this is becoming smaller or not. </a:t>
              </a:r>
            </a:p>
          </p:txBody>
        </p:sp>
      </p:grpSp>
      <p:sp>
        <p:nvSpPr>
          <p:cNvPr id="30" name="Rectangle 29"/>
          <p:cNvSpPr/>
          <p:nvPr/>
        </p:nvSpPr>
        <p:spPr>
          <a:xfrm>
            <a:off x="391164" y="5713519"/>
            <a:ext cx="5677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end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86565" y="2622676"/>
            <a:ext cx="263443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fontAlgn="auto" latinLnBrk="1" hangingPunct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lang="en-US" dirty="0" err="1" smtClean="0">
                <a:solidFill>
                  <a:srgbClr val="000000"/>
                </a:solidFill>
              </a:rPr>
              <a:t>num_batches</a:t>
            </a:r>
            <a:r>
              <a:rPr lang="en-US" dirty="0" smtClean="0">
                <a:solidFill>
                  <a:srgbClr val="000000"/>
                </a:solidFill>
              </a:rPr>
              <a:t> t=1…T </a:t>
            </a:r>
            <a:r>
              <a:rPr lang="en-US" b="1" dirty="0">
                <a:solidFill>
                  <a:srgbClr val="0070C0"/>
                </a:solidFill>
              </a:rPr>
              <a:t>do</a:t>
            </a:r>
            <a:endParaRPr lang="en-US" sz="1800" b="1" dirty="0">
              <a:solidFill>
                <a:srgbClr val="0070C0"/>
              </a:solidFill>
              <a:sym typeface="Calibri"/>
            </a:endParaRPr>
          </a:p>
        </p:txBody>
      </p:sp>
      <p:sp>
        <p:nvSpPr>
          <p:cNvPr id="23" name="Shape 28"/>
          <p:cNvSpPr/>
          <p:nvPr/>
        </p:nvSpPr>
        <p:spPr>
          <a:xfrm>
            <a:off x="82101" y="542094"/>
            <a:ext cx="7924800" cy="58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ctr">
              <a:defRPr sz="3200">
                <a:solidFill>
                  <a:srgbClr val="2153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sz="4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Mini-batch Gradient Descent</a:t>
            </a:r>
            <a:endParaRPr sz="44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2028986" y="3418573"/>
                <a:ext cx="3380013" cy="7634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𝑤</m:t>
                      </m:r>
                      <m:r>
                        <a:rPr lang="en-US" i="1" smtClean="0">
                          <a:latin typeface="Cambria Math" charset="0"/>
                        </a:rPr>
                        <m:t>=</m:t>
                      </m:r>
                      <m:r>
                        <a:rPr lang="en-US" i="1" smtClean="0">
                          <a:latin typeface="Cambria Math" charset="0"/>
                        </a:rPr>
                        <m:t>𝑤</m:t>
                      </m:r>
                      <m:r>
                        <a:rPr lang="en-US" i="1" smtClean="0">
                          <a:latin typeface="Cambria Math" charset="0"/>
                        </a:rPr>
                        <m:t> −</m:t>
                      </m:r>
                      <m:r>
                        <m:rPr>
                          <m:sty m:val="p"/>
                        </m:rPr>
                        <a:rPr lang="el-GR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α</m:t>
                      </m:r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𝒊</m:t>
                          </m:r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=</m:t>
                          </m:r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𝒎</m:t>
                          </m:r>
                        </m:sup>
                        <m:e>
                          <m:r>
                            <a:rPr lang="en-US" i="1">
                              <a:latin typeface="Cambria Math" charset="0"/>
                            </a:rPr>
                            <m:t>𝑑𝐿</m:t>
                          </m:r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latin typeface="Cambria Math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charset="0"/>
                            </a:rPr>
                            <m:t>)/</m:t>
                          </m:r>
                          <m:r>
                            <a:rPr lang="en-US" i="1">
                              <a:latin typeface="Cambria Math" charset="0"/>
                            </a:rPr>
                            <m:t>𝑑𝑤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986" y="3418573"/>
                <a:ext cx="3380013" cy="76341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2275524" y="4160300"/>
                <a:ext cx="2893169" cy="764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𝑏</m:t>
                      </m:r>
                      <m:r>
                        <a:rPr lang="en-US" i="1" smtClean="0">
                          <a:latin typeface="Cambria Math" charset="0"/>
                        </a:rPr>
                        <m:t>=</m:t>
                      </m:r>
                      <m:r>
                        <a:rPr lang="en-US" i="1" smtClean="0">
                          <a:latin typeface="Cambria Math" charset="0"/>
                        </a:rPr>
                        <m:t>𝑏</m:t>
                      </m:r>
                      <m:r>
                        <a:rPr lang="en-US" i="1" smtClean="0">
                          <a:latin typeface="Cambria Math" charset="0"/>
                        </a:rPr>
                        <m:t> −</m:t>
                      </m:r>
                      <m:r>
                        <m:rPr>
                          <m:sty m:val="p"/>
                        </m:rPr>
                        <a:rPr lang="el-GR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α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𝑚</m:t>
                          </m:r>
                        </m:sup>
                        <m:e>
                          <m:r>
                            <a:rPr lang="en-US" i="1">
                              <a:latin typeface="Cambria Math" charset="0"/>
                            </a:rPr>
                            <m:t>𝑑𝐿</m:t>
                          </m:r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latin typeface="Cambria Math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charset="0"/>
                            </a:rPr>
                            <m:t>)/</m:t>
                          </m:r>
                          <m:r>
                            <a:rPr lang="en-US" i="1">
                              <a:latin typeface="Cambria Math" charset="0"/>
                            </a:rPr>
                            <m:t>𝑑𝑏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5524" y="4160300"/>
                <a:ext cx="2893169" cy="76450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223288" y="1748581"/>
                <a:ext cx="3398751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defTabSz="457200" fontAlgn="auto" latinLnBrk="1" hangingPunct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e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𝑎𝑐h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𝑏𝑎𝑡𝑐h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=</m:t>
                    </m:r>
                  </m:oMath>
                </a14:m>
                <a:r>
                  <a:rPr lang="en-US" sz="1800" dirty="0" smtClean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m training examples</a:t>
                </a:r>
                <a:endParaRPr lang="en-US"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88" y="1748581"/>
                <a:ext cx="3398751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359" t="-28889" r="-3411" b="-5111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44215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GD, SGD and </a:t>
            </a:r>
            <a:r>
              <a:rPr lang="en-US" dirty="0" err="1" smtClean="0"/>
              <a:t>Minibatch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6200" y="1304365"/>
            <a:ext cx="847164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Optimization is a big part of machine learning</a:t>
            </a:r>
            <a:r>
              <a:rPr lang="en-US" sz="2400" dirty="0" smtClean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400" dirty="0">
              <a:solidFill>
                <a:srgbClr val="55555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Gradient descent is a simple optimization procedure that you can use with many machine learning algorithms</a:t>
            </a:r>
            <a:r>
              <a:rPr lang="en-US" sz="2400" dirty="0" smtClean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5555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Batch gradient descent refers to calculating the derivative from all training </a:t>
            </a:r>
            <a:r>
              <a:rPr lang="en-US" sz="2400" dirty="0" smtClean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before</a:t>
            </a:r>
            <a:r>
              <a:rPr lang="en-US" sz="2400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calculating an update</a:t>
            </a:r>
            <a:r>
              <a:rPr lang="en-US" sz="2400" dirty="0" smtClean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55555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Stochastic </a:t>
            </a:r>
            <a:r>
              <a:rPr lang="en-US" sz="2400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gradient descent refers to calculating the derivative from each training data instance and calculating the update </a:t>
            </a:r>
            <a:r>
              <a:rPr lang="en-US" sz="2400" dirty="0" smtClean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immediately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55555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Mini-batch </a:t>
            </a:r>
            <a:r>
              <a:rPr lang="en-US" sz="2400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refers to calculating derivative of mini groups of training data before calculating an update.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0" i="0" u="none" strike="noStrike" dirty="0">
              <a:solidFill>
                <a:srgbClr val="555555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1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41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42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6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81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8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80"/>
          <p:cNvSpPr txBox="1">
            <a:spLocks noGrp="1"/>
          </p:cNvSpPr>
          <p:nvPr>
            <p:ph type="title" idx="4294967295"/>
          </p:nvPr>
        </p:nvSpPr>
        <p:spPr>
          <a:xfrm>
            <a:off x="152400" y="578168"/>
            <a:ext cx="6646862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Differentiation Formulas</a:t>
            </a:r>
            <a:endParaRPr dirty="0"/>
          </a:p>
        </p:txBody>
      </p:sp>
      <p:sp>
        <p:nvSpPr>
          <p:cNvPr id="574" name="Google Shape;574;p80"/>
          <p:cNvSpPr txBox="1"/>
          <p:nvPr/>
        </p:nvSpPr>
        <p:spPr>
          <a:xfrm>
            <a:off x="609600" y="1557020"/>
            <a:ext cx="8113485" cy="172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3000" rIns="0" bIns="0" anchor="t" anchorCtr="0">
            <a:noAutofit/>
          </a:bodyPr>
          <a:lstStyle/>
          <a:p>
            <a:pPr marL="12700" marR="5080" lvl="0" indent="0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following are common differentiation  formulas: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10184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The derivative of a constant is 0.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80"/>
          <p:cNvSpPr txBox="1"/>
          <p:nvPr/>
        </p:nvSpPr>
        <p:spPr>
          <a:xfrm>
            <a:off x="914400" y="4114800"/>
            <a:ext cx="7050738" cy="871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3000" rIns="0" bIns="0" anchor="t" anchorCtr="0">
            <a:noAutofit/>
          </a:bodyPr>
          <a:lstStyle/>
          <a:p>
            <a:pPr marL="407669" marR="5080" lvl="0" indent="-395604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	The derivative of a sum is the sum of the  derivatives.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80"/>
          <p:cNvSpPr/>
          <p:nvPr/>
        </p:nvSpPr>
        <p:spPr>
          <a:xfrm>
            <a:off x="2029763" y="3491437"/>
            <a:ext cx="432434" cy="0"/>
          </a:xfrm>
          <a:custGeom>
            <a:avLst/>
            <a:gdLst/>
            <a:ahLst/>
            <a:cxnLst/>
            <a:rect l="l" t="t" r="r" b="b"/>
            <a:pathLst>
              <a:path w="432435" h="120000" extrusionOk="0">
                <a:moveTo>
                  <a:pt x="0" y="0"/>
                </a:moveTo>
                <a:lnTo>
                  <a:pt x="432383" y="0"/>
                </a:lnTo>
              </a:path>
            </a:pathLst>
          </a:custGeom>
          <a:noFill/>
          <a:ln w="157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80"/>
          <p:cNvSpPr txBox="1"/>
          <p:nvPr/>
        </p:nvSpPr>
        <p:spPr>
          <a:xfrm>
            <a:off x="2042048" y="3490050"/>
            <a:ext cx="8673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Times New Roman"/>
              <a:buNone/>
            </a:pP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</a:t>
            </a:r>
            <a:endParaRPr sz="29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8" name="Google Shape;578;p80"/>
          <p:cNvSpPr txBox="1"/>
          <p:nvPr/>
        </p:nvSpPr>
        <p:spPr>
          <a:xfrm>
            <a:off x="2124600" y="3048000"/>
            <a:ext cx="16641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None/>
            </a:pPr>
            <a:r>
              <a:rPr lang="en-US" sz="4350" i="1" baseline="30000" dirty="0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435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 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0</a:t>
            </a:r>
            <a:endParaRPr sz="29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9" name="Google Shape;579;p80"/>
          <p:cNvSpPr/>
          <p:nvPr/>
        </p:nvSpPr>
        <p:spPr>
          <a:xfrm>
            <a:off x="2000111" y="5668579"/>
            <a:ext cx="424180" cy="0"/>
          </a:xfrm>
          <a:custGeom>
            <a:avLst/>
            <a:gdLst/>
            <a:ahLst/>
            <a:cxnLst/>
            <a:rect l="l" t="t" r="r" b="b"/>
            <a:pathLst>
              <a:path w="424180" h="120000" extrusionOk="0">
                <a:moveTo>
                  <a:pt x="0" y="0"/>
                </a:moveTo>
                <a:lnTo>
                  <a:pt x="424016" y="0"/>
                </a:lnTo>
              </a:path>
            </a:pathLst>
          </a:custGeom>
          <a:noFill/>
          <a:ln w="150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80"/>
          <p:cNvSpPr txBox="1"/>
          <p:nvPr/>
        </p:nvSpPr>
        <p:spPr>
          <a:xfrm>
            <a:off x="2011839" y="5667192"/>
            <a:ext cx="8673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Times New Roman"/>
              <a:buNone/>
            </a:pP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</a:t>
            </a:r>
            <a:endParaRPr sz="29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1" name="Google Shape;581;p80"/>
          <p:cNvSpPr txBox="1"/>
          <p:nvPr/>
        </p:nvSpPr>
        <p:spPr>
          <a:xfrm>
            <a:off x="2092649" y="5181600"/>
            <a:ext cx="5996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None/>
            </a:pPr>
            <a:r>
              <a:rPr lang="en-US" sz="4350" i="1" baseline="30000" dirty="0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435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 </a:t>
            </a:r>
            <a:r>
              <a:rPr lang="en-US" sz="290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90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+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90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)) 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290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'(</a:t>
            </a:r>
            <a:r>
              <a:rPr lang="en-US" sz="290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+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'(</a:t>
            </a:r>
            <a:r>
              <a:rPr lang="en-US" sz="290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9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2" name="Google Shape;582;p80"/>
          <p:cNvSpPr txBox="1"/>
          <p:nvPr/>
        </p:nvSpPr>
        <p:spPr>
          <a:xfrm>
            <a:off x="50052" y="6551175"/>
            <a:ext cx="2346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Texas A&amp;M Dept of Statistics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5624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Bayesian analysis will show that </a:t>
            </a:r>
          </a:p>
          <a:p>
            <a:pPr lvl="1"/>
            <a:r>
              <a:rPr lang="en-US" dirty="0" smtClean="0"/>
              <a:t>under </a:t>
            </a:r>
            <a:r>
              <a:rPr lang="en-US" dirty="0"/>
              <a:t>certain assumptions any learning algorithm that minimizes the squared error between the output hypothesis </a:t>
            </a:r>
            <a:r>
              <a:rPr lang="en-US" dirty="0" smtClean="0"/>
              <a:t>predictions </a:t>
            </a:r>
            <a:r>
              <a:rPr lang="en-US" dirty="0"/>
              <a:t>and the training data will output a maximum likelihood hypothesis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59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6894" y="304800"/>
            <a:ext cx="7072064" cy="850106"/>
          </a:xfrm>
        </p:spPr>
        <p:txBody>
          <a:bodyPr/>
          <a:lstStyle/>
          <a:p>
            <a:r>
              <a:rPr lang="en-US" b="1" dirty="0" smtClean="0"/>
              <a:t>Maximum likelihood and </a:t>
            </a:r>
            <a:br>
              <a:rPr lang="en-US" b="1" dirty="0" smtClean="0"/>
            </a:br>
            <a:r>
              <a:rPr lang="en-US" b="1" dirty="0" smtClean="0"/>
              <a:t>least-squared error hypotheses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set of m training examples is provided, where the target value of each example is corrupted by random noise drawn according to a Normal probability </a:t>
            </a:r>
            <a:r>
              <a:rPr lang="en-US" dirty="0" smtClean="0"/>
              <a:t>distribution.</a:t>
            </a:r>
          </a:p>
          <a:p>
            <a:r>
              <a:rPr lang="en-US" dirty="0" smtClean="0"/>
              <a:t>Each </a:t>
            </a:r>
            <a:r>
              <a:rPr lang="en-US" dirty="0"/>
              <a:t>training example is a pair of the form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(</a:t>
            </a:r>
            <a:r>
              <a:rPr lang="en-US" dirty="0"/>
              <a:t>x</a:t>
            </a:r>
            <a:r>
              <a:rPr lang="en-US" baseline="-25000" dirty="0"/>
              <a:t>i</a:t>
            </a:r>
            <a:r>
              <a:rPr lang="en-US" dirty="0"/>
              <a:t>, d</a:t>
            </a:r>
            <a:r>
              <a:rPr lang="en-US" baseline="-25000" dirty="0"/>
              <a:t>i</a:t>
            </a:r>
            <a:r>
              <a:rPr lang="en-US" dirty="0"/>
              <a:t>) where d</a:t>
            </a:r>
            <a:r>
              <a:rPr lang="en-US" baseline="-25000" dirty="0"/>
              <a:t>i</a:t>
            </a:r>
            <a:r>
              <a:rPr lang="en-US" dirty="0" smtClean="0"/>
              <a:t> </a:t>
            </a:r>
            <a:r>
              <a:rPr lang="en-US" dirty="0"/>
              <a:t>= f </a:t>
            </a:r>
            <a:r>
              <a:rPr lang="en-US" dirty="0" smtClean="0"/>
              <a:t>(</a:t>
            </a:r>
            <a:r>
              <a:rPr lang="en-US" dirty="0"/>
              <a:t>x</a:t>
            </a:r>
            <a:r>
              <a:rPr lang="en-US" baseline="-25000" dirty="0"/>
              <a:t>i</a:t>
            </a:r>
            <a:r>
              <a:rPr lang="en-US" dirty="0" smtClean="0"/>
              <a:t>) </a:t>
            </a:r>
            <a:r>
              <a:rPr lang="en-US" dirty="0"/>
              <a:t>+ e</a:t>
            </a:r>
            <a:r>
              <a:rPr lang="en-US" baseline="-25000" dirty="0"/>
              <a:t>i</a:t>
            </a:r>
            <a:r>
              <a:rPr lang="en-US" dirty="0"/>
              <a:t>. Here f </a:t>
            </a:r>
            <a:r>
              <a:rPr lang="en-US" dirty="0" smtClean="0"/>
              <a:t>(</a:t>
            </a:r>
            <a:r>
              <a:rPr lang="en-US" dirty="0"/>
              <a:t>x</a:t>
            </a:r>
            <a:r>
              <a:rPr lang="en-US" baseline="-25000" dirty="0"/>
              <a:t>i</a:t>
            </a:r>
            <a:r>
              <a:rPr lang="en-US" dirty="0" smtClean="0"/>
              <a:t>) </a:t>
            </a:r>
            <a:r>
              <a:rPr lang="en-US" dirty="0"/>
              <a:t>is the noise-free value of the target function and e</a:t>
            </a:r>
            <a:r>
              <a:rPr lang="en-US" baseline="-25000" dirty="0"/>
              <a:t>i</a:t>
            </a:r>
            <a:r>
              <a:rPr lang="en-US" dirty="0" smtClean="0"/>
              <a:t> </a:t>
            </a:r>
            <a:r>
              <a:rPr lang="en-US" dirty="0"/>
              <a:t>is a random variable </a:t>
            </a:r>
            <a:r>
              <a:rPr lang="en-US" dirty="0" smtClean="0"/>
              <a:t>representing </a:t>
            </a:r>
            <a:r>
              <a:rPr lang="en-US" dirty="0"/>
              <a:t>the noise</a:t>
            </a:r>
            <a:r>
              <a:rPr lang="en-US" dirty="0" smtClean="0"/>
              <a:t>.</a:t>
            </a:r>
          </a:p>
          <a:p>
            <a:pPr marL="857250" lvl="1" indent="-457200"/>
            <a:r>
              <a:rPr lang="en-US" dirty="0" smtClean="0"/>
              <a:t>values </a:t>
            </a:r>
            <a:r>
              <a:rPr lang="en-US" dirty="0"/>
              <a:t>of the e</a:t>
            </a:r>
            <a:r>
              <a:rPr lang="en-US" baseline="-25000" dirty="0"/>
              <a:t>i</a:t>
            </a:r>
            <a:r>
              <a:rPr lang="en-US" dirty="0" smtClean="0"/>
              <a:t> </a:t>
            </a:r>
            <a:r>
              <a:rPr lang="en-US" dirty="0"/>
              <a:t>are drawn independently and that they are distributed according to a Normal distribution with zero mean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15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76800" y="4307212"/>
            <a:ext cx="1479176" cy="3212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3" name="object 3"/>
          <p:cNvSpPr/>
          <p:nvPr/>
        </p:nvSpPr>
        <p:spPr>
          <a:xfrm>
            <a:off x="3363512" y="1577687"/>
            <a:ext cx="2718364" cy="18025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8173" y="181123"/>
            <a:ext cx="6931959" cy="996200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dirty="0" smtClean="0"/>
              <a:t>Choose </a:t>
            </a:r>
            <a:r>
              <a:rPr spc="-4" dirty="0"/>
              <a:t>parameterized form for </a:t>
            </a:r>
            <a:r>
              <a:rPr lang="en-US" spc="-4" dirty="0" smtClean="0"/>
              <a:t/>
            </a:r>
            <a:br>
              <a:rPr lang="en-US" spc="-4" dirty="0" smtClean="0"/>
            </a:br>
            <a:r>
              <a:rPr spc="-4" dirty="0" smtClean="0"/>
              <a:t>P(Y|X</a:t>
            </a:r>
            <a:r>
              <a:rPr spc="-4" dirty="0"/>
              <a:t>; </a:t>
            </a:r>
            <a:r>
              <a:rPr dirty="0"/>
              <a:t>θ)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30903" y="6081112"/>
            <a:ext cx="5867960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dirty="0">
                <a:latin typeface="Arial"/>
                <a:cs typeface="Arial"/>
              </a:rPr>
              <a:t>and </a:t>
            </a:r>
            <a:r>
              <a:rPr sz="2118" spc="-4" dirty="0">
                <a:latin typeface="Arial"/>
                <a:cs typeface="Arial"/>
              </a:rPr>
              <a:t>the expected </a:t>
            </a:r>
            <a:r>
              <a:rPr sz="2118" dirty="0">
                <a:latin typeface="Arial"/>
                <a:cs typeface="Arial"/>
              </a:rPr>
              <a:t>value of y </a:t>
            </a:r>
            <a:r>
              <a:rPr sz="2118" spc="-4" dirty="0">
                <a:latin typeface="Arial"/>
                <a:cs typeface="Arial"/>
              </a:rPr>
              <a:t>for </a:t>
            </a:r>
            <a:r>
              <a:rPr sz="2118" dirty="0">
                <a:latin typeface="Arial"/>
                <a:cs typeface="Arial"/>
              </a:rPr>
              <a:t>any given x is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spc="-4" dirty="0">
                <a:latin typeface="Arial"/>
                <a:cs typeface="Arial"/>
              </a:rPr>
              <a:t>f(x)</a:t>
            </a:r>
            <a:endParaRPr sz="2118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95883" y="1441077"/>
            <a:ext cx="202266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dirty="0">
                <a:latin typeface="Arial"/>
                <a:cs typeface="Arial"/>
              </a:rPr>
              <a:t>Y</a:t>
            </a:r>
            <a:endParaRPr sz="2118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57417" y="4290627"/>
            <a:ext cx="1706095" cy="3378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8" name="object 8"/>
          <p:cNvSpPr txBox="1"/>
          <p:nvPr/>
        </p:nvSpPr>
        <p:spPr>
          <a:xfrm>
            <a:off x="487149" y="3380194"/>
            <a:ext cx="7174006" cy="2000808"/>
          </a:xfrm>
          <a:prstGeom prst="rect">
            <a:avLst/>
          </a:prstGeom>
        </p:spPr>
        <p:txBody>
          <a:bodyPr vert="horz" wrap="square" lIns="0" tIns="91888" rIns="0" bIns="0" rtlCol="0">
            <a:spAutoFit/>
          </a:bodyPr>
          <a:lstStyle/>
          <a:p>
            <a:pPr marL="1364949" algn="ctr">
              <a:spcBef>
                <a:spcPts val="724"/>
              </a:spcBef>
            </a:pPr>
            <a:r>
              <a:rPr sz="2118" dirty="0">
                <a:latin typeface="Arial"/>
                <a:cs typeface="Arial"/>
              </a:rPr>
              <a:t>X</a:t>
            </a:r>
          </a:p>
          <a:p>
            <a:pPr marL="11206">
              <a:spcBef>
                <a:spcPts val="635"/>
              </a:spcBef>
            </a:pPr>
            <a:r>
              <a:rPr sz="2118" dirty="0">
                <a:latin typeface="Arial"/>
                <a:cs typeface="Arial"/>
              </a:rPr>
              <a:t>Assume Y is some </a:t>
            </a:r>
            <a:r>
              <a:rPr sz="2118" spc="-4" dirty="0">
                <a:latin typeface="Arial"/>
                <a:cs typeface="Arial"/>
              </a:rPr>
              <a:t>deterministic f(X), </a:t>
            </a:r>
            <a:r>
              <a:rPr sz="2118" dirty="0">
                <a:latin typeface="Arial"/>
                <a:cs typeface="Arial"/>
              </a:rPr>
              <a:t>plus random</a:t>
            </a:r>
            <a:r>
              <a:rPr sz="2118" spc="-106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noise</a:t>
            </a:r>
          </a:p>
          <a:p>
            <a:pPr marL="439294" algn="ctr">
              <a:spcBef>
                <a:spcPts val="1165"/>
              </a:spcBef>
            </a:pPr>
            <a:r>
              <a:rPr sz="2118" dirty="0">
                <a:latin typeface="Arial"/>
                <a:cs typeface="Arial"/>
              </a:rPr>
              <a:t>where</a:t>
            </a:r>
          </a:p>
          <a:p>
            <a:pPr>
              <a:spcBef>
                <a:spcPts val="26"/>
              </a:spcBef>
            </a:pPr>
            <a:endParaRPr sz="2427" dirty="0">
              <a:latin typeface="Times New Roman"/>
              <a:cs typeface="Times New Roman"/>
            </a:endParaRPr>
          </a:p>
          <a:p>
            <a:pPr marL="11206"/>
            <a:r>
              <a:rPr sz="2118" spc="-4" dirty="0">
                <a:latin typeface="Arial"/>
                <a:cs typeface="Arial"/>
              </a:rPr>
              <a:t>Therefore </a:t>
            </a:r>
            <a:r>
              <a:rPr sz="2118" dirty="0">
                <a:latin typeface="Arial"/>
                <a:cs typeface="Arial"/>
              </a:rPr>
              <a:t>Y is a random variable </a:t>
            </a:r>
            <a:r>
              <a:rPr sz="2118" spc="-4" dirty="0">
                <a:latin typeface="Arial"/>
                <a:cs typeface="Arial"/>
              </a:rPr>
              <a:t>that follows the</a:t>
            </a:r>
            <a:r>
              <a:rPr sz="2118" spc="-53" dirty="0">
                <a:latin typeface="Arial"/>
                <a:cs typeface="Arial"/>
              </a:rPr>
              <a:t> </a:t>
            </a:r>
            <a:r>
              <a:rPr sz="2118" spc="-4" dirty="0">
                <a:latin typeface="Arial"/>
                <a:cs typeface="Arial"/>
              </a:rPr>
              <a:t>distribution</a:t>
            </a:r>
            <a:endParaRPr sz="2118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76400" y="5529001"/>
            <a:ext cx="2669992" cy="3307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10" name="object 10"/>
          <p:cNvSpPr/>
          <p:nvPr/>
        </p:nvSpPr>
        <p:spPr>
          <a:xfrm>
            <a:off x="6207046" y="2941545"/>
            <a:ext cx="11766" cy="6163"/>
          </a:xfrm>
          <a:custGeom>
            <a:avLst/>
            <a:gdLst/>
            <a:ahLst/>
            <a:cxnLst/>
            <a:rect l="l" t="t" r="r" b="b"/>
            <a:pathLst>
              <a:path w="13334" h="6985">
                <a:moveTo>
                  <a:pt x="12821" y="4482"/>
                </a:moveTo>
                <a:lnTo>
                  <a:pt x="5495" y="5976"/>
                </a:lnTo>
                <a:lnTo>
                  <a:pt x="0" y="6723"/>
                </a:lnTo>
                <a:lnTo>
                  <a:pt x="7693" y="0"/>
                </a:lnTo>
              </a:path>
            </a:pathLst>
          </a:custGeom>
          <a:ln w="19049">
            <a:solidFill>
              <a:srgbClr val="F0840A"/>
            </a:solidFill>
          </a:ln>
        </p:spPr>
        <p:txBody>
          <a:bodyPr wrap="square" lIns="0" tIns="0" rIns="0" bIns="0" rtlCol="0"/>
          <a:lstStyle/>
          <a:p>
            <a:endParaRPr sz="1412"/>
          </a:p>
        </p:txBody>
      </p:sp>
    </p:spTree>
    <p:extLst>
      <p:ext uri="{BB962C8B-B14F-4D97-AF65-F5344CB8AC3E}">
        <p14:creationId xmlns:p14="http://schemas.microsoft.com/office/powerpoint/2010/main" val="63112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38800" y="1447800"/>
            <a:ext cx="3200400" cy="24606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8820" y="348163"/>
            <a:ext cx="5579409" cy="554541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3530" dirty="0"/>
              <a:t>Consider Linear</a:t>
            </a:r>
            <a:r>
              <a:rPr sz="3530" spc="-93" dirty="0"/>
              <a:t> </a:t>
            </a:r>
            <a:r>
              <a:rPr sz="3530" dirty="0"/>
              <a:t>Regression</a:t>
            </a:r>
            <a:endParaRPr sz="3530"/>
          </a:p>
        </p:txBody>
      </p:sp>
      <p:sp>
        <p:nvSpPr>
          <p:cNvPr id="4" name="object 4"/>
          <p:cNvSpPr txBox="1"/>
          <p:nvPr/>
        </p:nvSpPr>
        <p:spPr>
          <a:xfrm>
            <a:off x="475306" y="2524208"/>
            <a:ext cx="4581525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spc="-4" dirty="0">
                <a:latin typeface="Arial"/>
                <a:cs typeface="Arial"/>
              </a:rPr>
              <a:t>E.g., </a:t>
            </a:r>
            <a:r>
              <a:rPr sz="2118" dirty="0">
                <a:latin typeface="Arial"/>
                <a:cs typeface="Arial"/>
              </a:rPr>
              <a:t>assume </a:t>
            </a:r>
            <a:r>
              <a:rPr sz="2118" spc="-4" dirty="0">
                <a:latin typeface="Arial"/>
                <a:cs typeface="Arial"/>
              </a:rPr>
              <a:t>f(x) </a:t>
            </a:r>
            <a:r>
              <a:rPr sz="2118" dirty="0">
                <a:latin typeface="Arial"/>
                <a:cs typeface="Arial"/>
              </a:rPr>
              <a:t>is linear </a:t>
            </a:r>
            <a:r>
              <a:rPr sz="2118" spc="-4" dirty="0">
                <a:latin typeface="Arial"/>
                <a:cs typeface="Arial"/>
              </a:rPr>
              <a:t>function </a:t>
            </a:r>
            <a:r>
              <a:rPr sz="2118" dirty="0">
                <a:latin typeface="Arial"/>
                <a:cs typeface="Arial"/>
              </a:rPr>
              <a:t>of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x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4122" y="4453503"/>
            <a:ext cx="6191250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spc="-4" dirty="0">
                <a:latin typeface="Arial"/>
                <a:cs typeface="Arial"/>
              </a:rPr>
              <a:t>Notation: to </a:t>
            </a:r>
            <a:r>
              <a:rPr sz="2118" dirty="0">
                <a:latin typeface="Arial"/>
                <a:cs typeface="Arial"/>
              </a:rPr>
              <a:t>make our </a:t>
            </a:r>
            <a:r>
              <a:rPr sz="2118" spc="-4" dirty="0">
                <a:latin typeface="Arial"/>
                <a:cs typeface="Arial"/>
              </a:rPr>
              <a:t>parameters explicit, </a:t>
            </a:r>
            <a:r>
              <a:rPr sz="2118" spc="-9" dirty="0">
                <a:latin typeface="Arial"/>
                <a:cs typeface="Arial"/>
              </a:rPr>
              <a:t>let’s</a:t>
            </a:r>
            <a:r>
              <a:rPr sz="2118" spc="31" dirty="0">
                <a:latin typeface="Arial"/>
                <a:cs typeface="Arial"/>
              </a:rPr>
              <a:t> </a:t>
            </a:r>
            <a:r>
              <a:rPr sz="2118" spc="-4" dirty="0">
                <a:latin typeface="Arial"/>
                <a:cs typeface="Arial"/>
              </a:rPr>
              <a:t>write</a:t>
            </a:r>
            <a:endParaRPr sz="2118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8035" y="1864484"/>
            <a:ext cx="2733563" cy="3383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7" name="object 7"/>
          <p:cNvSpPr/>
          <p:nvPr/>
        </p:nvSpPr>
        <p:spPr>
          <a:xfrm>
            <a:off x="796432" y="3117252"/>
            <a:ext cx="3678431" cy="3672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8" name="object 8"/>
          <p:cNvSpPr/>
          <p:nvPr/>
        </p:nvSpPr>
        <p:spPr>
          <a:xfrm>
            <a:off x="792394" y="3712806"/>
            <a:ext cx="2737960" cy="3648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9" name="object 9"/>
          <p:cNvSpPr/>
          <p:nvPr/>
        </p:nvSpPr>
        <p:spPr>
          <a:xfrm>
            <a:off x="858035" y="5102012"/>
            <a:ext cx="1919252" cy="2643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10" name="object 10"/>
          <p:cNvSpPr/>
          <p:nvPr/>
        </p:nvSpPr>
        <p:spPr>
          <a:xfrm>
            <a:off x="953278" y="5697326"/>
            <a:ext cx="3364738" cy="2943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</p:spTree>
    <p:extLst>
      <p:ext uri="{BB962C8B-B14F-4D97-AF65-F5344CB8AC3E}">
        <p14:creationId xmlns:p14="http://schemas.microsoft.com/office/powerpoint/2010/main" val="116846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62600" y="3550274"/>
            <a:ext cx="3429000" cy="25457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804" y="292955"/>
            <a:ext cx="8703196" cy="873090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  <a:tabLst>
                <a:tab pos="1754935" algn="l"/>
              </a:tabLst>
            </a:pPr>
            <a:r>
              <a:rPr sz="2800" b="1" dirty="0">
                <a:latin typeface="Arial"/>
                <a:cs typeface="Arial"/>
              </a:rPr>
              <a:t>Training</a:t>
            </a:r>
            <a:r>
              <a:rPr lang="en-US" sz="2800" b="1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Linear Regression</a:t>
            </a:r>
            <a:r>
              <a:rPr lang="en-US" sz="2800" b="1" dirty="0">
                <a:latin typeface="Arial"/>
                <a:cs typeface="Arial"/>
              </a:rPr>
              <a:t> </a:t>
            </a:r>
            <a:r>
              <a:rPr lang="en-US" sz="2800" b="1" dirty="0" smtClean="0"/>
              <a:t>:</a:t>
            </a:r>
            <a:br>
              <a:rPr lang="en-US" sz="2800" b="1" dirty="0" smtClean="0"/>
            </a:br>
            <a:r>
              <a:rPr lang="en-US" sz="2800" b="1" dirty="0">
                <a:latin typeface="Arial"/>
                <a:cs typeface="Arial"/>
              </a:rPr>
              <a:t>Maximum </a:t>
            </a:r>
            <a:r>
              <a:rPr lang="en-US" sz="2800" b="1" spc="-4" dirty="0">
                <a:latin typeface="Arial"/>
                <a:cs typeface="Arial"/>
              </a:rPr>
              <a:t>Conditional </a:t>
            </a:r>
            <a:r>
              <a:rPr lang="en-US" sz="2800" b="1" dirty="0">
                <a:latin typeface="Arial"/>
                <a:cs typeface="Arial"/>
              </a:rPr>
              <a:t>Likelihood</a:t>
            </a:r>
            <a:r>
              <a:rPr lang="en-US" sz="2800" b="1" spc="-13" dirty="0">
                <a:latin typeface="Arial"/>
                <a:cs typeface="Arial"/>
              </a:rPr>
              <a:t> </a:t>
            </a:r>
            <a:r>
              <a:rPr lang="en-US" sz="2800" b="1" spc="-4" dirty="0">
                <a:latin typeface="Arial"/>
                <a:cs typeface="Arial"/>
              </a:rPr>
              <a:t>Estimate </a:t>
            </a:r>
            <a:r>
              <a:rPr lang="en-US" sz="2800" b="1" spc="-4" dirty="0" smtClean="0">
                <a:latin typeface="Arial"/>
                <a:cs typeface="Arial"/>
              </a:rPr>
              <a:t>(</a:t>
            </a:r>
            <a:r>
              <a:rPr lang="en-US" sz="2800" b="1" dirty="0" smtClean="0"/>
              <a:t>MCLE)</a:t>
            </a:r>
            <a:endParaRPr sz="2800" b="1" dirty="0"/>
          </a:p>
        </p:txBody>
      </p:sp>
      <p:sp>
        <p:nvSpPr>
          <p:cNvPr id="4" name="object 4"/>
          <p:cNvSpPr txBox="1"/>
          <p:nvPr/>
        </p:nvSpPr>
        <p:spPr>
          <a:xfrm>
            <a:off x="480179" y="2161869"/>
            <a:ext cx="5852831" cy="113162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dirty="0">
                <a:latin typeface="Arial"/>
                <a:cs typeface="Arial"/>
              </a:rPr>
              <a:t>How can we learn W </a:t>
            </a:r>
            <a:r>
              <a:rPr sz="2118" spc="-4" dirty="0">
                <a:latin typeface="Arial"/>
                <a:cs typeface="Arial"/>
              </a:rPr>
              <a:t>from the training</a:t>
            </a:r>
            <a:r>
              <a:rPr sz="2118" spc="-9" dirty="0">
                <a:latin typeface="Arial"/>
                <a:cs typeface="Arial"/>
              </a:rPr>
              <a:t> </a:t>
            </a:r>
            <a:r>
              <a:rPr sz="2118" spc="-4" dirty="0">
                <a:latin typeface="Arial"/>
                <a:cs typeface="Arial"/>
              </a:rPr>
              <a:t>data?</a:t>
            </a:r>
            <a:endParaRPr sz="2118" dirty="0">
              <a:latin typeface="Arial"/>
              <a:cs typeface="Arial"/>
            </a:endParaRPr>
          </a:p>
          <a:p>
            <a:pPr>
              <a:spcBef>
                <a:spcPts val="44"/>
              </a:spcBef>
            </a:pPr>
            <a:endParaRPr sz="3044" dirty="0">
              <a:latin typeface="Times New Roman"/>
              <a:cs typeface="Times New Roman"/>
            </a:endParaRPr>
          </a:p>
          <a:p>
            <a:pPr marL="11206"/>
            <a:r>
              <a:rPr sz="2118" dirty="0">
                <a:latin typeface="Arial"/>
                <a:cs typeface="Arial"/>
              </a:rPr>
              <a:t>Learn Maximum </a:t>
            </a:r>
            <a:r>
              <a:rPr sz="2118" spc="-4" dirty="0">
                <a:latin typeface="Arial"/>
                <a:cs typeface="Arial"/>
              </a:rPr>
              <a:t>Conditional </a:t>
            </a:r>
            <a:r>
              <a:rPr sz="2118" dirty="0">
                <a:latin typeface="Arial"/>
                <a:cs typeface="Arial"/>
              </a:rPr>
              <a:t>Likelihood</a:t>
            </a:r>
            <a:r>
              <a:rPr sz="2118" spc="-13" dirty="0">
                <a:latin typeface="Arial"/>
                <a:cs typeface="Arial"/>
              </a:rPr>
              <a:t> </a:t>
            </a:r>
            <a:r>
              <a:rPr sz="2118" spc="-4" dirty="0">
                <a:latin typeface="Arial"/>
                <a:cs typeface="Arial"/>
              </a:rPr>
              <a:t>Estimate!</a:t>
            </a:r>
            <a:endParaRPr sz="2118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1706" y="4998773"/>
            <a:ext cx="755276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dirty="0">
                <a:latin typeface="Arial"/>
                <a:cs typeface="Arial"/>
              </a:rPr>
              <a:t>where</a:t>
            </a:r>
          </a:p>
        </p:txBody>
      </p:sp>
      <p:sp>
        <p:nvSpPr>
          <p:cNvPr id="6" name="object 6"/>
          <p:cNvSpPr/>
          <p:nvPr/>
        </p:nvSpPr>
        <p:spPr>
          <a:xfrm>
            <a:off x="489064" y="1578670"/>
            <a:ext cx="3727136" cy="3264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7" name="object 7"/>
          <p:cNvSpPr/>
          <p:nvPr/>
        </p:nvSpPr>
        <p:spPr>
          <a:xfrm>
            <a:off x="631706" y="3469473"/>
            <a:ext cx="3584494" cy="5739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8" name="object 8"/>
          <p:cNvSpPr/>
          <p:nvPr/>
        </p:nvSpPr>
        <p:spPr>
          <a:xfrm>
            <a:off x="437873" y="5569067"/>
            <a:ext cx="4426324" cy="7549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9" name="object 9"/>
          <p:cNvSpPr/>
          <p:nvPr/>
        </p:nvSpPr>
        <p:spPr>
          <a:xfrm>
            <a:off x="480179" y="4114222"/>
            <a:ext cx="4426324" cy="74379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</p:spTree>
    <p:extLst>
      <p:ext uri="{BB962C8B-B14F-4D97-AF65-F5344CB8AC3E}">
        <p14:creationId xmlns:p14="http://schemas.microsoft.com/office/powerpoint/2010/main" val="77261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67400" y="2895600"/>
            <a:ext cx="3157193" cy="26763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0291" y="217535"/>
            <a:ext cx="5404597" cy="110853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  <a:tabLst>
                <a:tab pos="1754935" algn="l"/>
              </a:tabLst>
            </a:pPr>
            <a:r>
              <a:rPr sz="3600" b="1" dirty="0"/>
              <a:t>Training</a:t>
            </a:r>
            <a:r>
              <a:rPr lang="en-US" sz="3600" b="1" dirty="0"/>
              <a:t> </a:t>
            </a:r>
            <a:r>
              <a:rPr sz="3600" b="1" dirty="0"/>
              <a:t>Linear Regression</a:t>
            </a:r>
            <a:r>
              <a:rPr lang="en-US" sz="3600" b="1" dirty="0"/>
              <a:t>:</a:t>
            </a:r>
            <a:br>
              <a:rPr lang="en-US" sz="3600" b="1" dirty="0"/>
            </a:br>
            <a:r>
              <a:rPr lang="en-US" sz="3600" b="1" dirty="0"/>
              <a:t>MCLE</a:t>
            </a:r>
            <a:endParaRPr sz="3600" b="1" dirty="0"/>
          </a:p>
        </p:txBody>
      </p:sp>
      <p:sp>
        <p:nvSpPr>
          <p:cNvPr id="4" name="object 4"/>
          <p:cNvSpPr txBox="1"/>
          <p:nvPr/>
        </p:nvSpPr>
        <p:spPr>
          <a:xfrm>
            <a:off x="439532" y="1918713"/>
            <a:ext cx="5778313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dirty="0">
                <a:latin typeface="Arial"/>
                <a:cs typeface="Arial"/>
              </a:rPr>
              <a:t>Learn Maximum </a:t>
            </a:r>
            <a:r>
              <a:rPr sz="2118" spc="-4" dirty="0">
                <a:latin typeface="Arial"/>
                <a:cs typeface="Arial"/>
              </a:rPr>
              <a:t>Conditional </a:t>
            </a:r>
            <a:r>
              <a:rPr sz="2118" dirty="0">
                <a:latin typeface="Arial"/>
                <a:cs typeface="Arial"/>
              </a:rPr>
              <a:t>Likelihood</a:t>
            </a:r>
            <a:r>
              <a:rPr sz="2118" spc="-18" dirty="0">
                <a:latin typeface="Arial"/>
                <a:cs typeface="Arial"/>
              </a:rPr>
              <a:t> </a:t>
            </a:r>
            <a:r>
              <a:rPr sz="2118" spc="-4" dirty="0">
                <a:latin typeface="Arial"/>
                <a:cs typeface="Arial"/>
              </a:rPr>
              <a:t>Estimate</a:t>
            </a:r>
            <a:endParaRPr sz="2118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2224" y="3520000"/>
            <a:ext cx="755276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dirty="0">
                <a:latin typeface="Arial"/>
                <a:cs typeface="Arial"/>
              </a:rPr>
              <a:t>where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99083" y="5001030"/>
            <a:ext cx="381559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dirty="0">
                <a:latin typeface="Arial"/>
                <a:cs typeface="Arial"/>
              </a:rPr>
              <a:t>so:</a:t>
            </a:r>
          </a:p>
        </p:txBody>
      </p:sp>
      <p:sp>
        <p:nvSpPr>
          <p:cNvPr id="7" name="object 7"/>
          <p:cNvSpPr/>
          <p:nvPr/>
        </p:nvSpPr>
        <p:spPr>
          <a:xfrm>
            <a:off x="685800" y="4042270"/>
            <a:ext cx="4208635" cy="7041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8" name="object 8"/>
          <p:cNvSpPr/>
          <p:nvPr/>
        </p:nvSpPr>
        <p:spPr>
          <a:xfrm>
            <a:off x="646261" y="2827552"/>
            <a:ext cx="4248174" cy="622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9" name="object 9"/>
          <p:cNvSpPr/>
          <p:nvPr/>
        </p:nvSpPr>
        <p:spPr>
          <a:xfrm>
            <a:off x="809879" y="5527196"/>
            <a:ext cx="4285423" cy="6078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</p:spTree>
    <p:extLst>
      <p:ext uri="{BB962C8B-B14F-4D97-AF65-F5344CB8AC3E}">
        <p14:creationId xmlns:p14="http://schemas.microsoft.com/office/powerpoint/2010/main" val="15118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62182"/>
            <a:ext cx="8229600" cy="1143000"/>
          </a:xfrm>
        </p:spPr>
        <p:txBody>
          <a:bodyPr/>
          <a:lstStyle/>
          <a:p>
            <a:pPr algn="l"/>
            <a:r>
              <a:rPr lang="en-US" b="1" dirty="0"/>
              <a:t>Training Linear Regression:</a:t>
            </a:r>
            <a:br>
              <a:rPr lang="en-US" b="1" dirty="0"/>
            </a:br>
            <a:r>
              <a:rPr lang="en-US" b="1" dirty="0" smtClean="0"/>
              <a:t>MCLE, MLE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156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4166" t="11874" r="15000" b="4447"/>
          <a:stretch/>
        </p:blipFill>
        <p:spPr>
          <a:xfrm>
            <a:off x="1257300" y="1752600"/>
            <a:ext cx="6629400" cy="440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2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8820" y="348163"/>
            <a:ext cx="5404597" cy="554541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  <a:tabLst>
                <a:tab pos="1754935" algn="l"/>
              </a:tabLst>
            </a:pPr>
            <a:r>
              <a:rPr sz="3530" spc="-4" dirty="0" smtClean="0"/>
              <a:t>Training</a:t>
            </a:r>
            <a:r>
              <a:rPr lang="en-US" sz="3530" spc="-4" dirty="0" smtClean="0"/>
              <a:t> </a:t>
            </a:r>
            <a:r>
              <a:rPr sz="3530" dirty="0" smtClean="0"/>
              <a:t>Linear</a:t>
            </a:r>
            <a:r>
              <a:rPr sz="3530" spc="-88" dirty="0" smtClean="0"/>
              <a:t> </a:t>
            </a:r>
            <a:r>
              <a:rPr sz="3530" dirty="0"/>
              <a:t>Regression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3982" y="1654034"/>
            <a:ext cx="8065618" cy="66316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118" dirty="0" smtClean="0">
                <a:latin typeface="Arial"/>
                <a:cs typeface="Arial"/>
              </a:rPr>
              <a:t>M</a:t>
            </a:r>
            <a:r>
              <a:rPr sz="2118" dirty="0" smtClean="0">
                <a:latin typeface="Arial"/>
                <a:cs typeface="Arial"/>
              </a:rPr>
              <a:t>aximum </a:t>
            </a:r>
            <a:r>
              <a:rPr sz="2118" spc="-4" dirty="0">
                <a:latin typeface="Arial"/>
                <a:cs typeface="Arial"/>
              </a:rPr>
              <a:t>Conditional </a:t>
            </a:r>
            <a:r>
              <a:rPr sz="2118" dirty="0">
                <a:latin typeface="Arial"/>
                <a:cs typeface="Arial"/>
              </a:rPr>
              <a:t>Likelihood</a:t>
            </a:r>
            <a:r>
              <a:rPr sz="2118" spc="-18" dirty="0">
                <a:latin typeface="Arial"/>
                <a:cs typeface="Arial"/>
              </a:rPr>
              <a:t> </a:t>
            </a:r>
            <a:r>
              <a:rPr sz="2118" spc="-4" dirty="0" smtClean="0">
                <a:latin typeface="Arial"/>
                <a:cs typeface="Arial"/>
              </a:rPr>
              <a:t>Estimate</a:t>
            </a:r>
            <a:r>
              <a:rPr lang="en-US" sz="2118" spc="-4" dirty="0" smtClean="0">
                <a:latin typeface="Arial"/>
                <a:cs typeface="Arial"/>
              </a:rPr>
              <a:t> is equivalent to minimizing the squared error loss</a:t>
            </a:r>
            <a:endParaRPr sz="2118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9703" y="3864020"/>
            <a:ext cx="5823697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dirty="0">
                <a:latin typeface="Arial"/>
                <a:cs typeface="Arial"/>
              </a:rPr>
              <a:t>Can we derive gradient descent rule </a:t>
            </a:r>
            <a:r>
              <a:rPr sz="2118" spc="-4" dirty="0">
                <a:latin typeface="Arial"/>
                <a:cs typeface="Arial"/>
              </a:rPr>
              <a:t>for</a:t>
            </a:r>
            <a:r>
              <a:rPr sz="2118" spc="-57" dirty="0">
                <a:latin typeface="Arial"/>
                <a:cs typeface="Arial"/>
              </a:rPr>
              <a:t> </a:t>
            </a:r>
            <a:r>
              <a:rPr sz="2118" spc="-4" dirty="0">
                <a:latin typeface="Arial"/>
                <a:cs typeface="Arial"/>
              </a:rPr>
              <a:t>training?</a:t>
            </a:r>
            <a:endParaRPr sz="2118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08492" y="2940181"/>
            <a:ext cx="4437529" cy="700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7" name="object 7"/>
          <p:cNvSpPr/>
          <p:nvPr/>
        </p:nvSpPr>
        <p:spPr>
          <a:xfrm>
            <a:off x="198327" y="4648200"/>
            <a:ext cx="6057860" cy="694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8" name="object 8"/>
          <p:cNvSpPr/>
          <p:nvPr/>
        </p:nvSpPr>
        <p:spPr>
          <a:xfrm>
            <a:off x="2514600" y="5642794"/>
            <a:ext cx="3427695" cy="675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</p:spTree>
    <p:extLst>
      <p:ext uri="{BB962C8B-B14F-4D97-AF65-F5344CB8AC3E}">
        <p14:creationId xmlns:p14="http://schemas.microsoft.com/office/powerpoint/2010/main" val="27388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6871" y="442959"/>
            <a:ext cx="6571129" cy="500232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3177" dirty="0"/>
              <a:t>Regression – </a:t>
            </a:r>
            <a:r>
              <a:rPr sz="3177" spc="-4" dirty="0"/>
              <a:t>What </a:t>
            </a:r>
            <a:r>
              <a:rPr sz="3177" dirty="0"/>
              <a:t>you should</a:t>
            </a:r>
            <a:r>
              <a:rPr sz="3177" spc="-75" dirty="0"/>
              <a:t> </a:t>
            </a:r>
            <a:r>
              <a:rPr sz="3177" dirty="0"/>
              <a:t>know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4800" y="1416194"/>
            <a:ext cx="7772400" cy="454589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400" dirty="0">
                <a:latin typeface="Arial"/>
                <a:cs typeface="Arial"/>
              </a:rPr>
              <a:t>Under general</a:t>
            </a:r>
            <a:r>
              <a:rPr sz="2400" spc="-9" dirty="0">
                <a:latin typeface="Arial"/>
                <a:cs typeface="Arial"/>
              </a:rPr>
              <a:t> </a:t>
            </a:r>
            <a:r>
              <a:rPr sz="2400" spc="-4" dirty="0">
                <a:latin typeface="Arial"/>
                <a:cs typeface="Arial"/>
              </a:rPr>
              <a:t>assumption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lvl="1">
              <a:spcBef>
                <a:spcPts val="9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414640" indent="-403433">
              <a:buFont typeface="Arial" panose="020B0604020202020204" pitchFamily="34" charset="0"/>
              <a:buChar char="•"/>
              <a:tabLst>
                <a:tab pos="414079" algn="l"/>
                <a:tab pos="414640" algn="l"/>
              </a:tabLst>
            </a:pPr>
            <a:endParaRPr lang="en-US" sz="2400" dirty="0" smtClean="0">
              <a:latin typeface="Arial"/>
              <a:cs typeface="Arial"/>
            </a:endParaRPr>
          </a:p>
          <a:p>
            <a:pPr marL="414640" indent="-403433">
              <a:buFont typeface="Arial" panose="020B0604020202020204" pitchFamily="34" charset="0"/>
              <a:buChar char="•"/>
              <a:tabLst>
                <a:tab pos="414079" algn="l"/>
                <a:tab pos="414640" algn="l"/>
              </a:tabLst>
            </a:pPr>
            <a:r>
              <a:rPr lang="en-US" sz="2400" dirty="0" smtClean="0">
                <a:latin typeface="Arial"/>
                <a:cs typeface="Arial"/>
              </a:rPr>
              <a:t>W</a:t>
            </a:r>
            <a:r>
              <a:rPr sz="2400" dirty="0" smtClean="0">
                <a:latin typeface="Arial"/>
                <a:cs typeface="Arial"/>
              </a:rPr>
              <a:t>e </a:t>
            </a:r>
            <a:r>
              <a:rPr sz="2400" dirty="0">
                <a:latin typeface="Arial"/>
                <a:cs typeface="Arial"/>
              </a:rPr>
              <a:t>can use gradient descent as a general learning</a:t>
            </a:r>
            <a:r>
              <a:rPr sz="2400" spc="-71" dirty="0">
                <a:latin typeface="Arial"/>
                <a:cs typeface="Arial"/>
              </a:rPr>
              <a:t> </a:t>
            </a:r>
            <a:r>
              <a:rPr sz="2400" spc="-4" dirty="0">
                <a:latin typeface="Arial"/>
                <a:cs typeface="Arial"/>
              </a:rPr>
              <a:t>algorithm</a:t>
            </a:r>
            <a:endParaRPr sz="2400" dirty="0">
              <a:latin typeface="Arial"/>
              <a:cs typeface="Arial"/>
            </a:endParaRPr>
          </a:p>
          <a:p>
            <a:pPr marL="818073" lvl="1" indent="-403433">
              <a:spcBef>
                <a:spcPts val="353"/>
              </a:spcBef>
              <a:buChar char="•"/>
              <a:tabLst>
                <a:tab pos="817513" algn="l"/>
                <a:tab pos="818073" algn="l"/>
              </a:tabLst>
            </a:pPr>
            <a:r>
              <a:rPr sz="2400" dirty="0">
                <a:latin typeface="Arial"/>
                <a:cs typeface="Arial"/>
              </a:rPr>
              <a:t>as long as our </a:t>
            </a:r>
            <a:r>
              <a:rPr sz="2400" spc="-4" dirty="0">
                <a:latin typeface="Arial"/>
                <a:cs typeface="Arial"/>
              </a:rPr>
              <a:t>objective </a:t>
            </a:r>
            <a:r>
              <a:rPr sz="2400" spc="-4" dirty="0" smtClean="0">
                <a:latin typeface="Arial"/>
                <a:cs typeface="Arial"/>
              </a:rPr>
              <a:t>f</a:t>
            </a:r>
            <a:r>
              <a:rPr lang="en-US" sz="2400" spc="-4" dirty="0" smtClean="0">
                <a:latin typeface="Arial"/>
                <a:cs typeface="Arial"/>
              </a:rPr>
              <a:t>unction</a:t>
            </a:r>
            <a:r>
              <a:rPr sz="2400" spc="-4" dirty="0" smtClean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is </a:t>
            </a:r>
            <a:r>
              <a:rPr sz="2400" spc="-4" dirty="0">
                <a:latin typeface="Arial"/>
                <a:cs typeface="Arial"/>
              </a:rPr>
              <a:t>differentiable </a:t>
            </a:r>
            <a:r>
              <a:rPr sz="2400" dirty="0">
                <a:latin typeface="Arial"/>
                <a:cs typeface="Arial"/>
              </a:rPr>
              <a:t>wrt</a:t>
            </a:r>
            <a:r>
              <a:rPr sz="2400" spc="-18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</a:t>
            </a:r>
          </a:p>
          <a:p>
            <a:pPr marL="818073" lvl="1" indent="-403433">
              <a:spcBef>
                <a:spcPts val="441"/>
              </a:spcBef>
              <a:buChar char="•"/>
              <a:tabLst>
                <a:tab pos="817513" algn="l"/>
                <a:tab pos="818073" algn="l"/>
              </a:tabLst>
            </a:pPr>
            <a:r>
              <a:rPr sz="2400" spc="-4" dirty="0">
                <a:latin typeface="Arial"/>
                <a:cs typeface="Arial"/>
              </a:rPr>
              <a:t>though </a:t>
            </a:r>
            <a:r>
              <a:rPr sz="2400" dirty="0">
                <a:latin typeface="Arial"/>
                <a:cs typeface="Arial"/>
              </a:rPr>
              <a:t>we might learn local </a:t>
            </a:r>
            <a:r>
              <a:rPr sz="2400" spc="-4" dirty="0">
                <a:latin typeface="Arial"/>
                <a:cs typeface="Arial"/>
              </a:rPr>
              <a:t>optima</a:t>
            </a:r>
            <a:r>
              <a:rPr sz="2400" spc="-9" dirty="0">
                <a:latin typeface="Arial"/>
                <a:cs typeface="Arial"/>
              </a:rPr>
              <a:t> </a:t>
            </a:r>
            <a:endParaRPr sz="2400" dirty="0">
              <a:latin typeface="Arial"/>
              <a:cs typeface="Arial"/>
            </a:endParaRPr>
          </a:p>
          <a:p>
            <a:pPr lvl="1">
              <a:spcBef>
                <a:spcPts val="4"/>
              </a:spcBef>
              <a:buFont typeface="Arial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414640" indent="-403433">
              <a:buFont typeface="Arial" panose="020B0604020202020204" pitchFamily="34" charset="0"/>
              <a:buChar char="•"/>
              <a:tabLst>
                <a:tab pos="414079" algn="l"/>
                <a:tab pos="414640" algn="l"/>
              </a:tabLst>
            </a:pPr>
            <a:r>
              <a:rPr sz="2400" dirty="0">
                <a:latin typeface="Arial"/>
                <a:cs typeface="Arial"/>
              </a:rPr>
              <a:t>Almost </a:t>
            </a:r>
            <a:r>
              <a:rPr sz="2400" spc="-4" dirty="0">
                <a:latin typeface="Arial"/>
                <a:cs typeface="Arial"/>
              </a:rPr>
              <a:t>nothing </a:t>
            </a:r>
            <a:r>
              <a:rPr sz="2400" dirty="0">
                <a:latin typeface="Arial"/>
                <a:cs typeface="Arial"/>
              </a:rPr>
              <a:t>we said here required </a:t>
            </a:r>
            <a:r>
              <a:rPr sz="2400" spc="-4" dirty="0">
                <a:latin typeface="Arial"/>
                <a:cs typeface="Arial"/>
              </a:rPr>
              <a:t>that f(x) </a:t>
            </a:r>
            <a:r>
              <a:rPr sz="2400" dirty="0">
                <a:latin typeface="Arial"/>
                <a:cs typeface="Arial"/>
              </a:rPr>
              <a:t>be linear in</a:t>
            </a:r>
            <a:r>
              <a:rPr sz="2400" spc="-22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x</a:t>
            </a:r>
          </a:p>
        </p:txBody>
      </p:sp>
      <p:sp>
        <p:nvSpPr>
          <p:cNvPr id="4" name="object 4"/>
          <p:cNvSpPr/>
          <p:nvPr/>
        </p:nvSpPr>
        <p:spPr>
          <a:xfrm>
            <a:off x="2209800" y="2362200"/>
            <a:ext cx="3200400" cy="3538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</p:spTree>
    <p:extLst>
      <p:ext uri="{BB962C8B-B14F-4D97-AF65-F5344CB8AC3E}">
        <p14:creationId xmlns:p14="http://schemas.microsoft.com/office/powerpoint/2010/main" val="133011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71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82"/>
          <p:cNvSpPr txBox="1">
            <a:spLocks noGrp="1"/>
          </p:cNvSpPr>
          <p:nvPr>
            <p:ph type="title" idx="4294967295"/>
          </p:nvPr>
        </p:nvSpPr>
        <p:spPr>
          <a:xfrm>
            <a:off x="228600" y="604998"/>
            <a:ext cx="5070475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More Formulas</a:t>
            </a:r>
            <a:endParaRPr dirty="0"/>
          </a:p>
        </p:txBody>
      </p:sp>
      <p:sp>
        <p:nvSpPr>
          <p:cNvPr id="602" name="Google Shape;602;p82"/>
          <p:cNvSpPr/>
          <p:nvPr/>
        </p:nvSpPr>
        <p:spPr>
          <a:xfrm>
            <a:off x="1732226" y="2586767"/>
            <a:ext cx="385445" cy="0"/>
          </a:xfrm>
          <a:custGeom>
            <a:avLst/>
            <a:gdLst/>
            <a:ahLst/>
            <a:cxnLst/>
            <a:rect l="l" t="t" r="r" b="b"/>
            <a:pathLst>
              <a:path w="385444" h="120000" extrusionOk="0">
                <a:moveTo>
                  <a:pt x="0" y="0"/>
                </a:moveTo>
                <a:lnTo>
                  <a:pt x="385273" y="0"/>
                </a:lnTo>
              </a:path>
            </a:pathLst>
          </a:custGeom>
          <a:noFill/>
          <a:ln w="137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82"/>
          <p:cNvSpPr txBox="1"/>
          <p:nvPr/>
        </p:nvSpPr>
        <p:spPr>
          <a:xfrm>
            <a:off x="1742269" y="2584416"/>
            <a:ext cx="735449" cy="433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Times New Roman"/>
              <a:buNone/>
            </a:pPr>
            <a:r>
              <a:rPr lang="en-US" sz="26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</a:t>
            </a:r>
            <a:endParaRPr sz="265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4" name="Google Shape;604;p82"/>
          <p:cNvSpPr txBox="1"/>
          <p:nvPr/>
        </p:nvSpPr>
        <p:spPr>
          <a:xfrm>
            <a:off x="1815325" y="2166875"/>
            <a:ext cx="3322732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Times New Roman"/>
              <a:buNone/>
            </a:pPr>
            <a:r>
              <a:rPr lang="en-US" sz="3975" b="0" i="1" u="none" strike="noStrike" cap="none" baseline="30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3975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65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325" b="0" i="1" u="none" strike="noStrike" cap="none" baseline="30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US" sz="2650" b="0" i="0" u="none" strike="noStrike" cap="none" dirty="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</a:t>
            </a:r>
            <a:r>
              <a:rPr lang="en-US" sz="265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65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US" sz="265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r>
              <a:rPr lang="en-US" sz="265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325" b="0" i="1" u="none" strike="noStrike" cap="none" baseline="30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325" b="0" i="0" u="none" strike="noStrike" cap="none" baseline="30000" dirty="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−</a:t>
            </a:r>
            <a:r>
              <a:rPr lang="en-US" sz="2325" b="0" i="0" u="none" strike="noStrike" cap="none" baseline="30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26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5" name="Google Shape;605;p82"/>
          <p:cNvSpPr txBox="1"/>
          <p:nvPr/>
        </p:nvSpPr>
        <p:spPr>
          <a:xfrm>
            <a:off x="1038311" y="1557020"/>
            <a:ext cx="7626718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     The derivative of </a:t>
            </a:r>
            <a:r>
              <a:rPr lang="en-US" sz="28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 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a constant power: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82"/>
          <p:cNvSpPr txBox="1"/>
          <p:nvPr/>
        </p:nvSpPr>
        <p:spPr>
          <a:xfrm>
            <a:off x="970058" y="3176937"/>
            <a:ext cx="5972101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     The derivative of </a:t>
            </a:r>
            <a:r>
              <a:rPr lang="en-US" sz="28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82"/>
          <p:cNvSpPr/>
          <p:nvPr/>
        </p:nvSpPr>
        <p:spPr>
          <a:xfrm>
            <a:off x="1723943" y="4096603"/>
            <a:ext cx="426720" cy="0"/>
          </a:xfrm>
          <a:custGeom>
            <a:avLst/>
            <a:gdLst/>
            <a:ahLst/>
            <a:cxnLst/>
            <a:rect l="l" t="t" r="r" b="b"/>
            <a:pathLst>
              <a:path w="426719" h="120000" extrusionOk="0">
                <a:moveTo>
                  <a:pt x="0" y="0"/>
                </a:moveTo>
                <a:lnTo>
                  <a:pt x="426715" y="0"/>
                </a:lnTo>
              </a:path>
            </a:pathLst>
          </a:custGeom>
          <a:noFill/>
          <a:ln w="150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82"/>
          <p:cNvSpPr txBox="1"/>
          <p:nvPr/>
        </p:nvSpPr>
        <p:spPr>
          <a:xfrm>
            <a:off x="1736418" y="4095191"/>
            <a:ext cx="7413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Times New Roman"/>
              <a:buNone/>
            </a:pPr>
            <a:r>
              <a:rPr lang="en-US" sz="29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</a:t>
            </a:r>
            <a:endParaRPr sz="29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9" name="Google Shape;609;p82"/>
          <p:cNvSpPr txBox="1"/>
          <p:nvPr/>
        </p:nvSpPr>
        <p:spPr>
          <a:xfrm>
            <a:off x="1817347" y="3618371"/>
            <a:ext cx="2885282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None/>
            </a:pPr>
            <a:r>
              <a:rPr lang="en-US" sz="4350" i="1" baseline="30000" dirty="0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435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900" b="0" i="1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550" b="0" i="1" u="none" strike="noStrike" cap="none" baseline="300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550" b="0" i="1" u="none" strike="noStrike" cap="none" baseline="30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 b="0" i="1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550" b="0" i="1" u="none" strike="noStrike" cap="none" baseline="300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endParaRPr sz="29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0" name="Google Shape;610;p82"/>
          <p:cNvSpPr/>
          <p:nvPr/>
        </p:nvSpPr>
        <p:spPr>
          <a:xfrm>
            <a:off x="1648103" y="5821157"/>
            <a:ext cx="427990" cy="0"/>
          </a:xfrm>
          <a:custGeom>
            <a:avLst/>
            <a:gdLst/>
            <a:ahLst/>
            <a:cxnLst/>
            <a:rect l="l" t="t" r="r" b="b"/>
            <a:pathLst>
              <a:path w="427989" h="120000" extrusionOk="0">
                <a:moveTo>
                  <a:pt x="0" y="0"/>
                </a:moveTo>
                <a:lnTo>
                  <a:pt x="427765" y="0"/>
                </a:lnTo>
              </a:path>
            </a:pathLst>
          </a:custGeom>
          <a:noFill/>
          <a:ln w="150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82"/>
          <p:cNvSpPr/>
          <p:nvPr/>
        </p:nvSpPr>
        <p:spPr>
          <a:xfrm>
            <a:off x="3435721" y="5821157"/>
            <a:ext cx="231140" cy="0"/>
          </a:xfrm>
          <a:custGeom>
            <a:avLst/>
            <a:gdLst/>
            <a:ahLst/>
            <a:cxnLst/>
            <a:rect l="l" t="t" r="r" b="b"/>
            <a:pathLst>
              <a:path w="231139" h="120000" extrusionOk="0">
                <a:moveTo>
                  <a:pt x="0" y="0"/>
                </a:moveTo>
                <a:lnTo>
                  <a:pt x="230573" y="0"/>
                </a:lnTo>
              </a:path>
            </a:pathLst>
          </a:custGeom>
          <a:noFill/>
          <a:ln w="150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82"/>
          <p:cNvSpPr txBox="1"/>
          <p:nvPr/>
        </p:nvSpPr>
        <p:spPr>
          <a:xfrm>
            <a:off x="1056598" y="5232722"/>
            <a:ext cx="3815651" cy="129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Calibri"/>
              <a:buNone/>
            </a:pPr>
            <a:endParaRPr sz="29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34365" marR="579755" lvl="0" indent="80644" algn="l" rtl="0">
              <a:lnSpc>
                <a:spcPct val="65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None/>
            </a:pPr>
            <a:r>
              <a:rPr lang="en-US" sz="4350" b="0" i="1" u="none" strike="noStrike" cap="none" baseline="30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	  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log(</a:t>
            </a:r>
            <a:r>
              <a:rPr lang="en-US" sz="290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350" b="0" i="0" u="none" strike="noStrike" cap="none" baseline="30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   </a:t>
            </a:r>
            <a:r>
              <a:rPr lang="en-US" sz="290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  </a:t>
            </a:r>
            <a:r>
              <a:rPr lang="en-US" sz="2900" i="1" dirty="0">
                <a:latin typeface="Times New Roman"/>
                <a:ea typeface="Times New Roman"/>
                <a:cs typeface="Times New Roman"/>
                <a:sym typeface="Times New Roman"/>
              </a:rPr>
              <a:t>	      </a:t>
            </a:r>
            <a:r>
              <a:rPr lang="en-US" sz="290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endParaRPr sz="29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3" name="Google Shape;613;p82"/>
          <p:cNvSpPr txBox="1"/>
          <p:nvPr/>
        </p:nvSpPr>
        <p:spPr>
          <a:xfrm>
            <a:off x="354842" y="6474967"/>
            <a:ext cx="196842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Texas A&amp;M Dept of Statistics</a:t>
            </a:r>
            <a:endParaRPr/>
          </a:p>
        </p:txBody>
      </p:sp>
      <p:sp>
        <p:nvSpPr>
          <p:cNvPr id="15" name="Google Shape;606;p82"/>
          <p:cNvSpPr txBox="1"/>
          <p:nvPr/>
        </p:nvSpPr>
        <p:spPr>
          <a:xfrm>
            <a:off x="1122458" y="4666817"/>
            <a:ext cx="5972101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   The derivative of </a:t>
            </a:r>
            <a:r>
              <a:rPr lang="en-US" sz="2800" i="1" dirty="0"/>
              <a:t>log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201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Basis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476907"/>
                <a:ext cx="8519864" cy="4906963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/>
                  <a:t>Simplest </a:t>
                </a:r>
                <a:r>
                  <a:rPr lang="en-US" sz="2400" dirty="0"/>
                  <a:t>linear model for regression is one that involves a linear combination of the input variables</a:t>
                </a:r>
              </a:p>
              <a:p>
                <a:pPr marL="457200" lvl="1" indent="0">
                  <a:buNone/>
                </a:pPr>
                <a:r>
                  <a:rPr lang="en-US" dirty="0" smtClean="0"/>
                  <a:t>	y(</a:t>
                </a:r>
                <a:r>
                  <a:rPr lang="en-US" dirty="0" err="1" smtClean="0"/>
                  <a:t>x,w</a:t>
                </a:r>
                <a:r>
                  <a:rPr lang="en-US" dirty="0"/>
                  <a:t>)=w</a:t>
                </a:r>
                <a:r>
                  <a:rPr lang="en-US" baseline="-25000" dirty="0"/>
                  <a:t>0</a:t>
                </a:r>
                <a:r>
                  <a:rPr lang="en-US" dirty="0"/>
                  <a:t> +w</a:t>
                </a:r>
                <a:r>
                  <a:rPr lang="en-US" baseline="-25000" dirty="0"/>
                  <a:t>1</a:t>
                </a:r>
                <a:r>
                  <a:rPr lang="en-US" dirty="0"/>
                  <a:t>x</a:t>
                </a:r>
                <a:r>
                  <a:rPr lang="en-US" baseline="-25000" dirty="0"/>
                  <a:t>1</a:t>
                </a:r>
                <a:r>
                  <a:rPr lang="en-US" dirty="0"/>
                  <a:t> +...+w</a:t>
                </a:r>
                <a:r>
                  <a:rPr lang="en-US" baseline="-25000" dirty="0"/>
                  <a:t>D</a:t>
                </a:r>
                <a:r>
                  <a:rPr lang="en-US" dirty="0"/>
                  <a:t>x</a:t>
                </a:r>
                <a:r>
                  <a:rPr lang="en-US" baseline="-25000" dirty="0"/>
                  <a:t>D</a:t>
                </a:r>
                <a:r>
                  <a:rPr lang="en-US" dirty="0"/>
                  <a:t> </a:t>
                </a:r>
                <a:endParaRPr lang="en-US" dirty="0" smtClean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r>
                  <a:rPr lang="en-US" sz="2400" dirty="0" smtClean="0"/>
                  <a:t>Extend </a:t>
                </a:r>
                <a:r>
                  <a:rPr lang="en-US" sz="2400" dirty="0"/>
                  <a:t>the class of models by considering linear combinations of ﬁxed nonlinear functions of the input variables, of the form</a:t>
                </a:r>
              </a:p>
              <a:p>
                <a:pPr marL="457200" lvl="1" indent="0">
                  <a:buNone/>
                </a:pPr>
                <a:r>
                  <a:rPr lang="en-US" dirty="0" smtClean="0"/>
                  <a:t>	y(</a:t>
                </a:r>
                <a:r>
                  <a:rPr lang="en-US" dirty="0" err="1" smtClean="0"/>
                  <a:t>x,w</a:t>
                </a:r>
                <a:r>
                  <a:rPr lang="en-US" dirty="0"/>
                  <a:t>)=w</a:t>
                </a:r>
                <a:r>
                  <a:rPr lang="en-US" baseline="-25000" dirty="0"/>
                  <a:t>0</a:t>
                </a:r>
                <a:r>
                  <a:rPr lang="en-US" dirty="0"/>
                  <a:t> </a:t>
                </a:r>
                <a:r>
                  <a:rPr lang="en-US" dirty="0" smtClean="0"/>
                  <a:t>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m:rPr>
                            <m:nor/>
                          </m:rPr>
                          <a:rPr lang="en-US" i="1" dirty="0"/>
                          <m:t>w</m:t>
                        </m:r>
                        <m:r>
                          <m:rPr>
                            <m:nor/>
                          </m:rPr>
                          <a:rPr lang="en-US" i="1" baseline="-25000" dirty="0"/>
                          <m:t>j</m:t>
                        </m:r>
                        <m:r>
                          <m:rPr>
                            <m:nor/>
                          </m:rPr>
                          <a:rPr lang="en-US" i="1" dirty="0"/>
                          <m:t>φ</m:t>
                        </m:r>
                        <m:r>
                          <m:rPr>
                            <m:nor/>
                          </m:rPr>
                          <a:rPr lang="en-US" i="1" baseline="-25000" dirty="0"/>
                          <m:t>j</m:t>
                        </m:r>
                        <m:r>
                          <m:rPr>
                            <m:nor/>
                          </m:rPr>
                          <a:rPr lang="en-US" i="1" dirty="0"/>
                          <m:t>(</m:t>
                        </m:r>
                        <m:r>
                          <m:rPr>
                            <m:nor/>
                          </m:rPr>
                          <a:rPr lang="en-US" i="1" dirty="0"/>
                          <m:t>x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</m:e>
                    </m:nary>
                  </m:oMath>
                </a14:m>
                <a:endParaRPr lang="en-US" dirty="0" smtClean="0"/>
              </a:p>
              <a:p>
                <a:pPr lvl="2"/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φ</m:t>
                    </m:r>
                    <m:r>
                      <m:rPr>
                        <m:nor/>
                      </m:rPr>
                      <a:rPr lang="en-US" i="1" baseline="-25000" dirty="0"/>
                      <m:t>j</m:t>
                    </m:r>
                    <m:r>
                      <m:rPr>
                        <m:nor/>
                      </m:rPr>
                      <a:rPr lang="en-US" i="1" dirty="0"/>
                      <m:t>(</m:t>
                    </m:r>
                    <m:r>
                      <m:rPr>
                        <m:nor/>
                      </m:rPr>
                      <a:rPr lang="en-US" i="1" dirty="0"/>
                      <m:t>x</m:t>
                    </m:r>
                  </m:oMath>
                </a14:m>
                <a:r>
                  <a:rPr lang="en-US" dirty="0"/>
                  <a:t>) are known as basis functions. </a:t>
                </a:r>
                <a:endParaRPr lang="en-US" dirty="0" smtClean="0"/>
              </a:p>
              <a:p>
                <a:pPr lvl="2"/>
                <a:r>
                  <a:rPr lang="en-US" dirty="0" smtClean="0"/>
                  <a:t>By </a:t>
                </a:r>
                <a:r>
                  <a:rPr lang="en-US" dirty="0"/>
                  <a:t>denoting the maximum value of the index j by M −1, the total number of parameters in this model will be M.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476907"/>
                <a:ext cx="8519864" cy="4906963"/>
              </a:xfrm>
              <a:blipFill rotWithShape="0">
                <a:blip r:embed="rId2"/>
                <a:stretch>
                  <a:fillRect l="-1001" t="-994" r="-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7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8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t="14306"/>
          <a:stretch/>
        </p:blipFill>
        <p:spPr>
          <a:xfrm>
            <a:off x="0" y="990599"/>
            <a:ext cx="9144000" cy="5876925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52400" y="140493"/>
            <a:ext cx="6120680" cy="85010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dirty="0" smtClean="0"/>
              <a:t>Basis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67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t="17639"/>
          <a:stretch/>
        </p:blipFill>
        <p:spPr>
          <a:xfrm>
            <a:off x="0" y="1219199"/>
            <a:ext cx="9144000" cy="5648325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52400" y="140493"/>
            <a:ext cx="6120680" cy="85010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dirty="0" smtClean="0"/>
              <a:t>Basis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49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6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8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Linear Regression Problem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 txBox="1">
                <a:spLocks noGrp="1"/>
              </p:cNvSpPr>
              <p:nvPr>
                <p:ph idx="1"/>
              </p:nvPr>
            </p:nvSpPr>
            <p:spPr>
              <a:xfrm>
                <a:off x="304800" y="1493837"/>
                <a:ext cx="8229600" cy="3564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( x</a:t>
                </a:r>
                <a:r>
                  <a:rPr lang="en-US" sz="2400" baseline="-25000" dirty="0" smtClean="0"/>
                  <a:t>1</a:t>
                </a:r>
                <a:r>
                  <a:rPr lang="en-US" sz="2400" dirty="0" smtClean="0"/>
                  <a:t>y</a:t>
                </a:r>
                <a:r>
                  <a:rPr lang="en-US" sz="2400" baseline="-25000" dirty="0" smtClean="0"/>
                  <a:t>1</a:t>
                </a:r>
                <a:r>
                  <a:rPr lang="en-US" sz="2400" dirty="0" smtClean="0"/>
                  <a:t>, x</a:t>
                </a:r>
                <a:r>
                  <a:rPr lang="en-US" sz="2400" baseline="-25000" dirty="0"/>
                  <a:t>2</a:t>
                </a:r>
                <a:r>
                  <a:rPr lang="en-US" sz="2400" dirty="0" smtClean="0"/>
                  <a:t>y</a:t>
                </a:r>
                <a:r>
                  <a:rPr lang="en-US" sz="2400" baseline="-25000" dirty="0" smtClean="0"/>
                  <a:t>2</a:t>
                </a:r>
                <a:r>
                  <a:rPr lang="en-US" sz="2400" dirty="0" smtClean="0"/>
                  <a:t>,…………. </a:t>
                </a:r>
                <a:r>
                  <a:rPr lang="en-US" sz="2400" dirty="0" err="1" smtClean="0"/>
                  <a:t>x</a:t>
                </a:r>
                <a:r>
                  <a:rPr lang="en-US" sz="2400" baseline="-25000" dirty="0" err="1"/>
                  <a:t>n</a:t>
                </a:r>
                <a:r>
                  <a:rPr lang="en-US" sz="2400" dirty="0" err="1" smtClean="0"/>
                  <a:t>y</a:t>
                </a:r>
                <a:r>
                  <a:rPr lang="en-US" sz="2400" baseline="-25000" dirty="0" err="1" smtClean="0"/>
                  <a:t>n</a:t>
                </a:r>
                <a:r>
                  <a:rPr lang="en-US" sz="2400" dirty="0" smtClean="0"/>
                  <a:t>)</a:t>
                </a:r>
              </a:p>
              <a:p>
                <a:endParaRPr lang="en-US" dirty="0"/>
              </a:p>
              <a:p>
                <a:r>
                  <a:rPr lang="en-US" dirty="0" smtClean="0"/>
                  <a:t>y(</a:t>
                </a:r>
                <a:r>
                  <a:rPr lang="en-US" dirty="0" err="1" smtClean="0"/>
                  <a:t>x,w</a:t>
                </a:r>
                <a:r>
                  <a:rPr lang="en-US" dirty="0" smtClean="0"/>
                  <a:t>) = w</a:t>
                </a:r>
                <a:r>
                  <a:rPr lang="en-US" baseline="-25000" dirty="0" smtClean="0"/>
                  <a:t>0</a:t>
                </a:r>
                <a:r>
                  <a:rPr lang="en-US" dirty="0" smtClean="0"/>
                  <a:t>+w</a:t>
                </a:r>
                <a:r>
                  <a:rPr lang="en-US" baseline="-25000" dirty="0" smtClean="0"/>
                  <a:t>1</a:t>
                </a:r>
                <a:r>
                  <a:rPr lang="en-US" dirty="0" smtClean="0"/>
                  <a:t>x</a:t>
                </a:r>
                <a:endParaRPr lang="en-US" baseline="30000" dirty="0"/>
              </a:p>
              <a:p>
                <a:endParaRPr lang="en-US" dirty="0"/>
              </a:p>
              <a:p>
                <a:r>
                  <a:rPr lang="en-US" dirty="0"/>
                  <a:t>min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1" i="1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+</m:t>
                        </m:r>
                        <m:r>
                          <m:rPr>
                            <m:nor/>
                          </m:rPr>
                          <a:rPr lang="en-US" dirty="0" smtClean="0"/>
                          <m:t>w</m:t>
                        </m:r>
                        <m:r>
                          <m:rPr>
                            <m:nor/>
                          </m:rPr>
                          <a:rPr lang="en-US" baseline="-25000" dirty="0" smtClean="0"/>
                          <m:t>1</m:t>
                        </m:r>
                        <m:r>
                          <m:rPr>
                            <m:nor/>
                          </m:rPr>
                          <a:rPr lang="en-US" dirty="0" smtClean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 smtClean="0"/>
                          <m:t>n</m:t>
                        </m:r>
                        <m:r>
                          <m:rPr>
                            <m:nor/>
                          </m:rPr>
                          <a:rPr lang="en-US" baseline="3000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) −</m:t>
                        </m:r>
                        <m:r>
                          <m:rPr>
                            <m:nor/>
                          </m:rPr>
                          <a:rPr lang="en-US" dirty="0"/>
                          <m:t>yn</m:t>
                        </m:r>
                        <m:r>
                          <m:rPr>
                            <m:nor/>
                          </m:rPr>
                          <a:rPr lang="en-US" dirty="0"/>
                          <m:t>]2</m:t>
                        </m:r>
                      </m:e>
                    </m:nary>
                  </m:oMath>
                </a14:m>
                <a:r>
                  <a:rPr lang="en-US" sz="3600" dirty="0"/>
                  <a:t> </a:t>
                </a:r>
              </a:p>
              <a:p>
                <a:endParaRPr lang="en-US" sz="36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493837"/>
                <a:ext cx="8229600" cy="3564053"/>
              </a:xfrm>
              <a:prstGeom prst="rect">
                <a:avLst/>
              </a:prstGeom>
              <a:blipFill rotWithShape="0">
                <a:blip r:embed="rId2"/>
                <a:stretch>
                  <a:fillRect l="-1111" t="-1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3" descr="Figure1.4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65276" y="1511766"/>
            <a:ext cx="40005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49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60338"/>
            <a:ext cx="6991350" cy="7651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Model Selection - </a:t>
            </a:r>
            <a:r>
              <a:rPr lang="en-GB" altLang="en-US" dirty="0"/>
              <a:t>1</a:t>
            </a:r>
            <a:r>
              <a:rPr lang="en-GB" altLang="en-US" baseline="30000" dirty="0"/>
              <a:t>st</a:t>
            </a:r>
            <a:r>
              <a:rPr lang="en-GB" altLang="en-US" dirty="0"/>
              <a:t> Order </a:t>
            </a:r>
            <a:r>
              <a:rPr lang="en-GB" altLang="en-US" dirty="0" smtClean="0"/>
              <a:t>Polynomial</a:t>
            </a:r>
            <a:endParaRPr lang="en-IN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42900" y="1063229"/>
            <a:ext cx="6172200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endParaRPr lang="en-GB" altLang="en-US" sz="2400" dirty="0"/>
          </a:p>
        </p:txBody>
      </p:sp>
      <p:pic>
        <p:nvPicPr>
          <p:cNvPr id="4" name="Content Placeholder 3" descr="Figure1.4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23780" y="1607037"/>
            <a:ext cx="4000500" cy="2971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51780" y="1660963"/>
                <a:ext cx="4572000" cy="210140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2400" dirty="0"/>
                  <a:t>( x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y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, x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y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,…………. </a:t>
                </a:r>
                <a:r>
                  <a:rPr lang="en-US" sz="2400" dirty="0" smtClean="0"/>
                  <a:t>x</a:t>
                </a:r>
                <a:r>
                  <a:rPr lang="en-US" sz="2400" baseline="-25000" dirty="0" smtClean="0"/>
                  <a:t>n, </a:t>
                </a:r>
                <a:r>
                  <a:rPr lang="en-US" sz="2400" dirty="0" smtClean="0"/>
                  <a:t>y</a:t>
                </a:r>
                <a:r>
                  <a:rPr lang="en-US" sz="2400" baseline="-25000" dirty="0" smtClean="0"/>
                  <a:t>n</a:t>
                </a:r>
                <a:r>
                  <a:rPr lang="en-US" sz="2400" dirty="0"/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 smtClean="0"/>
                  <a:t>y(x , w</a:t>
                </a:r>
                <a:r>
                  <a:rPr lang="en-US" sz="2400" dirty="0"/>
                  <a:t>) = w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+w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x</a:t>
                </a:r>
                <a:endParaRPr lang="en-US" sz="2400" baseline="30000" dirty="0"/>
              </a:p>
              <a:p>
                <a:endParaRPr lang="en-US" sz="2400" dirty="0"/>
              </a:p>
              <a:p>
                <a:r>
                  <a:rPr lang="en-US" sz="2400" dirty="0"/>
                  <a:t>min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1" i="1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400" dirty="0"/>
                          <m:t>w</m:t>
                        </m:r>
                        <m:r>
                          <m:rPr>
                            <m:nor/>
                          </m:rPr>
                          <a:rPr lang="en-US" sz="2400" baseline="-25000" dirty="0"/>
                          <m:t>0</m:t>
                        </m:r>
                        <m:r>
                          <m:rPr>
                            <m:nor/>
                          </m:rPr>
                          <a:rPr lang="en-US" sz="2400" dirty="0"/>
                          <m:t>+</m:t>
                        </m:r>
                        <m:r>
                          <m:rPr>
                            <m:nor/>
                          </m:rPr>
                          <a:rPr lang="en-US" sz="2400" dirty="0"/>
                          <m:t>w</m:t>
                        </m:r>
                        <m:r>
                          <m:rPr>
                            <m:nor/>
                          </m:rPr>
                          <a:rPr lang="en-US" sz="2400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sz="2400" dirty="0"/>
                          <m:t>x</m:t>
                        </m:r>
                        <m:r>
                          <m:rPr>
                            <m:nor/>
                          </m:rPr>
                          <a:rPr lang="en-US" sz="2400" baseline="-25000" dirty="0"/>
                          <m:t>n</m:t>
                        </m:r>
                        <m:r>
                          <m:rPr>
                            <m:nor/>
                          </m:rPr>
                          <a:rPr lang="en-US" sz="2400" baseline="30000" dirty="0"/>
                          <m:t> </m:t>
                        </m:r>
                        <m:r>
                          <m:rPr>
                            <m:nor/>
                          </m:rPr>
                          <a:rPr lang="en-US" sz="2400" dirty="0"/>
                          <m:t>) −</m:t>
                        </m:r>
                        <m:r>
                          <m:rPr>
                            <m:nor/>
                          </m:rPr>
                          <a:rPr lang="en-US" sz="2400" dirty="0"/>
                          <m:t>yn</m:t>
                        </m:r>
                        <m:r>
                          <m:rPr>
                            <m:nor/>
                          </m:rPr>
                          <a:rPr lang="en-US" sz="2400" dirty="0"/>
                          <m:t>]2</m:t>
                        </m:r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80" y="1660963"/>
                <a:ext cx="4572000" cy="2101409"/>
              </a:xfrm>
              <a:prstGeom prst="rect">
                <a:avLst/>
              </a:prstGeom>
              <a:blipFill rotWithShape="0">
                <a:blip r:embed="rId3"/>
                <a:stretch>
                  <a:fillRect l="-2133" t="-2319" b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219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60338"/>
            <a:ext cx="6991350" cy="7651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Model Selection - </a:t>
            </a:r>
            <a:r>
              <a:rPr lang="en-GB" altLang="en-US" dirty="0"/>
              <a:t>3</a:t>
            </a:r>
            <a:r>
              <a:rPr lang="en-GB" altLang="en-US" baseline="30000" dirty="0"/>
              <a:t>rd</a:t>
            </a:r>
            <a:r>
              <a:rPr lang="en-GB" altLang="en-US" dirty="0"/>
              <a:t> Order </a:t>
            </a:r>
            <a:r>
              <a:rPr lang="en-GB" altLang="en-US" dirty="0" smtClean="0"/>
              <a:t>Polynomial</a:t>
            </a:r>
            <a:endParaRPr lang="en-IN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42900" y="1063229"/>
            <a:ext cx="6172200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endParaRPr lang="en-GB" altLang="en-US" sz="2400" dirty="0"/>
          </a:p>
        </p:txBody>
      </p:sp>
      <p:pic>
        <p:nvPicPr>
          <p:cNvPr id="4" name="Content Placeholder 3" descr="Figure1.4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9592" y="3200400"/>
            <a:ext cx="4000500" cy="2971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9592" y="2082639"/>
            <a:ext cx="441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y= w</a:t>
            </a:r>
            <a:r>
              <a:rPr lang="en-US" sz="2800" baseline="-25000" dirty="0" smtClean="0"/>
              <a:t>0</a:t>
            </a:r>
            <a:r>
              <a:rPr lang="en-US" sz="2800" dirty="0" smtClean="0"/>
              <a:t>+w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x+w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x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+w</a:t>
            </a:r>
            <a:r>
              <a:rPr lang="en-US" sz="2800" baseline="-25000" dirty="0" smtClean="0"/>
              <a:t>3</a:t>
            </a:r>
            <a:r>
              <a:rPr lang="en-US" sz="2800" dirty="0" smtClean="0"/>
              <a:t>x</a:t>
            </a:r>
            <a:r>
              <a:rPr lang="en-US" sz="2800" baseline="30000" dirty="0" smtClean="0"/>
              <a:t>3</a:t>
            </a:r>
            <a:endParaRPr lang="en-US" sz="2800" baseline="30000" dirty="0"/>
          </a:p>
        </p:txBody>
      </p:sp>
      <p:sp>
        <p:nvSpPr>
          <p:cNvPr id="9" name="TextBox 8"/>
          <p:cNvSpPr txBox="1"/>
          <p:nvPr/>
        </p:nvSpPr>
        <p:spPr>
          <a:xfrm>
            <a:off x="356347" y="1373693"/>
            <a:ext cx="427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 x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y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, x</a:t>
            </a:r>
            <a:r>
              <a:rPr lang="en-US" sz="2400" baseline="-25000" dirty="0"/>
              <a:t>2</a:t>
            </a:r>
            <a:r>
              <a:rPr lang="en-US" sz="2400" dirty="0" smtClean="0"/>
              <a:t>y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,…………. </a:t>
            </a:r>
            <a:r>
              <a:rPr lang="en-US" sz="2400" dirty="0" err="1" smtClean="0"/>
              <a:t>x</a:t>
            </a:r>
            <a:r>
              <a:rPr lang="en-US" sz="2400" baseline="-25000" dirty="0" err="1"/>
              <a:t>n</a:t>
            </a:r>
            <a:r>
              <a:rPr lang="en-US" sz="2400" dirty="0" err="1" smtClean="0"/>
              <a:t>y</a:t>
            </a:r>
            <a:r>
              <a:rPr lang="en-US" sz="2400" baseline="-25000" dirty="0" err="1" smtClean="0"/>
              <a:t>n</a:t>
            </a:r>
            <a:r>
              <a:rPr lang="en-US" sz="2400" dirty="0" smtClean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717816" y="2840254"/>
                <a:ext cx="40005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E(w</a:t>
                </a:r>
                <a:r>
                  <a:rPr lang="en-US" sz="2400" baseline="-25000" dirty="0" smtClean="0"/>
                  <a:t>0</a:t>
                </a:r>
                <a:r>
                  <a:rPr lang="en-US" sz="2400" dirty="0" smtClean="0"/>
                  <a:t>,w</a:t>
                </a:r>
                <a:r>
                  <a:rPr lang="en-US" sz="2400" baseline="-25000" dirty="0" smtClean="0"/>
                  <a:t>1,</a:t>
                </a:r>
                <a:r>
                  <a:rPr lang="en-US" sz="2400" dirty="0" smtClean="0"/>
                  <a:t>w</a:t>
                </a:r>
                <a:r>
                  <a:rPr lang="en-US" sz="2400" baseline="-25000" dirty="0" smtClean="0"/>
                  <a:t>2,</a:t>
                </a:r>
                <a:r>
                  <a:rPr lang="en-US" sz="2400" dirty="0" smtClean="0"/>
                  <a:t>w</a:t>
                </a:r>
                <a:r>
                  <a:rPr lang="en-US" sz="2400" baseline="-25000" dirty="0" smtClean="0"/>
                  <a:t>3</a:t>
                </a:r>
                <a:r>
                  <a:rPr lang="en-US" sz="2400" dirty="0" smtClean="0"/>
                  <a:t>) </a:t>
                </a:r>
                <a:r>
                  <a:rPr lang="en-US" sz="2400" b="1" dirty="0"/>
                  <a:t>= 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400" b="1" i="1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sz="1400" b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1800" dirty="0"/>
                          <m:t>w</m:t>
                        </m:r>
                        <m:r>
                          <m:rPr>
                            <m:nor/>
                          </m:rPr>
                          <a:rPr lang="en-US" sz="1800" baseline="-25000" dirty="0"/>
                          <m:t>0</m:t>
                        </m:r>
                        <m:r>
                          <m:rPr>
                            <m:nor/>
                          </m:rPr>
                          <a:rPr lang="en-US" sz="1800" dirty="0"/>
                          <m:t>+</m:t>
                        </m:r>
                        <m:r>
                          <m:rPr>
                            <m:nor/>
                          </m:rPr>
                          <a:rPr lang="en-US" sz="1800" dirty="0"/>
                          <m:t>w</m:t>
                        </m:r>
                        <m:r>
                          <m:rPr>
                            <m:nor/>
                          </m:rPr>
                          <a:rPr lang="en-US" sz="1800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sz="1800" dirty="0"/>
                          <m:t>x</m:t>
                        </m:r>
                        <m:r>
                          <m:rPr>
                            <m:nor/>
                          </m:rPr>
                          <a:rPr lang="en-US" sz="1800" baseline="-25000" dirty="0"/>
                          <m:t>n</m:t>
                        </m:r>
                        <m:r>
                          <m:rPr>
                            <m:nor/>
                          </m:rPr>
                          <a:rPr lang="en-US" sz="1800" dirty="0"/>
                          <m:t>+</m:t>
                        </m:r>
                        <m:r>
                          <m:rPr>
                            <m:nor/>
                          </m:rPr>
                          <a:rPr lang="en-US" sz="1800" dirty="0"/>
                          <m:t>w</m:t>
                        </m:r>
                        <m:r>
                          <m:rPr>
                            <m:nor/>
                          </m:rPr>
                          <a:rPr lang="en-US" sz="1800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sz="1800" dirty="0"/>
                          <m:t>x</m:t>
                        </m:r>
                        <m:r>
                          <m:rPr>
                            <m:nor/>
                          </m:rPr>
                          <a:rPr lang="en-US" sz="1800" baseline="-25000" dirty="0"/>
                          <m:t>n</m:t>
                        </m:r>
                        <m:r>
                          <m:rPr>
                            <m:nor/>
                          </m:rPr>
                          <a:rPr lang="en-US" sz="1800" baseline="30000" dirty="0"/>
                          <m:t>2</m:t>
                        </m:r>
                        <m:r>
                          <m:rPr>
                            <m:nor/>
                          </m:rPr>
                          <a:rPr lang="en-US" sz="1800" dirty="0"/>
                          <m:t>+</m:t>
                        </m:r>
                        <m:r>
                          <m:rPr>
                            <m:nor/>
                          </m:rPr>
                          <a:rPr lang="en-US" sz="1800" dirty="0"/>
                          <m:t>w</m:t>
                        </m:r>
                        <m:r>
                          <m:rPr>
                            <m:nor/>
                          </m:rPr>
                          <a:rPr lang="en-US" sz="1800" baseline="-25000" dirty="0"/>
                          <m:t>3</m:t>
                        </m:r>
                        <m:r>
                          <m:rPr>
                            <m:nor/>
                          </m:rPr>
                          <a:rPr lang="en-US" sz="1800" dirty="0"/>
                          <m:t>x</m:t>
                        </m:r>
                        <m:r>
                          <m:rPr>
                            <m:nor/>
                          </m:rPr>
                          <a:rPr lang="en-US" sz="1800" baseline="-25000" dirty="0"/>
                          <m:t>n</m:t>
                        </m:r>
                        <m:r>
                          <m:rPr>
                            <m:nor/>
                          </m:rPr>
                          <a:rPr lang="en-US" sz="1800" baseline="30000" dirty="0"/>
                          <m:t>3 </m:t>
                        </m:r>
                        <m:r>
                          <m:rPr>
                            <m:nor/>
                          </m:rPr>
                          <a:rPr lang="en-US" sz="1400" b="1" dirty="0"/>
                          <m:t>) −</m:t>
                        </m:r>
                        <m:r>
                          <m:rPr>
                            <m:nor/>
                          </m:rPr>
                          <a:rPr lang="en-US" sz="1800" dirty="0"/>
                          <m:t>y</m:t>
                        </m:r>
                        <m:r>
                          <m:rPr>
                            <m:nor/>
                          </m:rPr>
                          <a:rPr lang="en-US" sz="1800" baseline="-25000" dirty="0"/>
                          <m:t>n</m:t>
                        </m:r>
                        <m:r>
                          <m:rPr>
                            <m:nor/>
                          </m:rPr>
                          <a:rPr lang="en-US" sz="1400" b="1" dirty="0"/>
                          <m:t>]</m:t>
                        </m:r>
                        <m:r>
                          <m:rPr>
                            <m:nor/>
                          </m:rPr>
                          <a:rPr lang="en-US" sz="1400" b="1" baseline="30000" dirty="0"/>
                          <m:t>2</m:t>
                        </m:r>
                        <m:r>
                          <m:rPr>
                            <m:nor/>
                          </m:rPr>
                          <a:rPr lang="en-US" sz="1400" b="1" dirty="0"/>
                          <m:t> </m:t>
                        </m:r>
                      </m:e>
                    </m:nary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816" y="2840254"/>
                <a:ext cx="4000500" cy="954107"/>
              </a:xfrm>
              <a:prstGeom prst="rect">
                <a:avLst/>
              </a:prstGeom>
              <a:blipFill rotWithShape="0">
                <a:blip r:embed="rId3"/>
                <a:stretch>
                  <a:fillRect l="-2439" t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709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60338"/>
            <a:ext cx="6991350" cy="7651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Model Selection - </a:t>
            </a:r>
            <a:r>
              <a:rPr lang="en-GB" altLang="en-US" dirty="0"/>
              <a:t>9</a:t>
            </a:r>
            <a:r>
              <a:rPr lang="en-GB" altLang="en-US" baseline="30000" dirty="0"/>
              <a:t>th</a:t>
            </a:r>
            <a:r>
              <a:rPr lang="en-GB" altLang="en-US" dirty="0"/>
              <a:t> Order </a:t>
            </a:r>
            <a:r>
              <a:rPr lang="en-GB" altLang="en-US" dirty="0" smtClean="0"/>
              <a:t>Polynomial</a:t>
            </a:r>
            <a:endParaRPr lang="en-IN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42900" y="1063229"/>
            <a:ext cx="6172200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endParaRPr lang="en-GB" altLang="en-US" sz="2400" dirty="0"/>
          </a:p>
        </p:txBody>
      </p:sp>
      <p:pic>
        <p:nvPicPr>
          <p:cNvPr id="4" name="Content Placeholder 3" descr="Figure1.4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09800" y="2631507"/>
            <a:ext cx="3998119" cy="29694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3392" y="1997518"/>
            <a:ext cx="8890608" cy="1097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y= w</a:t>
            </a:r>
            <a:r>
              <a:rPr lang="en-US" sz="2800" baseline="-25000" dirty="0" smtClean="0"/>
              <a:t>0</a:t>
            </a:r>
            <a:r>
              <a:rPr lang="en-US" sz="2800" dirty="0" smtClean="0"/>
              <a:t>+w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x+w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x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+w</a:t>
            </a:r>
            <a:r>
              <a:rPr lang="en-US" sz="2800" baseline="-25000" dirty="0" smtClean="0"/>
              <a:t>3</a:t>
            </a:r>
            <a:r>
              <a:rPr lang="en-US" sz="2800" dirty="0" smtClean="0"/>
              <a:t>x</a:t>
            </a:r>
            <a:r>
              <a:rPr lang="en-US" sz="2800" baseline="30000" dirty="0" smtClean="0"/>
              <a:t>3</a:t>
            </a:r>
            <a:r>
              <a:rPr lang="en-US" sz="2800" dirty="0" smtClean="0"/>
              <a:t>+w</a:t>
            </a:r>
            <a:r>
              <a:rPr lang="en-US" sz="2800" baseline="-25000" dirty="0" smtClean="0"/>
              <a:t>4</a:t>
            </a:r>
            <a:r>
              <a:rPr lang="en-US" sz="2800" dirty="0" smtClean="0"/>
              <a:t>x</a:t>
            </a:r>
            <a:r>
              <a:rPr lang="en-US" sz="2800" baseline="30000" dirty="0" smtClean="0"/>
              <a:t>4</a:t>
            </a:r>
            <a:r>
              <a:rPr lang="en-US" sz="2800" dirty="0" smtClean="0"/>
              <a:t>+w</a:t>
            </a:r>
            <a:r>
              <a:rPr lang="en-US" sz="2800" baseline="-25000" dirty="0" smtClean="0"/>
              <a:t>5</a:t>
            </a:r>
            <a:r>
              <a:rPr lang="en-US" sz="2800" dirty="0" smtClean="0"/>
              <a:t>x</a:t>
            </a:r>
            <a:r>
              <a:rPr lang="en-US" sz="2800" baseline="30000" dirty="0" smtClean="0"/>
              <a:t>5</a:t>
            </a:r>
            <a:r>
              <a:rPr lang="en-US" sz="2800" dirty="0" smtClean="0"/>
              <a:t> ……+w</a:t>
            </a:r>
            <a:r>
              <a:rPr lang="en-US" sz="2800" baseline="-25000" dirty="0" smtClean="0"/>
              <a:t>8</a:t>
            </a:r>
            <a:r>
              <a:rPr lang="en-US" sz="2800" dirty="0" smtClean="0"/>
              <a:t>x</a:t>
            </a:r>
            <a:r>
              <a:rPr lang="en-US" sz="2800" baseline="30000" dirty="0" smtClean="0"/>
              <a:t>8</a:t>
            </a:r>
            <a:r>
              <a:rPr lang="en-US" sz="2800" dirty="0" smtClean="0"/>
              <a:t>+w</a:t>
            </a:r>
            <a:r>
              <a:rPr lang="en-US" sz="2800" baseline="-25000" dirty="0" smtClean="0"/>
              <a:t>9</a:t>
            </a:r>
            <a:r>
              <a:rPr lang="en-US" sz="2800" dirty="0" smtClean="0"/>
              <a:t>x</a:t>
            </a:r>
            <a:r>
              <a:rPr lang="en-US" sz="2800" baseline="30000" dirty="0" smtClean="0"/>
              <a:t>9</a:t>
            </a:r>
            <a:endParaRPr lang="en-US" sz="2800" baseline="30000" dirty="0"/>
          </a:p>
          <a:p>
            <a:endParaRPr lang="en-US" sz="2800" baseline="30000" dirty="0"/>
          </a:p>
          <a:p>
            <a:endParaRPr lang="en-US" sz="2800" baseline="30000" dirty="0"/>
          </a:p>
        </p:txBody>
      </p:sp>
      <p:sp>
        <p:nvSpPr>
          <p:cNvPr id="8" name="TextBox 7"/>
          <p:cNvSpPr txBox="1"/>
          <p:nvPr/>
        </p:nvSpPr>
        <p:spPr>
          <a:xfrm>
            <a:off x="356347" y="1373693"/>
            <a:ext cx="427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 x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y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, x</a:t>
            </a:r>
            <a:r>
              <a:rPr lang="en-US" sz="2400" baseline="-25000" dirty="0"/>
              <a:t>2</a:t>
            </a:r>
            <a:r>
              <a:rPr lang="en-US" sz="2400" dirty="0" smtClean="0"/>
              <a:t>y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,…………. </a:t>
            </a:r>
            <a:r>
              <a:rPr lang="en-US" sz="2400" dirty="0" err="1" smtClean="0"/>
              <a:t>x</a:t>
            </a:r>
            <a:r>
              <a:rPr lang="en-US" sz="2400" baseline="-25000" dirty="0" err="1"/>
              <a:t>n</a:t>
            </a:r>
            <a:r>
              <a:rPr lang="en-US" sz="2400" dirty="0" err="1" smtClean="0"/>
              <a:t>y</a:t>
            </a:r>
            <a:r>
              <a:rPr lang="en-US" sz="2400" baseline="-25000" dirty="0" err="1" smtClean="0"/>
              <a:t>n</a:t>
            </a:r>
            <a:r>
              <a:rPr lang="en-US" sz="2400" dirty="0" smtClean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6200" y="5600926"/>
                <a:ext cx="9144000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E(w</a:t>
                </a:r>
                <a:r>
                  <a:rPr lang="en-US" sz="2000" baseline="-25000" dirty="0" smtClean="0"/>
                  <a:t>0</a:t>
                </a:r>
                <a:r>
                  <a:rPr lang="en-US" sz="2000" dirty="0" smtClean="0"/>
                  <a:t>,w</a:t>
                </a:r>
                <a:r>
                  <a:rPr lang="en-US" sz="2000" baseline="-25000" dirty="0" smtClean="0"/>
                  <a:t>1,</a:t>
                </a:r>
                <a:r>
                  <a:rPr lang="en-US" sz="2000" dirty="0" smtClean="0"/>
                  <a:t> …,w</a:t>
                </a:r>
                <a:r>
                  <a:rPr lang="en-US" sz="2000" baseline="-25000" dirty="0" smtClean="0"/>
                  <a:t>9</a:t>
                </a:r>
                <a:r>
                  <a:rPr lang="en-US" sz="2000" dirty="0" smtClean="0"/>
                  <a:t>) </a:t>
                </a:r>
                <a:r>
                  <a:rPr lang="en-US" sz="2000" b="1" dirty="0"/>
                  <a:t>= 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1" i="1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sz="1800" b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1800" dirty="0"/>
                          <m:t>w</m:t>
                        </m:r>
                        <m:r>
                          <m:rPr>
                            <m:nor/>
                          </m:rPr>
                          <a:rPr lang="en-US" sz="1800" baseline="-25000" dirty="0"/>
                          <m:t>0</m:t>
                        </m:r>
                        <m:r>
                          <m:rPr>
                            <m:nor/>
                          </m:rPr>
                          <a:rPr lang="en-US" sz="1800" dirty="0"/>
                          <m:t>+</m:t>
                        </m:r>
                        <m:r>
                          <m:rPr>
                            <m:nor/>
                          </m:rPr>
                          <a:rPr lang="en-US" sz="1800" dirty="0"/>
                          <m:t>w</m:t>
                        </m:r>
                        <m:r>
                          <m:rPr>
                            <m:nor/>
                          </m:rPr>
                          <a:rPr lang="en-US" sz="1800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sz="1800" dirty="0"/>
                          <m:t>x</m:t>
                        </m:r>
                        <m:r>
                          <m:rPr>
                            <m:nor/>
                          </m:rPr>
                          <a:rPr lang="en-US" sz="1800" baseline="-25000" dirty="0"/>
                          <m:t>n</m:t>
                        </m:r>
                        <m:r>
                          <m:rPr>
                            <m:nor/>
                          </m:rPr>
                          <a:rPr lang="en-US" sz="1800" dirty="0"/>
                          <m:t>+</m:t>
                        </m:r>
                        <m:r>
                          <m:rPr>
                            <m:nor/>
                          </m:rPr>
                          <a:rPr lang="en-US" sz="1800" dirty="0"/>
                          <m:t>w</m:t>
                        </m:r>
                        <m:r>
                          <m:rPr>
                            <m:nor/>
                          </m:rPr>
                          <a:rPr lang="en-US" sz="1800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sz="1800" dirty="0"/>
                          <m:t>x</m:t>
                        </m:r>
                        <m:r>
                          <m:rPr>
                            <m:nor/>
                          </m:rPr>
                          <a:rPr lang="en-US" sz="1800" baseline="-25000" dirty="0"/>
                          <m:t>n</m:t>
                        </m:r>
                        <m:r>
                          <m:rPr>
                            <m:nor/>
                          </m:rPr>
                          <a:rPr lang="en-US" sz="1800" baseline="30000" dirty="0"/>
                          <m:t>2</m:t>
                        </m:r>
                        <m:r>
                          <m:rPr>
                            <m:nor/>
                          </m:rPr>
                          <a:rPr lang="en-US" sz="1800" dirty="0"/>
                          <m:t>+</m:t>
                        </m:r>
                        <m:r>
                          <m:rPr>
                            <m:nor/>
                          </m:rPr>
                          <a:rPr lang="en-US" sz="1800" dirty="0"/>
                          <m:t>w</m:t>
                        </m:r>
                        <m:r>
                          <m:rPr>
                            <m:nor/>
                          </m:rPr>
                          <a:rPr lang="en-US" sz="1800" baseline="-25000" dirty="0"/>
                          <m:t>3</m:t>
                        </m:r>
                        <m:r>
                          <m:rPr>
                            <m:nor/>
                          </m:rPr>
                          <a:rPr lang="en-US" sz="1800" dirty="0"/>
                          <m:t>x</m:t>
                        </m:r>
                        <m:r>
                          <m:rPr>
                            <m:nor/>
                          </m:rPr>
                          <a:rPr lang="en-US" sz="1800" baseline="-25000" dirty="0"/>
                          <m:t>n</m:t>
                        </m:r>
                        <m:r>
                          <m:rPr>
                            <m:nor/>
                          </m:rPr>
                          <a:rPr lang="en-US" sz="1800" baseline="30000" dirty="0"/>
                          <m:t>3</m:t>
                        </m:r>
                        <m:r>
                          <m:rPr>
                            <m:nor/>
                          </m:rPr>
                          <a:rPr lang="en-US" sz="1800" dirty="0"/>
                          <m:t>+</m:t>
                        </m:r>
                        <m:r>
                          <m:rPr>
                            <m:nor/>
                          </m:rPr>
                          <a:rPr lang="en-US" sz="1800" dirty="0"/>
                          <m:t>w</m:t>
                        </m:r>
                        <m:r>
                          <m:rPr>
                            <m:nor/>
                          </m:rPr>
                          <a:rPr lang="en-US" sz="1800" baseline="-25000" dirty="0"/>
                          <m:t>4</m:t>
                        </m:r>
                        <m:r>
                          <m:rPr>
                            <m:nor/>
                          </m:rPr>
                          <a:rPr lang="en-US" sz="1800" dirty="0"/>
                          <m:t>x</m:t>
                        </m:r>
                        <m:r>
                          <m:rPr>
                            <m:nor/>
                          </m:rPr>
                          <a:rPr lang="en-US" sz="1800" baseline="-25000" dirty="0"/>
                          <m:t>n</m:t>
                        </m:r>
                        <m:r>
                          <m:rPr>
                            <m:nor/>
                          </m:rPr>
                          <a:rPr lang="en-US" sz="1800" baseline="30000" dirty="0"/>
                          <m:t>4</m:t>
                        </m:r>
                        <m:r>
                          <m:rPr>
                            <m:nor/>
                          </m:rPr>
                          <a:rPr lang="en-US" sz="1800" dirty="0"/>
                          <m:t>+</m:t>
                        </m:r>
                        <m:r>
                          <m:rPr>
                            <m:nor/>
                          </m:rPr>
                          <a:rPr lang="en-US" sz="1800" dirty="0"/>
                          <m:t>w</m:t>
                        </m:r>
                        <m:r>
                          <m:rPr>
                            <m:nor/>
                          </m:rPr>
                          <a:rPr lang="en-US" sz="1800" baseline="-25000" dirty="0"/>
                          <m:t>5</m:t>
                        </m:r>
                        <m:r>
                          <m:rPr>
                            <m:nor/>
                          </m:rPr>
                          <a:rPr lang="en-US" sz="1800" dirty="0"/>
                          <m:t>x</m:t>
                        </m:r>
                        <m:r>
                          <m:rPr>
                            <m:nor/>
                          </m:rPr>
                          <a:rPr lang="en-US" sz="1800" baseline="-25000" dirty="0"/>
                          <m:t>n</m:t>
                        </m:r>
                        <m:r>
                          <m:rPr>
                            <m:nor/>
                          </m:rPr>
                          <a:rPr lang="en-US" sz="1800" baseline="30000" dirty="0"/>
                          <m:t>5</m:t>
                        </m:r>
                        <m:r>
                          <m:rPr>
                            <m:nor/>
                          </m:rPr>
                          <a:rPr lang="en-US" sz="1800" dirty="0"/>
                          <m:t> ……+</m:t>
                        </m:r>
                        <m:r>
                          <m:rPr>
                            <m:nor/>
                          </m:rPr>
                          <a:rPr lang="en-US" sz="1800" dirty="0"/>
                          <m:t>w</m:t>
                        </m:r>
                        <m:r>
                          <m:rPr>
                            <m:nor/>
                          </m:rPr>
                          <a:rPr lang="en-US" sz="1800" baseline="-25000" dirty="0"/>
                          <m:t>8</m:t>
                        </m:r>
                        <m:r>
                          <m:rPr>
                            <m:nor/>
                          </m:rPr>
                          <a:rPr lang="en-US" sz="1800" dirty="0"/>
                          <m:t>x</m:t>
                        </m:r>
                        <m:r>
                          <m:rPr>
                            <m:nor/>
                          </m:rPr>
                          <a:rPr lang="en-US" sz="1800" baseline="-25000" dirty="0"/>
                          <m:t>n</m:t>
                        </m:r>
                        <m:r>
                          <m:rPr>
                            <m:nor/>
                          </m:rPr>
                          <a:rPr lang="en-US" sz="1800" baseline="30000" dirty="0"/>
                          <m:t>8</m:t>
                        </m:r>
                        <m:r>
                          <m:rPr>
                            <m:nor/>
                          </m:rPr>
                          <a:rPr lang="en-US" sz="1800" dirty="0"/>
                          <m:t>+</m:t>
                        </m:r>
                        <m:r>
                          <m:rPr>
                            <m:nor/>
                          </m:rPr>
                          <a:rPr lang="en-US" sz="1800" dirty="0"/>
                          <m:t>w</m:t>
                        </m:r>
                        <m:r>
                          <m:rPr>
                            <m:nor/>
                          </m:rPr>
                          <a:rPr lang="en-US" sz="1800" baseline="-25000" dirty="0"/>
                          <m:t>9</m:t>
                        </m:r>
                        <m:r>
                          <m:rPr>
                            <m:nor/>
                          </m:rPr>
                          <a:rPr lang="en-US" sz="1800" dirty="0"/>
                          <m:t>x</m:t>
                        </m:r>
                        <m:r>
                          <m:rPr>
                            <m:nor/>
                          </m:rPr>
                          <a:rPr lang="en-US" sz="1800" baseline="-25000" dirty="0"/>
                          <m:t>n</m:t>
                        </m:r>
                        <m:r>
                          <m:rPr>
                            <m:nor/>
                          </m:rPr>
                          <a:rPr lang="en-US" sz="1800" baseline="30000" dirty="0"/>
                          <m:t>9 </m:t>
                        </m:r>
                        <m:r>
                          <m:rPr>
                            <m:nor/>
                          </m:rPr>
                          <a:rPr lang="en-US" sz="1800" b="1" dirty="0"/>
                          <m:t>) −</m:t>
                        </m:r>
                        <m:r>
                          <m:rPr>
                            <m:nor/>
                          </m:rPr>
                          <a:rPr lang="en-US" sz="1800" dirty="0"/>
                          <m:t>y</m:t>
                        </m:r>
                        <m:r>
                          <m:rPr>
                            <m:nor/>
                          </m:rPr>
                          <a:rPr lang="en-US" sz="1800" baseline="-25000" dirty="0"/>
                          <m:t>n</m:t>
                        </m:r>
                        <m:r>
                          <m:rPr>
                            <m:nor/>
                          </m:rPr>
                          <a:rPr lang="en-US" sz="1800" b="1" dirty="0"/>
                          <m:t>]</m:t>
                        </m:r>
                        <m:r>
                          <m:rPr>
                            <m:nor/>
                          </m:rPr>
                          <a:rPr lang="en-US" sz="1800" b="1" baseline="30000" dirty="0"/>
                          <m:t>2</m:t>
                        </m:r>
                        <m:r>
                          <m:rPr>
                            <m:nor/>
                          </m:rPr>
                          <a:rPr lang="en-US" sz="1800" b="1" dirty="0"/>
                          <m:t> </m:t>
                        </m:r>
                      </m:e>
                    </m:nary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5600926"/>
                <a:ext cx="9144000" cy="892552"/>
              </a:xfrm>
              <a:prstGeom prst="rect">
                <a:avLst/>
              </a:prstGeom>
              <a:blipFill rotWithShape="0">
                <a:blip r:embed="rId3"/>
                <a:stretch>
                  <a:fillRect l="-733" t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32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84"/>
          <p:cNvSpPr txBox="1">
            <a:spLocks noGrp="1"/>
          </p:cNvSpPr>
          <p:nvPr>
            <p:ph type="title" idx="4294967295"/>
          </p:nvPr>
        </p:nvSpPr>
        <p:spPr>
          <a:xfrm>
            <a:off x="216977" y="580153"/>
            <a:ext cx="6743700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Product and Quotient</a:t>
            </a:r>
            <a:endParaRPr dirty="0"/>
          </a:p>
        </p:txBody>
      </p:sp>
      <p:sp>
        <p:nvSpPr>
          <p:cNvPr id="634" name="Google Shape;634;p84"/>
          <p:cNvSpPr txBox="1"/>
          <p:nvPr/>
        </p:nvSpPr>
        <p:spPr>
          <a:xfrm>
            <a:off x="840739" y="1557020"/>
            <a:ext cx="8071032" cy="172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3000" rIns="0" bIns="0" anchor="t" anchorCtr="0">
            <a:noAutofit/>
          </a:bodyPr>
          <a:lstStyle/>
          <a:p>
            <a:pPr marL="12700" marR="5080" lvl="0" indent="0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product rule and quotient rules are  commonly used in differentiation.</a:t>
            </a:r>
            <a:endParaRPr sz="28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10184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	Product rule: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84"/>
          <p:cNvSpPr txBox="1"/>
          <p:nvPr/>
        </p:nvSpPr>
        <p:spPr>
          <a:xfrm>
            <a:off x="1038297" y="4097861"/>
            <a:ext cx="30861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	Quotient rule: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84"/>
          <p:cNvSpPr/>
          <p:nvPr/>
        </p:nvSpPr>
        <p:spPr>
          <a:xfrm>
            <a:off x="1778708" y="3496485"/>
            <a:ext cx="424815" cy="0"/>
          </a:xfrm>
          <a:custGeom>
            <a:avLst/>
            <a:gdLst/>
            <a:ahLst/>
            <a:cxnLst/>
            <a:rect l="l" t="t" r="r" b="b"/>
            <a:pathLst>
              <a:path w="424814" h="120000" extrusionOk="0">
                <a:moveTo>
                  <a:pt x="0" y="0"/>
                </a:moveTo>
                <a:lnTo>
                  <a:pt x="424368" y="0"/>
                </a:lnTo>
              </a:path>
            </a:pathLst>
          </a:custGeom>
          <a:noFill/>
          <a:ln w="150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84"/>
          <p:cNvSpPr txBox="1"/>
          <p:nvPr/>
        </p:nvSpPr>
        <p:spPr>
          <a:xfrm>
            <a:off x="1834710" y="3451558"/>
            <a:ext cx="8511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Times New Roman"/>
              <a:buNone/>
            </a:pPr>
            <a:r>
              <a:rPr lang="en-US" sz="290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</a:t>
            </a:r>
            <a:endParaRPr sz="29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8" name="Google Shape;638;p84"/>
          <p:cNvSpPr txBox="1"/>
          <p:nvPr/>
        </p:nvSpPr>
        <p:spPr>
          <a:xfrm>
            <a:off x="1915451" y="3009490"/>
            <a:ext cx="6996319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/>
              <a:buNone/>
            </a:pPr>
            <a:r>
              <a:rPr lang="en-US" sz="4350" b="0" i="1" u="none" strike="noStrike" cap="none" baseline="30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435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 </a:t>
            </a:r>
            <a:r>
              <a:rPr lang="en-US" sz="290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90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)* </a:t>
            </a:r>
            <a:r>
              <a:rPr lang="en-US" sz="290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90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)) 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290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90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-US" sz="290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'(</a:t>
            </a:r>
            <a:r>
              <a:rPr lang="en-US" sz="290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+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90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290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'(</a:t>
            </a:r>
            <a:r>
              <a:rPr lang="en-US" sz="290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9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9" name="Google Shape;639;p84"/>
          <p:cNvSpPr/>
          <p:nvPr/>
        </p:nvSpPr>
        <p:spPr>
          <a:xfrm>
            <a:off x="1814317" y="5332866"/>
            <a:ext cx="424814" cy="0"/>
          </a:xfrm>
          <a:custGeom>
            <a:avLst/>
            <a:gdLst/>
            <a:ahLst/>
            <a:cxnLst/>
            <a:rect l="l" t="t" r="r" b="b"/>
            <a:pathLst>
              <a:path w="424814" h="120000" extrusionOk="0">
                <a:moveTo>
                  <a:pt x="0" y="0"/>
                </a:moveTo>
                <a:lnTo>
                  <a:pt x="424397" y="0"/>
                </a:lnTo>
              </a:path>
            </a:pathLst>
          </a:custGeom>
          <a:noFill/>
          <a:ln w="150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84"/>
          <p:cNvSpPr/>
          <p:nvPr/>
        </p:nvSpPr>
        <p:spPr>
          <a:xfrm>
            <a:off x="2541285" y="5332866"/>
            <a:ext cx="748030" cy="0"/>
          </a:xfrm>
          <a:custGeom>
            <a:avLst/>
            <a:gdLst/>
            <a:ahLst/>
            <a:cxnLst/>
            <a:rect l="l" t="t" r="r" b="b"/>
            <a:pathLst>
              <a:path w="748030" h="120000" extrusionOk="0">
                <a:moveTo>
                  <a:pt x="0" y="0"/>
                </a:moveTo>
                <a:lnTo>
                  <a:pt x="747466" y="0"/>
                </a:lnTo>
              </a:path>
            </a:pathLst>
          </a:custGeom>
          <a:noFill/>
          <a:ln w="150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84"/>
          <p:cNvSpPr/>
          <p:nvPr/>
        </p:nvSpPr>
        <p:spPr>
          <a:xfrm>
            <a:off x="4209830" y="5387458"/>
            <a:ext cx="3348990" cy="0"/>
          </a:xfrm>
          <a:custGeom>
            <a:avLst/>
            <a:gdLst/>
            <a:ahLst/>
            <a:cxnLst/>
            <a:rect l="l" t="t" r="r" b="b"/>
            <a:pathLst>
              <a:path w="3348990" h="120000" extrusionOk="0">
                <a:moveTo>
                  <a:pt x="0" y="0"/>
                </a:moveTo>
                <a:lnTo>
                  <a:pt x="3348757" y="0"/>
                </a:lnTo>
              </a:path>
            </a:pathLst>
          </a:custGeom>
          <a:noFill/>
          <a:ln w="150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84"/>
          <p:cNvSpPr txBox="1"/>
          <p:nvPr/>
        </p:nvSpPr>
        <p:spPr>
          <a:xfrm>
            <a:off x="5345357" y="5374742"/>
            <a:ext cx="135255" cy="285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None/>
            </a:pPr>
            <a:r>
              <a:rPr lang="en-US" sz="17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17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3" name="Google Shape;643;p84"/>
          <p:cNvSpPr txBox="1"/>
          <p:nvPr/>
        </p:nvSpPr>
        <p:spPr>
          <a:xfrm>
            <a:off x="5006252" y="5386780"/>
            <a:ext cx="1699348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Times New Roman"/>
              <a:buNone/>
            </a:pPr>
            <a:r>
              <a:rPr lang="en-US" sz="2900" i="1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 </a:t>
            </a:r>
            <a:r>
              <a:rPr lang="en-US" sz="2900" b="0" i="1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900" b="0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900" b="0" i="1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900" b="0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9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4" name="Google Shape;644;p84"/>
          <p:cNvSpPr txBox="1"/>
          <p:nvPr/>
        </p:nvSpPr>
        <p:spPr>
          <a:xfrm>
            <a:off x="4167212" y="4864080"/>
            <a:ext cx="35421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Times New Roman"/>
              <a:buNone/>
            </a:pPr>
            <a:r>
              <a:rPr lang="en-US" sz="290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g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90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290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'(</a:t>
            </a:r>
            <a:r>
              <a:rPr lang="en-US" sz="290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−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90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-US" sz="290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'(</a:t>
            </a:r>
            <a:r>
              <a:rPr lang="en-US" sz="290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9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5" name="Google Shape;645;p84"/>
          <p:cNvSpPr txBox="1"/>
          <p:nvPr/>
        </p:nvSpPr>
        <p:spPr>
          <a:xfrm>
            <a:off x="1744007" y="5355020"/>
            <a:ext cx="23898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Times New Roman"/>
              <a:buNone/>
            </a:pPr>
            <a:r>
              <a:rPr lang="en-US" sz="290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 </a:t>
            </a:r>
            <a:r>
              <a:rPr lang="en-US" sz="4350" b="0" i="0" u="none" strike="noStrike" cap="none" baseline="-25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-US" sz="290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90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  </a:t>
            </a:r>
            <a:endParaRPr sz="4350" b="0" i="0" u="none" strike="noStrike" cap="none" baseline="-25000" dirty="0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646" name="Google Shape;646;p84"/>
          <p:cNvSpPr txBox="1"/>
          <p:nvPr/>
        </p:nvSpPr>
        <p:spPr>
          <a:xfrm>
            <a:off x="1915451" y="4871814"/>
            <a:ext cx="2520576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Times New Roman"/>
              <a:buNone/>
            </a:pPr>
            <a:r>
              <a:rPr lang="en-US" sz="2900" i="1" dirty="0">
                <a:latin typeface="Times New Roman"/>
                <a:ea typeface="Times New Roman"/>
                <a:cs typeface="Times New Roman"/>
                <a:sym typeface="Times New Roman"/>
              </a:rPr>
              <a:t>d      </a:t>
            </a:r>
            <a:r>
              <a:rPr lang="en-US" sz="290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90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  </a:t>
            </a:r>
            <a:endParaRPr sz="4350" b="0" i="0" u="none" strike="noStrike" cap="none" baseline="30000" dirty="0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647" name="Google Shape;647;p84"/>
          <p:cNvSpPr txBox="1"/>
          <p:nvPr/>
        </p:nvSpPr>
        <p:spPr>
          <a:xfrm>
            <a:off x="354842" y="6474967"/>
            <a:ext cx="196842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Texas A&amp;M Dept of Statistics</a:t>
            </a:r>
            <a:endParaRPr/>
          </a:p>
        </p:txBody>
      </p:sp>
      <p:sp>
        <p:nvSpPr>
          <p:cNvPr id="648" name="Google Shape;648;p84"/>
          <p:cNvSpPr txBox="1"/>
          <p:nvPr/>
        </p:nvSpPr>
        <p:spPr>
          <a:xfrm>
            <a:off x="2174177" y="5119410"/>
            <a:ext cx="28293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Noto Sans Symbols"/>
              <a:buNone/>
            </a:pPr>
            <a:r>
              <a:rPr lang="en-US" sz="2900" b="0" i="0" u="none" strike="noStrike" cap="none" dirty="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  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  </a:t>
            </a:r>
            <a:r>
              <a:rPr lang="en-US" sz="2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</a:t>
            </a:r>
            <a:endParaRPr sz="2900" b="0" i="0" u="none" strike="noStrike" cap="none" dirty="0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05765" y="4770229"/>
            <a:ext cx="157607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>
                <a:latin typeface="Centaur" panose="02030504050205020304" pitchFamily="18" charset="0"/>
              </a:rPr>
              <a:t>(   </a:t>
            </a:r>
            <a:r>
              <a:rPr lang="en-GB" sz="6600" dirty="0" smtClean="0">
                <a:latin typeface="Centaur" panose="02030504050205020304" pitchFamily="18" charset="0"/>
              </a:rPr>
              <a:t> )</a:t>
            </a:r>
            <a:endParaRPr lang="en-GB" sz="6600" dirty="0"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0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60338"/>
            <a:ext cx="6991350" cy="76517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Overfitting</a:t>
            </a:r>
            <a:endParaRPr lang="en-IN" dirty="0"/>
          </a:p>
        </p:txBody>
      </p:sp>
      <p:pic>
        <p:nvPicPr>
          <p:cNvPr id="3" name="Content Placeholder 3" descr="Figure1.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7300" y="1943100"/>
            <a:ext cx="3940969" cy="287536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92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60338"/>
            <a:ext cx="6991350" cy="76517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Overfitting</a:t>
            </a:r>
            <a:endParaRPr lang="en-IN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72805" y="1491983"/>
            <a:ext cx="6172200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r>
              <a:rPr lang="en-GB" altLang="en-US" sz="1800" dirty="0">
                <a:solidFill>
                  <a:srgbClr val="0000FF"/>
                </a:solidFill>
              </a:rPr>
              <a:t>Polynomial Coefficients   </a:t>
            </a:r>
            <a:endParaRPr lang="en-GB" altLang="en-US" sz="1800" dirty="0">
              <a:solidFill>
                <a:srgbClr val="0000FF"/>
              </a:solidFill>
              <a:latin typeface="cmmi10" pitchFamily="34" charset="0"/>
            </a:endParaRPr>
          </a:p>
        </p:txBody>
      </p:sp>
      <p:pic>
        <p:nvPicPr>
          <p:cNvPr id="4" name="Picture 3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2343151"/>
            <a:ext cx="5036344" cy="3174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77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</a:t>
            </a:r>
            <a:r>
              <a:rPr lang="en-US" dirty="0" smtClean="0"/>
              <a:t>overfitting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 smtClean="0"/>
                  <a:t> size </a:t>
                </a:r>
                <a:r>
                  <a:rPr lang="en-US" dirty="0"/>
                  <a:t>of house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no. of bedrooms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no. of floors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age of house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average income in neighborhood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kitchen </a:t>
                </a:r>
                <a:r>
                  <a:rPr lang="en-US" dirty="0" smtClean="0"/>
                  <a:t>size</a:t>
                </a:r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⋮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2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/>
          <p:cNvGrpSpPr/>
          <p:nvPr/>
        </p:nvGrpSpPr>
        <p:grpSpPr>
          <a:xfrm>
            <a:off x="6238914" y="2137180"/>
            <a:ext cx="2830738" cy="1926375"/>
            <a:chOff x="3284511" y="1865600"/>
            <a:chExt cx="6020973" cy="4097394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3537730" y="2796124"/>
              <a:ext cx="0" cy="2782198"/>
            </a:xfrm>
            <a:prstGeom prst="line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3284511" y="5177395"/>
              <a:ext cx="6020973" cy="1"/>
            </a:xfrm>
            <a:prstGeom prst="line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Multiply 30"/>
            <p:cNvSpPr/>
            <p:nvPr/>
          </p:nvSpPr>
          <p:spPr>
            <a:xfrm>
              <a:off x="3967290" y="4531203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385122" y="1865600"/>
              <a:ext cx="1667288" cy="9819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Price ($)</a:t>
              </a:r>
              <a:br>
                <a:rPr lang="en-US" sz="1200" dirty="0"/>
              </a:br>
              <a:r>
                <a:rPr lang="en-US" sz="1200" dirty="0"/>
                <a:t>in 1000’s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436512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24142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6132394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704736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794652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6200000">
              <a:off x="3537730" y="4630066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6200000">
              <a:off x="3537730" y="4191905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6200000">
              <a:off x="3537730" y="3746410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16200000">
              <a:off x="3537730" y="3288912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Multiply 41"/>
            <p:cNvSpPr/>
            <p:nvPr/>
          </p:nvSpPr>
          <p:spPr>
            <a:xfrm>
              <a:off x="4513277" y="3683144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43" name="Multiply 42"/>
            <p:cNvSpPr/>
            <p:nvPr/>
          </p:nvSpPr>
          <p:spPr>
            <a:xfrm>
              <a:off x="5243688" y="3101183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44" name="Multiply 43"/>
            <p:cNvSpPr/>
            <p:nvPr/>
          </p:nvSpPr>
          <p:spPr>
            <a:xfrm>
              <a:off x="5641190" y="3326285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45" name="Multiply 44"/>
            <p:cNvSpPr/>
            <p:nvPr/>
          </p:nvSpPr>
          <p:spPr>
            <a:xfrm>
              <a:off x="6279985" y="2898274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46" name="Multiply 45"/>
            <p:cNvSpPr/>
            <p:nvPr/>
          </p:nvSpPr>
          <p:spPr>
            <a:xfrm>
              <a:off x="6701535" y="3107858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47" name="Multiply 46"/>
            <p:cNvSpPr/>
            <p:nvPr/>
          </p:nvSpPr>
          <p:spPr>
            <a:xfrm>
              <a:off x="6121003" y="3290901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48" name="Multiply 47"/>
            <p:cNvSpPr/>
            <p:nvPr/>
          </p:nvSpPr>
          <p:spPr>
            <a:xfrm>
              <a:off x="7109151" y="2689077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49" name="Multiply 48"/>
            <p:cNvSpPr/>
            <p:nvPr/>
          </p:nvSpPr>
          <p:spPr>
            <a:xfrm>
              <a:off x="7616508" y="2867537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50" name="Multiply 49"/>
            <p:cNvSpPr/>
            <p:nvPr/>
          </p:nvSpPr>
          <p:spPr>
            <a:xfrm>
              <a:off x="4350351" y="4193905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859106" y="5373818"/>
              <a:ext cx="2406485" cy="5891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Size in feet^2</a:t>
              </a:r>
            </a:p>
          </p:txBody>
        </p:sp>
      </p:grpSp>
      <p:sp>
        <p:nvSpPr>
          <p:cNvPr id="52" name="Freeform 51"/>
          <p:cNvSpPr/>
          <p:nvPr/>
        </p:nvSpPr>
        <p:spPr>
          <a:xfrm>
            <a:off x="6472168" y="2604497"/>
            <a:ext cx="2263292" cy="1092670"/>
          </a:xfrm>
          <a:custGeom>
            <a:avLst/>
            <a:gdLst>
              <a:gd name="connsiteX0" fmla="*/ 0 w 1581665"/>
              <a:gd name="connsiteY0" fmla="*/ 1482811 h 1482811"/>
              <a:gd name="connsiteX1" fmla="*/ 1581665 w 1581665"/>
              <a:gd name="connsiteY1" fmla="*/ 0 h 1482811"/>
              <a:gd name="connsiteX0" fmla="*/ 0 w 1581665"/>
              <a:gd name="connsiteY0" fmla="*/ 1482811 h 1482811"/>
              <a:gd name="connsiteX1" fmla="*/ 678733 w 1581665"/>
              <a:gd name="connsiteY1" fmla="*/ 407471 h 1482811"/>
              <a:gd name="connsiteX2" fmla="*/ 1581665 w 1581665"/>
              <a:gd name="connsiteY2" fmla="*/ 0 h 1482811"/>
              <a:gd name="connsiteX0" fmla="*/ 0 w 2137719"/>
              <a:gd name="connsiteY0" fmla="*/ 1371600 h 1371600"/>
              <a:gd name="connsiteX1" fmla="*/ 678733 w 2137719"/>
              <a:gd name="connsiteY1" fmla="*/ 296260 h 1371600"/>
              <a:gd name="connsiteX2" fmla="*/ 2137719 w 2137719"/>
              <a:gd name="connsiteY2" fmla="*/ 0 h 1371600"/>
              <a:gd name="connsiteX0" fmla="*/ 0 w 2360141"/>
              <a:gd name="connsiteY0" fmla="*/ 1272746 h 1272746"/>
              <a:gd name="connsiteX1" fmla="*/ 901155 w 2360141"/>
              <a:gd name="connsiteY1" fmla="*/ 296260 h 1272746"/>
              <a:gd name="connsiteX2" fmla="*/ 2360141 w 2360141"/>
              <a:gd name="connsiteY2" fmla="*/ 0 h 1272746"/>
              <a:gd name="connsiteX0" fmla="*/ 0 w 2360141"/>
              <a:gd name="connsiteY0" fmla="*/ 1272746 h 1272746"/>
              <a:gd name="connsiteX1" fmla="*/ 962939 w 2360141"/>
              <a:gd name="connsiteY1" fmla="*/ 123265 h 1272746"/>
              <a:gd name="connsiteX2" fmla="*/ 2360141 w 2360141"/>
              <a:gd name="connsiteY2" fmla="*/ 0 h 1272746"/>
              <a:gd name="connsiteX0" fmla="*/ 0 w 2360141"/>
              <a:gd name="connsiteY0" fmla="*/ 1285743 h 1285743"/>
              <a:gd name="connsiteX1" fmla="*/ 962939 w 2360141"/>
              <a:gd name="connsiteY1" fmla="*/ 136262 h 1285743"/>
              <a:gd name="connsiteX2" fmla="*/ 2360141 w 2360141"/>
              <a:gd name="connsiteY2" fmla="*/ 12997 h 1285743"/>
              <a:gd name="connsiteX0" fmla="*/ 0 w 2360141"/>
              <a:gd name="connsiteY0" fmla="*/ 1285743 h 1285743"/>
              <a:gd name="connsiteX1" fmla="*/ 962939 w 2360141"/>
              <a:gd name="connsiteY1" fmla="*/ 136262 h 1285743"/>
              <a:gd name="connsiteX2" fmla="*/ 2360141 w 2360141"/>
              <a:gd name="connsiteY2" fmla="*/ 12997 h 1285743"/>
              <a:gd name="connsiteX0" fmla="*/ 0 w 2360141"/>
              <a:gd name="connsiteY0" fmla="*/ 1272746 h 1272746"/>
              <a:gd name="connsiteX1" fmla="*/ 1024722 w 2360141"/>
              <a:gd name="connsiteY1" fmla="*/ 246833 h 1272746"/>
              <a:gd name="connsiteX2" fmla="*/ 2360141 w 2360141"/>
              <a:gd name="connsiteY2" fmla="*/ 0 h 1272746"/>
              <a:gd name="connsiteX0" fmla="*/ 0 w 2360141"/>
              <a:gd name="connsiteY0" fmla="*/ 1272746 h 1272746"/>
              <a:gd name="connsiteX1" fmla="*/ 957503 w 2360141"/>
              <a:gd name="connsiteY1" fmla="*/ 367823 h 1272746"/>
              <a:gd name="connsiteX2" fmla="*/ 2360141 w 2360141"/>
              <a:gd name="connsiteY2" fmla="*/ 0 h 1272746"/>
              <a:gd name="connsiteX0" fmla="*/ 0 w 2360141"/>
              <a:gd name="connsiteY0" fmla="*/ 1272746 h 1272746"/>
              <a:gd name="connsiteX1" fmla="*/ 289589 w 2360141"/>
              <a:gd name="connsiteY1" fmla="*/ 882530 h 1272746"/>
              <a:gd name="connsiteX2" fmla="*/ 957503 w 2360141"/>
              <a:gd name="connsiteY2" fmla="*/ 367823 h 1272746"/>
              <a:gd name="connsiteX3" fmla="*/ 2360141 w 2360141"/>
              <a:gd name="connsiteY3" fmla="*/ 0 h 1272746"/>
              <a:gd name="connsiteX0" fmla="*/ 0 w 2360141"/>
              <a:gd name="connsiteY0" fmla="*/ 1401996 h 1401996"/>
              <a:gd name="connsiteX1" fmla="*/ 289589 w 2360141"/>
              <a:gd name="connsiteY1" fmla="*/ 1011780 h 1401996"/>
              <a:gd name="connsiteX2" fmla="*/ 435032 w 2360141"/>
              <a:gd name="connsiteY2" fmla="*/ 89415 h 1401996"/>
              <a:gd name="connsiteX3" fmla="*/ 2360141 w 2360141"/>
              <a:gd name="connsiteY3" fmla="*/ 129250 h 1401996"/>
              <a:gd name="connsiteX0" fmla="*/ 0 w 2360141"/>
              <a:gd name="connsiteY0" fmla="*/ 1382171 h 1382171"/>
              <a:gd name="connsiteX1" fmla="*/ 289589 w 2360141"/>
              <a:gd name="connsiteY1" fmla="*/ 991955 h 1382171"/>
              <a:gd name="connsiteX2" fmla="*/ 435032 w 2360141"/>
              <a:gd name="connsiteY2" fmla="*/ 69590 h 1382171"/>
              <a:gd name="connsiteX3" fmla="*/ 2360141 w 2360141"/>
              <a:gd name="connsiteY3" fmla="*/ 109425 h 1382171"/>
              <a:gd name="connsiteX0" fmla="*/ 0 w 2360141"/>
              <a:gd name="connsiteY0" fmla="*/ 1338721 h 1338721"/>
              <a:gd name="connsiteX1" fmla="*/ 289589 w 2360141"/>
              <a:gd name="connsiteY1" fmla="*/ 948505 h 1338721"/>
              <a:gd name="connsiteX2" fmla="*/ 435032 w 2360141"/>
              <a:gd name="connsiteY2" fmla="*/ 26140 h 1338721"/>
              <a:gd name="connsiteX3" fmla="*/ 835385 w 2360141"/>
              <a:gd name="connsiteY3" fmla="*/ 535751 h 1338721"/>
              <a:gd name="connsiteX4" fmla="*/ 2360141 w 2360141"/>
              <a:gd name="connsiteY4" fmla="*/ 65975 h 1338721"/>
              <a:gd name="connsiteX0" fmla="*/ 0 w 2360141"/>
              <a:gd name="connsiteY0" fmla="*/ 1273210 h 1273210"/>
              <a:gd name="connsiteX1" fmla="*/ 289589 w 2360141"/>
              <a:gd name="connsiteY1" fmla="*/ 882994 h 1273210"/>
              <a:gd name="connsiteX2" fmla="*/ 565650 w 2360141"/>
              <a:gd name="connsiteY2" fmla="*/ 144075 h 1273210"/>
              <a:gd name="connsiteX3" fmla="*/ 835385 w 2360141"/>
              <a:gd name="connsiteY3" fmla="*/ 470240 h 1273210"/>
              <a:gd name="connsiteX4" fmla="*/ 2360141 w 2360141"/>
              <a:gd name="connsiteY4" fmla="*/ 464 h 1273210"/>
              <a:gd name="connsiteX0" fmla="*/ 0 w 2360141"/>
              <a:gd name="connsiteY0" fmla="*/ 1273508 h 1273508"/>
              <a:gd name="connsiteX1" fmla="*/ 289589 w 2360141"/>
              <a:gd name="connsiteY1" fmla="*/ 883292 h 1273508"/>
              <a:gd name="connsiteX2" fmla="*/ 565650 w 2360141"/>
              <a:gd name="connsiteY2" fmla="*/ 144373 h 1273508"/>
              <a:gd name="connsiteX3" fmla="*/ 826055 w 2360141"/>
              <a:gd name="connsiteY3" fmla="*/ 271805 h 1273508"/>
              <a:gd name="connsiteX4" fmla="*/ 2360141 w 2360141"/>
              <a:gd name="connsiteY4" fmla="*/ 762 h 1273508"/>
              <a:gd name="connsiteX0" fmla="*/ 0 w 2360141"/>
              <a:gd name="connsiteY0" fmla="*/ 1273508 h 1273508"/>
              <a:gd name="connsiteX1" fmla="*/ 289589 w 2360141"/>
              <a:gd name="connsiteY1" fmla="*/ 883292 h 1273508"/>
              <a:gd name="connsiteX2" fmla="*/ 439698 w 2360141"/>
              <a:gd name="connsiteY2" fmla="*/ 231000 h 1273508"/>
              <a:gd name="connsiteX3" fmla="*/ 826055 w 2360141"/>
              <a:gd name="connsiteY3" fmla="*/ 271805 h 1273508"/>
              <a:gd name="connsiteX4" fmla="*/ 2360141 w 2360141"/>
              <a:gd name="connsiteY4" fmla="*/ 762 h 1273508"/>
              <a:gd name="connsiteX0" fmla="*/ 0 w 2360141"/>
              <a:gd name="connsiteY0" fmla="*/ 1272746 h 1272746"/>
              <a:gd name="connsiteX1" fmla="*/ 289589 w 2360141"/>
              <a:gd name="connsiteY1" fmla="*/ 882530 h 1272746"/>
              <a:gd name="connsiteX2" fmla="*/ 439698 w 2360141"/>
              <a:gd name="connsiteY2" fmla="*/ 230238 h 1272746"/>
              <a:gd name="connsiteX3" fmla="*/ 826055 w 2360141"/>
              <a:gd name="connsiteY3" fmla="*/ 271043 h 1272746"/>
              <a:gd name="connsiteX4" fmla="*/ 1171259 w 2360141"/>
              <a:gd name="connsiteY4" fmla="*/ 403532 h 1272746"/>
              <a:gd name="connsiteX5" fmla="*/ 2360141 w 2360141"/>
              <a:gd name="connsiteY5" fmla="*/ 0 h 1272746"/>
              <a:gd name="connsiteX0" fmla="*/ 0 w 2360141"/>
              <a:gd name="connsiteY0" fmla="*/ 1272746 h 1272746"/>
              <a:gd name="connsiteX1" fmla="*/ 289589 w 2360141"/>
              <a:gd name="connsiteY1" fmla="*/ 882530 h 1272746"/>
              <a:gd name="connsiteX2" fmla="*/ 439698 w 2360141"/>
              <a:gd name="connsiteY2" fmla="*/ 230238 h 1272746"/>
              <a:gd name="connsiteX3" fmla="*/ 826055 w 2360141"/>
              <a:gd name="connsiteY3" fmla="*/ 271043 h 1272746"/>
              <a:gd name="connsiteX4" fmla="*/ 1171259 w 2360141"/>
              <a:gd name="connsiteY4" fmla="*/ 403532 h 1272746"/>
              <a:gd name="connsiteX5" fmla="*/ 2360141 w 2360141"/>
              <a:gd name="connsiteY5" fmla="*/ 0 h 1272746"/>
              <a:gd name="connsiteX0" fmla="*/ 0 w 2360141"/>
              <a:gd name="connsiteY0" fmla="*/ 1272746 h 1272746"/>
              <a:gd name="connsiteX1" fmla="*/ 289589 w 2360141"/>
              <a:gd name="connsiteY1" fmla="*/ 882530 h 1272746"/>
              <a:gd name="connsiteX2" fmla="*/ 448197 w 2360141"/>
              <a:gd name="connsiteY2" fmla="*/ 581882 h 1272746"/>
              <a:gd name="connsiteX3" fmla="*/ 439698 w 2360141"/>
              <a:gd name="connsiteY3" fmla="*/ 230238 h 1272746"/>
              <a:gd name="connsiteX4" fmla="*/ 826055 w 2360141"/>
              <a:gd name="connsiteY4" fmla="*/ 271043 h 1272746"/>
              <a:gd name="connsiteX5" fmla="*/ 1171259 w 2360141"/>
              <a:gd name="connsiteY5" fmla="*/ 403532 h 1272746"/>
              <a:gd name="connsiteX6" fmla="*/ 2360141 w 2360141"/>
              <a:gd name="connsiteY6" fmla="*/ 0 h 1272746"/>
              <a:gd name="connsiteX0" fmla="*/ 0 w 2360141"/>
              <a:gd name="connsiteY0" fmla="*/ 1272746 h 1272746"/>
              <a:gd name="connsiteX1" fmla="*/ 289589 w 2360141"/>
              <a:gd name="connsiteY1" fmla="*/ 882530 h 1272746"/>
              <a:gd name="connsiteX2" fmla="*/ 448197 w 2360141"/>
              <a:gd name="connsiteY2" fmla="*/ 581882 h 1272746"/>
              <a:gd name="connsiteX3" fmla="*/ 439698 w 2360141"/>
              <a:gd name="connsiteY3" fmla="*/ 230238 h 1272746"/>
              <a:gd name="connsiteX4" fmla="*/ 826055 w 2360141"/>
              <a:gd name="connsiteY4" fmla="*/ 271043 h 1272746"/>
              <a:gd name="connsiteX5" fmla="*/ 1171259 w 2360141"/>
              <a:gd name="connsiteY5" fmla="*/ 403532 h 1272746"/>
              <a:gd name="connsiteX6" fmla="*/ 1367185 w 2360141"/>
              <a:gd name="connsiteY6" fmla="*/ 148745 h 1272746"/>
              <a:gd name="connsiteX7" fmla="*/ 2360141 w 2360141"/>
              <a:gd name="connsiteY7" fmla="*/ 0 h 1272746"/>
              <a:gd name="connsiteX0" fmla="*/ 0 w 2360141"/>
              <a:gd name="connsiteY0" fmla="*/ 1272746 h 1272746"/>
              <a:gd name="connsiteX1" fmla="*/ 289589 w 2360141"/>
              <a:gd name="connsiteY1" fmla="*/ 882530 h 1272746"/>
              <a:gd name="connsiteX2" fmla="*/ 448197 w 2360141"/>
              <a:gd name="connsiteY2" fmla="*/ 581882 h 1272746"/>
              <a:gd name="connsiteX3" fmla="*/ 439698 w 2360141"/>
              <a:gd name="connsiteY3" fmla="*/ 230238 h 1272746"/>
              <a:gd name="connsiteX4" fmla="*/ 826055 w 2360141"/>
              <a:gd name="connsiteY4" fmla="*/ 271043 h 1272746"/>
              <a:gd name="connsiteX5" fmla="*/ 1171259 w 2360141"/>
              <a:gd name="connsiteY5" fmla="*/ 403532 h 1272746"/>
              <a:gd name="connsiteX6" fmla="*/ 1367185 w 2360141"/>
              <a:gd name="connsiteY6" fmla="*/ 148745 h 1272746"/>
              <a:gd name="connsiteX7" fmla="*/ 2360141 w 2360141"/>
              <a:gd name="connsiteY7" fmla="*/ 0 h 1272746"/>
              <a:gd name="connsiteX0" fmla="*/ 0 w 2252848"/>
              <a:gd name="connsiteY0" fmla="*/ 1313512 h 1313512"/>
              <a:gd name="connsiteX1" fmla="*/ 289589 w 2252848"/>
              <a:gd name="connsiteY1" fmla="*/ 923296 h 1313512"/>
              <a:gd name="connsiteX2" fmla="*/ 448197 w 2252848"/>
              <a:gd name="connsiteY2" fmla="*/ 622648 h 1313512"/>
              <a:gd name="connsiteX3" fmla="*/ 439698 w 2252848"/>
              <a:gd name="connsiteY3" fmla="*/ 271004 h 1313512"/>
              <a:gd name="connsiteX4" fmla="*/ 826055 w 2252848"/>
              <a:gd name="connsiteY4" fmla="*/ 311809 h 1313512"/>
              <a:gd name="connsiteX5" fmla="*/ 1171259 w 2252848"/>
              <a:gd name="connsiteY5" fmla="*/ 444298 h 1313512"/>
              <a:gd name="connsiteX6" fmla="*/ 1367185 w 2252848"/>
              <a:gd name="connsiteY6" fmla="*/ 189511 h 1313512"/>
              <a:gd name="connsiteX7" fmla="*/ 2252848 w 2252848"/>
              <a:gd name="connsiteY7" fmla="*/ 0 h 1313512"/>
              <a:gd name="connsiteX0" fmla="*/ 0 w 2252848"/>
              <a:gd name="connsiteY0" fmla="*/ 1313512 h 1313512"/>
              <a:gd name="connsiteX1" fmla="*/ 289589 w 2252848"/>
              <a:gd name="connsiteY1" fmla="*/ 923296 h 1313512"/>
              <a:gd name="connsiteX2" fmla="*/ 448197 w 2252848"/>
              <a:gd name="connsiteY2" fmla="*/ 622648 h 1313512"/>
              <a:gd name="connsiteX3" fmla="*/ 439698 w 2252848"/>
              <a:gd name="connsiteY3" fmla="*/ 271004 h 1313512"/>
              <a:gd name="connsiteX4" fmla="*/ 826055 w 2252848"/>
              <a:gd name="connsiteY4" fmla="*/ 311809 h 1313512"/>
              <a:gd name="connsiteX5" fmla="*/ 1171259 w 2252848"/>
              <a:gd name="connsiteY5" fmla="*/ 444298 h 1313512"/>
              <a:gd name="connsiteX6" fmla="*/ 1367185 w 2252848"/>
              <a:gd name="connsiteY6" fmla="*/ 189511 h 1313512"/>
              <a:gd name="connsiteX7" fmla="*/ 1530458 w 2252848"/>
              <a:gd name="connsiteY7" fmla="*/ 316904 h 1313512"/>
              <a:gd name="connsiteX8" fmla="*/ 2252848 w 2252848"/>
              <a:gd name="connsiteY8" fmla="*/ 0 h 1313512"/>
              <a:gd name="connsiteX0" fmla="*/ 0 w 2252848"/>
              <a:gd name="connsiteY0" fmla="*/ 1313512 h 1313512"/>
              <a:gd name="connsiteX1" fmla="*/ 289589 w 2252848"/>
              <a:gd name="connsiteY1" fmla="*/ 923296 h 1313512"/>
              <a:gd name="connsiteX2" fmla="*/ 448197 w 2252848"/>
              <a:gd name="connsiteY2" fmla="*/ 622648 h 1313512"/>
              <a:gd name="connsiteX3" fmla="*/ 439698 w 2252848"/>
              <a:gd name="connsiteY3" fmla="*/ 271004 h 1313512"/>
              <a:gd name="connsiteX4" fmla="*/ 826055 w 2252848"/>
              <a:gd name="connsiteY4" fmla="*/ 311809 h 1313512"/>
              <a:gd name="connsiteX5" fmla="*/ 1171259 w 2252848"/>
              <a:gd name="connsiteY5" fmla="*/ 444298 h 1313512"/>
              <a:gd name="connsiteX6" fmla="*/ 1367185 w 2252848"/>
              <a:gd name="connsiteY6" fmla="*/ 189511 h 1313512"/>
              <a:gd name="connsiteX7" fmla="*/ 1530458 w 2252848"/>
              <a:gd name="connsiteY7" fmla="*/ 316904 h 1313512"/>
              <a:gd name="connsiteX8" fmla="*/ 1749709 w 2252848"/>
              <a:gd name="connsiteY8" fmla="*/ 82501 h 1313512"/>
              <a:gd name="connsiteX9" fmla="*/ 2252848 w 2252848"/>
              <a:gd name="connsiteY9" fmla="*/ 0 h 1313512"/>
              <a:gd name="connsiteX0" fmla="*/ 0 w 2280838"/>
              <a:gd name="connsiteY0" fmla="*/ 1237155 h 1237155"/>
              <a:gd name="connsiteX1" fmla="*/ 289589 w 2280838"/>
              <a:gd name="connsiteY1" fmla="*/ 846939 h 1237155"/>
              <a:gd name="connsiteX2" fmla="*/ 448197 w 2280838"/>
              <a:gd name="connsiteY2" fmla="*/ 546291 h 1237155"/>
              <a:gd name="connsiteX3" fmla="*/ 439698 w 2280838"/>
              <a:gd name="connsiteY3" fmla="*/ 194647 h 1237155"/>
              <a:gd name="connsiteX4" fmla="*/ 826055 w 2280838"/>
              <a:gd name="connsiteY4" fmla="*/ 235452 h 1237155"/>
              <a:gd name="connsiteX5" fmla="*/ 1171259 w 2280838"/>
              <a:gd name="connsiteY5" fmla="*/ 367941 h 1237155"/>
              <a:gd name="connsiteX6" fmla="*/ 1367185 w 2280838"/>
              <a:gd name="connsiteY6" fmla="*/ 113154 h 1237155"/>
              <a:gd name="connsiteX7" fmla="*/ 1530458 w 2280838"/>
              <a:gd name="connsiteY7" fmla="*/ 240547 h 1237155"/>
              <a:gd name="connsiteX8" fmla="*/ 1749709 w 2280838"/>
              <a:gd name="connsiteY8" fmla="*/ 6144 h 1237155"/>
              <a:gd name="connsiteX9" fmla="*/ 2280838 w 2280838"/>
              <a:gd name="connsiteY9" fmla="*/ 229387 h 1237155"/>
              <a:gd name="connsiteX0" fmla="*/ 0 w 2355477"/>
              <a:gd name="connsiteY0" fmla="*/ 1242193 h 1242193"/>
              <a:gd name="connsiteX1" fmla="*/ 289589 w 2355477"/>
              <a:gd name="connsiteY1" fmla="*/ 851977 h 1242193"/>
              <a:gd name="connsiteX2" fmla="*/ 448197 w 2355477"/>
              <a:gd name="connsiteY2" fmla="*/ 551329 h 1242193"/>
              <a:gd name="connsiteX3" fmla="*/ 439698 w 2355477"/>
              <a:gd name="connsiteY3" fmla="*/ 199685 h 1242193"/>
              <a:gd name="connsiteX4" fmla="*/ 826055 w 2355477"/>
              <a:gd name="connsiteY4" fmla="*/ 240490 h 1242193"/>
              <a:gd name="connsiteX5" fmla="*/ 1171259 w 2355477"/>
              <a:gd name="connsiteY5" fmla="*/ 372979 h 1242193"/>
              <a:gd name="connsiteX6" fmla="*/ 1367185 w 2355477"/>
              <a:gd name="connsiteY6" fmla="*/ 118192 h 1242193"/>
              <a:gd name="connsiteX7" fmla="*/ 1530458 w 2355477"/>
              <a:gd name="connsiteY7" fmla="*/ 245585 h 1242193"/>
              <a:gd name="connsiteX8" fmla="*/ 1749709 w 2355477"/>
              <a:gd name="connsiteY8" fmla="*/ 11182 h 1242193"/>
              <a:gd name="connsiteX9" fmla="*/ 2355477 w 2355477"/>
              <a:gd name="connsiteY9" fmla="*/ 81553 h 124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55477" h="1242193">
                <a:moveTo>
                  <a:pt x="0" y="1242193"/>
                </a:moveTo>
                <a:cubicBezTo>
                  <a:pt x="64592" y="1171212"/>
                  <a:pt x="130005" y="1002797"/>
                  <a:pt x="289589" y="851977"/>
                </a:cubicBezTo>
                <a:cubicBezTo>
                  <a:pt x="354959" y="743627"/>
                  <a:pt x="423179" y="660044"/>
                  <a:pt x="448197" y="551329"/>
                </a:cubicBezTo>
                <a:cubicBezTo>
                  <a:pt x="473215" y="442614"/>
                  <a:pt x="367392" y="258286"/>
                  <a:pt x="439698" y="199685"/>
                </a:cubicBezTo>
                <a:cubicBezTo>
                  <a:pt x="512004" y="141084"/>
                  <a:pt x="711903" y="241333"/>
                  <a:pt x="826055" y="240490"/>
                </a:cubicBezTo>
                <a:cubicBezTo>
                  <a:pt x="940207" y="239647"/>
                  <a:pt x="1066298" y="383171"/>
                  <a:pt x="1171259" y="372979"/>
                </a:cubicBezTo>
                <a:cubicBezTo>
                  <a:pt x="1276220" y="362787"/>
                  <a:pt x="1299544" y="160656"/>
                  <a:pt x="1367185" y="118192"/>
                </a:cubicBezTo>
                <a:cubicBezTo>
                  <a:pt x="1434826" y="75728"/>
                  <a:pt x="1451932" y="247284"/>
                  <a:pt x="1530458" y="245585"/>
                </a:cubicBezTo>
                <a:cubicBezTo>
                  <a:pt x="1608984" y="243886"/>
                  <a:pt x="1629311" y="63999"/>
                  <a:pt x="1749709" y="11182"/>
                </a:cubicBezTo>
                <a:cubicBezTo>
                  <a:pt x="1870107" y="-41635"/>
                  <a:pt x="2286393" y="111439"/>
                  <a:pt x="2355477" y="81553"/>
                </a:cubicBezTo>
              </a:path>
            </a:pathLst>
          </a:custGeom>
          <a:noFill/>
          <a:ln w="7620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467307" y="5726907"/>
            <a:ext cx="1676693" cy="273844"/>
          </a:xfrm>
        </p:spPr>
        <p:txBody>
          <a:bodyPr/>
          <a:lstStyle/>
          <a:p>
            <a:pPr>
              <a:defRPr/>
            </a:pPr>
            <a:r>
              <a:rPr lang="en-US" sz="1050" dirty="0"/>
              <a:t>Slide credit: Andrew Ng </a:t>
            </a:r>
          </a:p>
        </p:txBody>
      </p:sp>
    </p:spTree>
    <p:extLst>
      <p:ext uri="{BB962C8B-B14F-4D97-AF65-F5344CB8AC3E}">
        <p14:creationId xmlns:p14="http://schemas.microsoft.com/office/powerpoint/2010/main" val="42041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60338"/>
            <a:ext cx="6991350" cy="765175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b="1" dirty="0" smtClean="0"/>
              <a:t>Increasing input data size</a:t>
            </a:r>
            <a:endParaRPr lang="en-IN" b="1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42900" y="1406129"/>
            <a:ext cx="6172200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r>
              <a:rPr lang="en-GB" altLang="en-US" sz="1800" dirty="0">
                <a:solidFill>
                  <a:srgbClr val="0000FF"/>
                </a:solidFill>
              </a:rPr>
              <a:t>Data Set Size: N = 15 </a:t>
            </a:r>
          </a:p>
        </p:txBody>
      </p:sp>
      <p:pic>
        <p:nvPicPr>
          <p:cNvPr id="4" name="Picture 5" descr="Figure1.6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169" y="2857500"/>
            <a:ext cx="40005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342900" y="2343150"/>
            <a:ext cx="6172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32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b="0"/>
              <a:t>9</a:t>
            </a:r>
            <a:r>
              <a:rPr lang="en-GB" altLang="en-US" sz="1800" b="0" baseline="30000"/>
              <a:t>th</a:t>
            </a:r>
            <a:r>
              <a:rPr lang="en-GB" altLang="en-US" sz="1800" b="0"/>
              <a:t> Order Polynomial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9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0" y="1403350"/>
            <a:ext cx="6172200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/>
            <a:r>
              <a:rPr lang="en-GB" altLang="en-US" sz="1800" dirty="0">
                <a:solidFill>
                  <a:srgbClr val="0000FF"/>
                </a:solidFill>
              </a:rPr>
              <a:t>Data Set Size: N = 100 </a:t>
            </a:r>
          </a:p>
        </p:txBody>
      </p:sp>
      <p:pic>
        <p:nvPicPr>
          <p:cNvPr id="6" name="Content Placeholder 8" descr="Figure1.6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50169" y="2514600"/>
            <a:ext cx="4000500" cy="2971800"/>
          </a:xfrm>
          <a:prstGeom prst="rect">
            <a:avLst/>
          </a:prstGeom>
        </p:spPr>
      </p:pic>
      <p:sp>
        <p:nvSpPr>
          <p:cNvPr id="7" name="TextBox 10"/>
          <p:cNvSpPr txBox="1">
            <a:spLocks noChangeArrowheads="1"/>
          </p:cNvSpPr>
          <p:nvPr/>
        </p:nvSpPr>
        <p:spPr bwMode="auto">
          <a:xfrm>
            <a:off x="342900" y="2000250"/>
            <a:ext cx="6172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32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b="0"/>
              <a:t>9</a:t>
            </a:r>
            <a:r>
              <a:rPr lang="en-GB" altLang="en-US" sz="1800" b="0" baseline="30000"/>
              <a:t>th</a:t>
            </a:r>
            <a:r>
              <a:rPr lang="en-GB" altLang="en-US" sz="1800" b="0"/>
              <a:t> Order Polynomial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174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8872" y="339725"/>
            <a:ext cx="7467600" cy="76517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b="1" dirty="0" smtClean="0"/>
              <a:t>Increasing input data size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02356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/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Combatting Overfitting 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of overfitting can be overcome by increasing the input training data points</a:t>
            </a:r>
          </a:p>
          <a:p>
            <a:r>
              <a:rPr lang="en-US" dirty="0" smtClean="0"/>
              <a:t>Number of input data points should be at least more than 10 times the number of parameters or features</a:t>
            </a:r>
          </a:p>
          <a:p>
            <a:r>
              <a:rPr lang="en-US" dirty="0" smtClean="0"/>
              <a:t>But what if we have less data points:</a:t>
            </a:r>
          </a:p>
          <a:p>
            <a:pPr lvl="1"/>
            <a:r>
              <a:rPr lang="en-US" dirty="0" smtClean="0"/>
              <a:t>Put a bound on regression coefficients by using regularization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32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Addressing overfitting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2226469"/>
                <a:ext cx="8041822" cy="3263504"/>
              </a:xfrm>
            </p:spPr>
            <p:txBody>
              <a:bodyPr>
                <a:noAutofit/>
              </a:bodyPr>
              <a:lstStyle/>
              <a:p>
                <a:r>
                  <a:rPr lang="en-US" sz="2400" b="1" dirty="0"/>
                  <a:t>1. Reduce number of features.</a:t>
                </a:r>
              </a:p>
              <a:p>
                <a:pPr lvl="1"/>
                <a:r>
                  <a:rPr lang="en-US" sz="2100" dirty="0"/>
                  <a:t>Manually select which features to keep.</a:t>
                </a:r>
              </a:p>
              <a:p>
                <a:pPr lvl="1"/>
                <a:r>
                  <a:rPr lang="en-US" sz="2100" dirty="0"/>
                  <a:t>Model selection </a:t>
                </a:r>
                <a:r>
                  <a:rPr lang="en-US" sz="2100"/>
                  <a:t>algorithm </a:t>
                </a:r>
                <a:endParaRPr lang="en-US" sz="2100" dirty="0"/>
              </a:p>
              <a:p>
                <a:endParaRPr lang="en-US" sz="2400" b="1" dirty="0"/>
              </a:p>
              <a:p>
                <a:r>
                  <a:rPr lang="en-US" sz="2400" b="1" dirty="0"/>
                  <a:t>2. Regularization.</a:t>
                </a:r>
              </a:p>
              <a:p>
                <a:pPr lvl="1"/>
                <a:r>
                  <a:rPr lang="en-US" sz="2100" dirty="0"/>
                  <a:t>Keep all the features, but reduce magnitude/values of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1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100" dirty="0"/>
                  <a:t>.</a:t>
                </a:r>
              </a:p>
              <a:p>
                <a:pPr lvl="1"/>
                <a:r>
                  <a:rPr lang="en-US" sz="2100" dirty="0"/>
                  <a:t>Works well when we have a lot of features, each of which contributes a bit to predicting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1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226469"/>
                <a:ext cx="8041822" cy="3263504"/>
              </a:xfrm>
              <a:blipFill rotWithShape="0">
                <a:blip r:embed="rId2"/>
                <a:stretch>
                  <a:fillRect l="-986" t="-1493" b="-12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467307" y="5726907"/>
            <a:ext cx="1676693" cy="273844"/>
          </a:xfrm>
        </p:spPr>
        <p:txBody>
          <a:bodyPr/>
          <a:lstStyle/>
          <a:p>
            <a:pPr>
              <a:defRPr/>
            </a:pPr>
            <a:r>
              <a:rPr lang="en-US" sz="1050" dirty="0"/>
              <a:t>Slide credit: Andrew Ng </a:t>
            </a:r>
          </a:p>
        </p:txBody>
      </p:sp>
    </p:spTree>
    <p:extLst>
      <p:ext uri="{BB962C8B-B14F-4D97-AF65-F5344CB8AC3E}">
        <p14:creationId xmlns:p14="http://schemas.microsoft.com/office/powerpoint/2010/main" val="88457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33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5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7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85"/>
          <p:cNvSpPr txBox="1">
            <a:spLocks noGrp="1"/>
          </p:cNvSpPr>
          <p:nvPr>
            <p:ph type="title" idx="4294967295"/>
          </p:nvPr>
        </p:nvSpPr>
        <p:spPr>
          <a:xfrm>
            <a:off x="278955" y="630197"/>
            <a:ext cx="3214687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Chain Rule</a:t>
            </a:r>
            <a:endParaRPr dirty="0"/>
          </a:p>
        </p:txBody>
      </p:sp>
      <p:sp>
        <p:nvSpPr>
          <p:cNvPr id="654" name="Google Shape;654;p85"/>
          <p:cNvSpPr txBox="1"/>
          <p:nvPr/>
        </p:nvSpPr>
        <p:spPr>
          <a:xfrm>
            <a:off x="840739" y="1557020"/>
            <a:ext cx="7853318" cy="2153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3000" rIns="0" bIns="0" anchor="t" anchorCtr="0">
            <a:noAutofit/>
          </a:bodyPr>
          <a:lstStyle/>
          <a:p>
            <a:pPr marL="12700" marR="5080" lvl="0" indent="0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chain rule allows you to combine any of the  differentiation rules we have already covered.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chemeClr val="dk1"/>
              </a:buClr>
              <a:buSzPts val="2750"/>
              <a:buFont typeface="Calibri"/>
              <a:buNone/>
            </a:pPr>
            <a:endParaRPr sz="27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05155" marR="578485" lvl="0" indent="-395605" algn="l" rtl="0">
              <a:lnSpc>
                <a:spcPct val="1012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	First, do the derivative of the outside and  then do the derivative of the inside.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85"/>
          <p:cNvSpPr/>
          <p:nvPr/>
        </p:nvSpPr>
        <p:spPr>
          <a:xfrm>
            <a:off x="1791456" y="4583038"/>
            <a:ext cx="433070" cy="0"/>
          </a:xfrm>
          <a:custGeom>
            <a:avLst/>
            <a:gdLst/>
            <a:ahLst/>
            <a:cxnLst/>
            <a:rect l="l" t="t" r="r" b="b"/>
            <a:pathLst>
              <a:path w="433069" h="120000" extrusionOk="0">
                <a:moveTo>
                  <a:pt x="0" y="0"/>
                </a:moveTo>
                <a:lnTo>
                  <a:pt x="432502" y="0"/>
                </a:lnTo>
              </a:path>
            </a:pathLst>
          </a:custGeom>
          <a:noFill/>
          <a:ln w="151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85"/>
          <p:cNvSpPr txBox="1"/>
          <p:nvPr/>
        </p:nvSpPr>
        <p:spPr>
          <a:xfrm>
            <a:off x="1804307" y="4581725"/>
            <a:ext cx="609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50"/>
              <a:buFont typeface="Times New Roman"/>
              <a:buNone/>
            </a:pPr>
            <a:r>
              <a:rPr lang="en-US" sz="29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</a:t>
            </a:r>
            <a:endParaRPr sz="295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7" name="Google Shape;657;p85"/>
          <p:cNvSpPr txBox="1"/>
          <p:nvPr/>
        </p:nvSpPr>
        <p:spPr>
          <a:xfrm>
            <a:off x="1886299" y="4053753"/>
            <a:ext cx="216535" cy="474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50"/>
              <a:buFont typeface="Times New Roman"/>
              <a:buNone/>
            </a:pPr>
            <a:r>
              <a:rPr lang="en-US" sz="295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sz="295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8" name="Google Shape;658;p85"/>
          <p:cNvSpPr txBox="1"/>
          <p:nvPr/>
        </p:nvSpPr>
        <p:spPr>
          <a:xfrm>
            <a:off x="2345875" y="4290100"/>
            <a:ext cx="56472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50"/>
              <a:buFont typeface="Times New Roman"/>
              <a:buNone/>
            </a:pPr>
            <a:r>
              <a:rPr lang="en-US" sz="295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</a:t>
            </a:r>
            <a:r>
              <a:rPr lang="en-US" sz="295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95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95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95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95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)) </a:t>
            </a:r>
            <a:r>
              <a:rPr lang="en-US" sz="2950" b="0" i="0" u="none" strike="noStrike" cap="none" dirty="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</a:t>
            </a:r>
            <a:r>
              <a:rPr lang="en-US" sz="295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295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</a:t>
            </a:r>
            <a:r>
              <a:rPr lang="en-US" sz="295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'(</a:t>
            </a:r>
            <a:r>
              <a:rPr lang="en-US" sz="295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95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95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95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))* </a:t>
            </a:r>
            <a:r>
              <a:rPr lang="en-US" sz="295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95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'(</a:t>
            </a:r>
            <a:r>
              <a:rPr lang="en-US" sz="2950" b="0" i="1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950" b="0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)* </a:t>
            </a:r>
            <a:r>
              <a:rPr lang="en-US" sz="2950" b="0" i="1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</a:t>
            </a:r>
            <a:endParaRPr sz="29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9" name="Google Shape;659;p85"/>
          <p:cNvSpPr txBox="1"/>
          <p:nvPr/>
        </p:nvSpPr>
        <p:spPr>
          <a:xfrm>
            <a:off x="354842" y="6474967"/>
            <a:ext cx="196842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Texas A&amp;M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Dept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of Statistics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442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28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2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5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Ridge Regression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183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6347" y="1373693"/>
            <a:ext cx="427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 x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y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, x</a:t>
            </a:r>
            <a:r>
              <a:rPr lang="en-US" sz="2400" baseline="-25000" dirty="0"/>
              <a:t>2</a:t>
            </a:r>
            <a:r>
              <a:rPr lang="en-US" sz="2400" dirty="0" smtClean="0"/>
              <a:t>y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,…………. </a:t>
            </a:r>
            <a:r>
              <a:rPr lang="en-US" sz="2400" dirty="0" err="1" smtClean="0"/>
              <a:t>x</a:t>
            </a:r>
            <a:r>
              <a:rPr lang="en-US" sz="2400" baseline="-25000" dirty="0" err="1"/>
              <a:t>n</a:t>
            </a:r>
            <a:r>
              <a:rPr lang="en-US" sz="2400" dirty="0" err="1" smtClean="0"/>
              <a:t>y</a:t>
            </a:r>
            <a:r>
              <a:rPr lang="en-US" sz="2400" baseline="-25000" dirty="0" err="1" smtClean="0"/>
              <a:t>n</a:t>
            </a:r>
            <a:r>
              <a:rPr lang="en-US" sz="2400" dirty="0" smtClean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9347" y="2286000"/>
                <a:ext cx="9008453" cy="28451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min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1" i="1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000" dirty="0"/>
                          <m:t>w</m:t>
                        </m:r>
                        <m:r>
                          <m:rPr>
                            <m:nor/>
                          </m:rPr>
                          <a:rPr lang="en-US" sz="2000" baseline="-25000" dirty="0"/>
                          <m:t>0</m:t>
                        </m:r>
                        <m:r>
                          <m:rPr>
                            <m:nor/>
                          </m:rPr>
                          <a:rPr lang="en-US" sz="2000" dirty="0"/>
                          <m:t>+</m:t>
                        </m:r>
                        <m:r>
                          <m:rPr>
                            <m:nor/>
                          </m:rPr>
                          <a:rPr lang="en-US" sz="2000" dirty="0"/>
                          <m:t>w</m:t>
                        </m:r>
                        <m:r>
                          <m:rPr>
                            <m:nor/>
                          </m:rPr>
                          <a:rPr lang="en-US" sz="2000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sz="2000" b="0" i="0" baseline="-25000" dirty="0" smtClean="0"/>
                          <m:t> </m:t>
                        </m:r>
                        <m:sSubSup>
                          <m:sSubSup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2000" dirty="0" smtClean="0"/>
                          <m:t>+</m:t>
                        </m:r>
                        <m:r>
                          <m:rPr>
                            <m:nor/>
                          </m:rPr>
                          <a:rPr lang="en-US" sz="2000" dirty="0"/>
                          <m:t>w</m:t>
                        </m:r>
                        <m:r>
                          <m:rPr>
                            <m:nor/>
                          </m:rPr>
                          <a:rPr lang="en-US" sz="2000" baseline="-25000" dirty="0"/>
                          <m:t>2</m:t>
                        </m:r>
                        <m:sSubSup>
                          <m:sSubSup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2000" dirty="0"/>
                          <m:t>+…+</m:t>
                        </m:r>
                        <m:r>
                          <m:rPr>
                            <m:nor/>
                          </m:rPr>
                          <a:rPr lang="en-US" sz="2000" dirty="0"/>
                          <m:t>w</m:t>
                        </m:r>
                        <m:r>
                          <m:rPr>
                            <m:nor/>
                          </m:rPr>
                          <a:rPr lang="en-US" sz="2000" b="0" i="0" baseline="-25000" dirty="0" smtClean="0"/>
                          <m:t>9</m:t>
                        </m:r>
                        <m:sSubSup>
                          <m:sSubSup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𝟗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2000" dirty="0"/>
                          <m:t>) −</m:t>
                        </m:r>
                        <m:r>
                          <m:rPr>
                            <m:nor/>
                          </m:rPr>
                          <a:rPr lang="en-US" sz="2000" dirty="0"/>
                          <m:t>yn</m:t>
                        </m:r>
                        <m:r>
                          <m:rPr>
                            <m:nor/>
                          </m:rPr>
                          <a:rPr lang="en-US" sz="2000" dirty="0"/>
                          <m:t>]2</m:t>
                        </m:r>
                      </m:e>
                    </m:nary>
                  </m:oMath>
                </a14:m>
                <a:endParaRPr lang="en-US" sz="3200" dirty="0"/>
              </a:p>
              <a:p>
                <a:r>
                  <a:rPr lang="en-US" sz="2000" dirty="0" smtClean="0"/>
                  <a:t>Such that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𝟗</m:t>
                        </m:r>
                      </m:sup>
                      <m:e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sz="2000" b="0" i="0" baseline="-25000" smtClean="0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en-US" sz="2000" b="1" baseline="30000" dirty="0"/>
                          <m:t>2</m:t>
                        </m:r>
                      </m:e>
                    </m:nary>
                  </m:oMath>
                </a14:m>
                <a:r>
                  <a:rPr lang="en-US" sz="2000" dirty="0" smtClean="0"/>
                  <a:t> ≤ </a:t>
                </a:r>
                <a:r>
                  <a:rPr lang="en-US" sz="2000" i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</a:t>
                </a:r>
              </a:p>
              <a:p>
                <a:endParaRPr lang="en-US" sz="200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r>
                  <a:rPr lang="en-US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Above constrained optimization problem can be converted to unconstrained optimization problem using regularization parameter </a:t>
                </a:r>
                <a:r>
                  <a:rPr lang="el-GR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λ</a:t>
                </a:r>
                <a:endParaRPr lang="en-US" sz="20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endParaRPr lang="en-US" sz="20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r>
                  <a:rPr lang="en-US" sz="2000" dirty="0"/>
                  <a:t>min </a:t>
                </a:r>
                <a:r>
                  <a:rPr lang="en-US" sz="2000" b="1" dirty="0" smtClean="0"/>
                  <a:t>{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1" i="1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000" dirty="0"/>
                          <m:t>w</m:t>
                        </m:r>
                        <m:r>
                          <m:rPr>
                            <m:nor/>
                          </m:rPr>
                          <a:rPr lang="en-US" sz="2000" baseline="-25000" dirty="0"/>
                          <m:t>0</m:t>
                        </m:r>
                        <m:r>
                          <m:rPr>
                            <m:nor/>
                          </m:rPr>
                          <a:rPr lang="en-US" sz="2000" dirty="0"/>
                          <m:t>+</m:t>
                        </m:r>
                        <m:r>
                          <m:rPr>
                            <m:nor/>
                          </m:rPr>
                          <a:rPr lang="en-US" sz="2000" dirty="0"/>
                          <m:t>w</m:t>
                        </m:r>
                        <m:r>
                          <m:rPr>
                            <m:nor/>
                          </m:rPr>
                          <a:rPr lang="en-US" sz="2000" baseline="-25000" dirty="0"/>
                          <m:t>1 </m:t>
                        </m:r>
                        <m:sSubSup>
                          <m:sSubSup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2000" dirty="0"/>
                          <m:t>+</m:t>
                        </m:r>
                        <m:r>
                          <m:rPr>
                            <m:nor/>
                          </m:rPr>
                          <a:rPr lang="en-US" sz="2000" dirty="0"/>
                          <m:t>w</m:t>
                        </m:r>
                        <m:r>
                          <m:rPr>
                            <m:nor/>
                          </m:rPr>
                          <a:rPr lang="en-US" sz="2000" baseline="-25000" dirty="0"/>
                          <m:t>2</m:t>
                        </m:r>
                        <m:sSubSup>
                          <m:sSubSup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2000" dirty="0"/>
                          <m:t>+…+</m:t>
                        </m:r>
                        <m:r>
                          <m:rPr>
                            <m:nor/>
                          </m:rPr>
                          <a:rPr lang="en-US" sz="2000" dirty="0"/>
                          <m:t>w</m:t>
                        </m:r>
                        <m:r>
                          <m:rPr>
                            <m:nor/>
                          </m:rPr>
                          <a:rPr lang="en-US" sz="2000" baseline="-25000" dirty="0"/>
                          <m:t>9</m:t>
                        </m:r>
                        <m:sSubSup>
                          <m:sSubSup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𝟗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2000" dirty="0"/>
                          <m:t>) −</m:t>
                        </m:r>
                        <m:r>
                          <m:rPr>
                            <m:nor/>
                          </m:rPr>
                          <a:rPr lang="en-US" sz="2000" dirty="0"/>
                          <m:t>yn</m:t>
                        </m:r>
                        <m:r>
                          <m:rPr>
                            <m:nor/>
                          </m:rPr>
                          <a:rPr lang="en-US" sz="2000" dirty="0"/>
                          <m:t>]2</m:t>
                        </m:r>
                      </m:e>
                    </m:nary>
                  </m:oMath>
                </a14:m>
                <a:r>
                  <a:rPr lang="en-US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+ </a:t>
                </a:r>
                <a:r>
                  <a:rPr lang="el-GR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λ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𝟗</m:t>
                        </m:r>
                      </m:sup>
                      <m:e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sz="2000" baseline="-25000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en-US" sz="2000" b="1" baseline="30000" dirty="0"/>
                          <m:t>2</m:t>
                        </m:r>
                      </m:e>
                    </m:nary>
                  </m:oMath>
                </a14:m>
                <a:r>
                  <a:rPr lang="en-US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}</a:t>
                </a:r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endParaRPr lang="en-US" sz="20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7" y="2286000"/>
                <a:ext cx="9008453" cy="2845138"/>
              </a:xfrm>
              <a:prstGeom prst="rect">
                <a:avLst/>
              </a:prstGeom>
              <a:blipFill rotWithShape="0">
                <a:blip r:embed="rId3"/>
                <a:stretch>
                  <a:fillRect l="-744" t="-1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070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Lasso Regression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184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6347" y="1373693"/>
            <a:ext cx="427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 x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y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, x</a:t>
            </a:r>
            <a:r>
              <a:rPr lang="en-US" sz="2400" baseline="-25000" dirty="0"/>
              <a:t>2</a:t>
            </a:r>
            <a:r>
              <a:rPr lang="en-US" sz="2400" dirty="0" smtClean="0"/>
              <a:t>y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,…………. </a:t>
            </a:r>
            <a:r>
              <a:rPr lang="en-US" sz="2400" dirty="0" err="1" smtClean="0"/>
              <a:t>x</a:t>
            </a:r>
            <a:r>
              <a:rPr lang="en-US" sz="2400" baseline="-25000" dirty="0" err="1"/>
              <a:t>n</a:t>
            </a:r>
            <a:r>
              <a:rPr lang="en-US" sz="2400" dirty="0" err="1" smtClean="0"/>
              <a:t>y</a:t>
            </a:r>
            <a:r>
              <a:rPr lang="en-US" sz="2400" baseline="-25000" dirty="0" err="1" smtClean="0"/>
              <a:t>n</a:t>
            </a:r>
            <a:r>
              <a:rPr lang="en-US" sz="2400" dirty="0" smtClean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35547" y="2209800"/>
                <a:ext cx="9008453" cy="3386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min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1" i="1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000" dirty="0"/>
                          <m:t>w</m:t>
                        </m:r>
                        <m:r>
                          <m:rPr>
                            <m:nor/>
                          </m:rPr>
                          <a:rPr lang="en-US" sz="2000" baseline="-25000" dirty="0"/>
                          <m:t>0</m:t>
                        </m:r>
                        <m:r>
                          <m:rPr>
                            <m:nor/>
                          </m:rPr>
                          <a:rPr lang="en-US" sz="2000" dirty="0"/>
                          <m:t>+</m:t>
                        </m:r>
                        <m:r>
                          <m:rPr>
                            <m:nor/>
                          </m:rPr>
                          <a:rPr lang="en-US" sz="2000" dirty="0"/>
                          <m:t>w</m:t>
                        </m:r>
                        <m:r>
                          <m:rPr>
                            <m:nor/>
                          </m:rPr>
                          <a:rPr lang="en-US" sz="2000" baseline="-25000" dirty="0"/>
                          <m:t>1 </m:t>
                        </m:r>
                        <m:sSubSup>
                          <m:sSubSup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2000" dirty="0"/>
                          <m:t>+</m:t>
                        </m:r>
                        <m:r>
                          <m:rPr>
                            <m:nor/>
                          </m:rPr>
                          <a:rPr lang="en-US" sz="2000" dirty="0"/>
                          <m:t>w</m:t>
                        </m:r>
                        <m:r>
                          <m:rPr>
                            <m:nor/>
                          </m:rPr>
                          <a:rPr lang="en-US" sz="2000" baseline="-25000" dirty="0"/>
                          <m:t>2</m:t>
                        </m:r>
                        <m:sSubSup>
                          <m:sSubSup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2000" dirty="0"/>
                          <m:t>+…+</m:t>
                        </m:r>
                        <m:r>
                          <m:rPr>
                            <m:nor/>
                          </m:rPr>
                          <a:rPr lang="en-US" sz="2000" dirty="0"/>
                          <m:t>w</m:t>
                        </m:r>
                        <m:r>
                          <m:rPr>
                            <m:nor/>
                          </m:rPr>
                          <a:rPr lang="en-US" sz="2000" baseline="-25000" dirty="0"/>
                          <m:t>9</m:t>
                        </m:r>
                        <m:sSubSup>
                          <m:sSubSup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𝟗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2000" dirty="0"/>
                          <m:t>) −</m:t>
                        </m:r>
                        <m:r>
                          <m:rPr>
                            <m:nor/>
                          </m:rPr>
                          <a:rPr lang="en-US" sz="2000" dirty="0"/>
                          <m:t>yn</m:t>
                        </m:r>
                        <m:r>
                          <m:rPr>
                            <m:nor/>
                          </m:rPr>
                          <a:rPr lang="en-US" sz="2000" dirty="0"/>
                          <m:t>]2</m:t>
                        </m:r>
                      </m:e>
                    </m:nary>
                  </m:oMath>
                </a14:m>
                <a:r>
                  <a:rPr lang="en-US" sz="3200" dirty="0"/>
                  <a:t> </a:t>
                </a:r>
                <a:endParaRPr lang="en-US" sz="3200" dirty="0" smtClean="0"/>
              </a:p>
              <a:p>
                <a:endParaRPr lang="en-US" sz="3200" dirty="0"/>
              </a:p>
              <a:p>
                <a:r>
                  <a:rPr lang="en-US" sz="2000" dirty="0" smtClean="0"/>
                  <a:t>Such that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𝟗</m:t>
                        </m:r>
                      </m:sup>
                      <m:e>
                        <m:r>
                          <m:rPr>
                            <m:nor/>
                          </m:rPr>
                          <a:rPr lang="en-US" sz="2000" b="1" i="1" dirty="0"/>
                          <m:t>\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sz="2000" b="0" i="0" baseline="-25000" smtClean="0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en-US" sz="2000" b="1" i="1" dirty="0" smtClean="0"/>
                          <m:t>\</m:t>
                        </m:r>
                      </m:e>
                    </m:nary>
                  </m:oMath>
                </a14:m>
                <a:r>
                  <a:rPr lang="en-US" sz="2000" dirty="0" smtClean="0"/>
                  <a:t> ≤ </a:t>
                </a:r>
                <a:r>
                  <a:rPr lang="en-US" sz="2000" i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</a:t>
                </a:r>
              </a:p>
              <a:p>
                <a:endParaRPr lang="en-US" sz="2000" i="1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r>
                  <a:rPr lang="en-US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Above constrained optimization problem can be converted to unconstrained optimization problem using regularization parameter </a:t>
                </a:r>
                <a:r>
                  <a:rPr lang="el-GR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λ</a:t>
                </a:r>
                <a:endParaRPr lang="en-US" sz="20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endParaRPr lang="en-US" sz="20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r>
                  <a:rPr lang="en-US" sz="2000" dirty="0"/>
                  <a:t>min </a:t>
                </a:r>
                <a:r>
                  <a:rPr lang="en-US" sz="2000" b="1" dirty="0" smtClean="0"/>
                  <a:t>{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1" i="1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000" dirty="0"/>
                          <m:t>w</m:t>
                        </m:r>
                        <m:r>
                          <m:rPr>
                            <m:nor/>
                          </m:rPr>
                          <a:rPr lang="en-US" sz="2000" baseline="-25000" dirty="0"/>
                          <m:t>0</m:t>
                        </m:r>
                        <m:r>
                          <m:rPr>
                            <m:nor/>
                          </m:rPr>
                          <a:rPr lang="en-US" sz="2000" dirty="0"/>
                          <m:t>+</m:t>
                        </m:r>
                        <m:r>
                          <m:rPr>
                            <m:nor/>
                          </m:rPr>
                          <a:rPr lang="en-US" sz="2000" dirty="0"/>
                          <m:t>w</m:t>
                        </m:r>
                        <m:r>
                          <m:rPr>
                            <m:nor/>
                          </m:rPr>
                          <a:rPr lang="en-US" sz="2000" baseline="-25000" dirty="0"/>
                          <m:t>1 </m:t>
                        </m:r>
                        <m:sSubSup>
                          <m:sSubSup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2000" dirty="0"/>
                          <m:t>+</m:t>
                        </m:r>
                        <m:r>
                          <m:rPr>
                            <m:nor/>
                          </m:rPr>
                          <a:rPr lang="en-US" sz="2000" dirty="0"/>
                          <m:t>w</m:t>
                        </m:r>
                        <m:r>
                          <m:rPr>
                            <m:nor/>
                          </m:rPr>
                          <a:rPr lang="en-US" sz="2000" baseline="-25000" dirty="0"/>
                          <m:t>2</m:t>
                        </m:r>
                        <m:sSubSup>
                          <m:sSubSup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2000" dirty="0"/>
                          <m:t>+…+</m:t>
                        </m:r>
                        <m:r>
                          <m:rPr>
                            <m:nor/>
                          </m:rPr>
                          <a:rPr lang="en-US" sz="2000" dirty="0"/>
                          <m:t>w</m:t>
                        </m:r>
                        <m:r>
                          <m:rPr>
                            <m:nor/>
                          </m:rPr>
                          <a:rPr lang="en-US" sz="2000" baseline="-25000" dirty="0"/>
                          <m:t>9</m:t>
                        </m:r>
                        <m:sSubSup>
                          <m:sSubSup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𝟗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2000" dirty="0"/>
                          <m:t>) −</m:t>
                        </m:r>
                        <m:r>
                          <m:rPr>
                            <m:nor/>
                          </m:rPr>
                          <a:rPr lang="en-US" sz="2000" dirty="0"/>
                          <m:t>yn</m:t>
                        </m:r>
                        <m:r>
                          <m:rPr>
                            <m:nor/>
                          </m:rPr>
                          <a:rPr lang="en-US" sz="2000" dirty="0"/>
                          <m:t>]2</m:t>
                        </m:r>
                      </m:e>
                    </m:nary>
                  </m:oMath>
                </a14:m>
                <a:r>
                  <a:rPr lang="en-US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+ </a:t>
                </a:r>
                <a:r>
                  <a:rPr lang="el-GR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λ</a:t>
                </a:r>
                <a:r>
                  <a:rPr lang="en-US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𝟗</m:t>
                        </m:r>
                      </m:sup>
                      <m:e>
                        <m:r>
                          <m:rPr>
                            <m:nor/>
                          </m:rPr>
                          <a:rPr lang="en-US" sz="2000" b="1" i="1" dirty="0"/>
                          <m:t>\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sz="2000" baseline="-25000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en-US" sz="2000" b="1" i="1" dirty="0"/>
                          <m:t>\</m:t>
                        </m:r>
                      </m:e>
                    </m:nary>
                  </m:oMath>
                </a14:m>
                <a:r>
                  <a:rPr lang="en-US" sz="2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}</a:t>
                </a:r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endParaRPr lang="en-US" sz="20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47" y="2209800"/>
                <a:ext cx="9008453" cy="3386889"/>
              </a:xfrm>
              <a:prstGeom prst="rect">
                <a:avLst/>
              </a:prstGeom>
              <a:blipFill rotWithShape="0">
                <a:blip r:embed="rId3"/>
                <a:stretch>
                  <a:fillRect l="-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532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Elastic Net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991600" cy="4525963"/>
              </a:xfrm>
            </p:spPr>
            <p:txBody>
              <a:bodyPr/>
              <a:lstStyle/>
              <a:p>
                <a:r>
                  <a:rPr lang="en-US" b="1" dirty="0" smtClean="0"/>
                  <a:t>Elastic </a:t>
                </a:r>
                <a:r>
                  <a:rPr lang="en-US" b="1" dirty="0"/>
                  <a:t>net</a:t>
                </a:r>
                <a:r>
                  <a:rPr lang="en-US" dirty="0"/>
                  <a:t> is a </a:t>
                </a:r>
                <a:r>
                  <a:rPr lang="en-US" dirty="0">
                    <a:hlinkClick r:id="rId2" tooltip="Regularization (mathematics)"/>
                  </a:rPr>
                  <a:t>regularized</a:t>
                </a:r>
                <a:r>
                  <a:rPr lang="en-US" dirty="0"/>
                  <a:t> regression method that </a:t>
                </a:r>
                <a:r>
                  <a:rPr lang="en-US" dirty="0">
                    <a:hlinkClick r:id="rId3" tooltip="Linear combination"/>
                  </a:rPr>
                  <a:t>linearly combines</a:t>
                </a:r>
                <a:r>
                  <a:rPr lang="en-US" dirty="0"/>
                  <a:t> the </a:t>
                </a:r>
                <a:r>
                  <a:rPr lang="en-US" dirty="0" smtClean="0"/>
                  <a:t>penalties </a:t>
                </a:r>
                <a:r>
                  <a:rPr lang="en-US" dirty="0"/>
                  <a:t>of the </a:t>
                </a:r>
                <a:r>
                  <a:rPr lang="en-US" dirty="0">
                    <a:hlinkClick r:id="rId4" tooltip="Lasso (statistics)"/>
                  </a:rPr>
                  <a:t>lasso</a:t>
                </a:r>
                <a:r>
                  <a:rPr lang="en-US" dirty="0"/>
                  <a:t> and </a:t>
                </a:r>
                <a:r>
                  <a:rPr lang="en-US" dirty="0">
                    <a:hlinkClick r:id="rId5" tooltip="Tikhonov regularization"/>
                  </a:rPr>
                  <a:t>ridge</a:t>
                </a:r>
                <a:r>
                  <a:rPr lang="en-US" dirty="0"/>
                  <a:t> methods. </a:t>
                </a:r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sz="2400" dirty="0"/>
                  <a:t>min </a:t>
                </a:r>
                <a:r>
                  <a:rPr lang="en-US" sz="2400" b="1" dirty="0"/>
                  <a:t>{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1" i="1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400" dirty="0"/>
                          <m:t>w</m:t>
                        </m:r>
                        <m:r>
                          <m:rPr>
                            <m:nor/>
                          </m:rPr>
                          <a:rPr lang="en-US" sz="2400" baseline="-25000" dirty="0"/>
                          <m:t>0</m:t>
                        </m:r>
                        <m:r>
                          <m:rPr>
                            <m:nor/>
                          </m:rPr>
                          <a:rPr lang="en-US" sz="2400" dirty="0"/>
                          <m:t>+</m:t>
                        </m:r>
                        <m:r>
                          <m:rPr>
                            <m:nor/>
                          </m:rPr>
                          <a:rPr lang="en-US" sz="2400" dirty="0"/>
                          <m:t>w</m:t>
                        </m:r>
                        <m:r>
                          <m:rPr>
                            <m:nor/>
                          </m:rPr>
                          <a:rPr lang="en-US" sz="2400" baseline="-25000" dirty="0"/>
                          <m:t>1 </m:t>
                        </m:r>
                        <m:sSubSup>
                          <m:sSub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2400" dirty="0"/>
                          <m:t>+</m:t>
                        </m:r>
                        <m:r>
                          <m:rPr>
                            <m:nor/>
                          </m:rPr>
                          <a:rPr lang="en-US" sz="2400" dirty="0"/>
                          <m:t>w</m:t>
                        </m:r>
                        <m:r>
                          <m:rPr>
                            <m:nor/>
                          </m:rPr>
                          <a:rPr lang="en-US" sz="2400" baseline="-25000" dirty="0"/>
                          <m:t>2</m:t>
                        </m:r>
                        <m:sSubSup>
                          <m:sSub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2400" dirty="0"/>
                          <m:t>+…+</m:t>
                        </m:r>
                        <m:r>
                          <m:rPr>
                            <m:nor/>
                          </m:rPr>
                          <a:rPr lang="en-US" sz="2400" dirty="0"/>
                          <m:t>w</m:t>
                        </m:r>
                        <m:r>
                          <m:rPr>
                            <m:nor/>
                          </m:rPr>
                          <a:rPr lang="en-US" sz="2400" baseline="-25000" dirty="0"/>
                          <m:t>9</m:t>
                        </m:r>
                        <m:sSubSup>
                          <m:sSub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𝟗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2400" dirty="0"/>
                          <m:t>) −</m:t>
                        </m:r>
                        <m:r>
                          <m:rPr>
                            <m:nor/>
                          </m:rPr>
                          <a:rPr lang="en-US" sz="2400" dirty="0"/>
                          <m:t>yn</m:t>
                        </m:r>
                        <m:r>
                          <m:rPr>
                            <m:nor/>
                          </m:rPr>
                          <a:rPr lang="en-US" sz="2400" dirty="0"/>
                          <m:t>]2</m:t>
                        </m:r>
                      </m:e>
                    </m:nary>
                  </m:oMath>
                </a14:m>
                <a:r>
                  <a:rPr lang="en-US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endParaRPr lang="en-US" sz="2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+ </a:t>
                </a:r>
                <a:r>
                  <a:rPr lang="el-GR" sz="2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λ</a:t>
                </a:r>
                <a:r>
                  <a:rPr lang="en-US" sz="2400" baseline="-25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</a:t>
                </a:r>
                <a:r>
                  <a:rPr lang="en-US" sz="2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𝟗</m:t>
                        </m:r>
                      </m:sup>
                      <m:e>
                        <m:r>
                          <m:rPr>
                            <m:nor/>
                          </m:rPr>
                          <a:rPr lang="en-US" sz="2400" b="1" i="1" dirty="0"/>
                          <m:t>\</m:t>
                        </m:r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sz="2400" baseline="-25000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en-US" sz="2400" b="1" i="1" dirty="0"/>
                          <m:t>\</m:t>
                        </m:r>
                      </m:e>
                    </m:nary>
                  </m:oMath>
                </a14:m>
                <a:r>
                  <a:rPr lang="en-US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+</a:t>
                </a:r>
                <a:r>
                  <a:rPr lang="el-GR" sz="2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λ</a:t>
                </a:r>
                <a:r>
                  <a:rPr lang="en-US" sz="2400" baseline="-25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2</a:t>
                </a:r>
                <a:r>
                  <a:rPr lang="en-US" sz="2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𝟗</m:t>
                        </m:r>
                      </m:sup>
                      <m:e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sz="2400" baseline="-25000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en-US" sz="2400" b="1" baseline="30000" dirty="0"/>
                          <m:t>2</m:t>
                        </m:r>
                      </m:e>
                    </m:nary>
                  </m:oMath>
                </a14:m>
                <a:r>
                  <a:rPr lang="en-US" sz="2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}</a:t>
                </a:r>
                <a:endPara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endPara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991600" cy="4525963"/>
              </a:xfrm>
              <a:blipFill rotWithShape="0">
                <a:blip r:embed="rId6"/>
                <a:stretch>
                  <a:fillRect l="-1559" t="-1752" r="-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78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67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Tradeoff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774281"/>
          </a:xfrm>
        </p:spPr>
        <p:txBody>
          <a:bodyPr>
            <a:normAutofit fontScale="92500" lnSpcReduction="10000"/>
          </a:bodyPr>
          <a:lstStyle/>
          <a:p>
            <a:r>
              <a:rPr lang="en-US" sz="3000" b="1" dirty="0"/>
              <a:t>Bias</a:t>
            </a:r>
            <a:r>
              <a:rPr lang="en-US" sz="2400" b="1" dirty="0"/>
              <a:t>: </a:t>
            </a:r>
            <a:r>
              <a:rPr lang="en-US" sz="2400" dirty="0"/>
              <a:t>difference between </a:t>
            </a:r>
            <a:br>
              <a:rPr lang="en-US" sz="2400" dirty="0"/>
            </a:br>
            <a:r>
              <a:rPr lang="en-US" sz="2400" b="1" dirty="0">
                <a:solidFill>
                  <a:srgbClr val="00B050"/>
                </a:solidFill>
              </a:rPr>
              <a:t>what you expect to learn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0070C0"/>
                </a:solidFill>
              </a:rPr>
              <a:t>truth</a:t>
            </a:r>
          </a:p>
          <a:p>
            <a:pPr lvl="1"/>
            <a:r>
              <a:rPr lang="en-US" sz="2100" dirty="0"/>
              <a:t>Measures how well you expect to represent true solution</a:t>
            </a:r>
          </a:p>
          <a:p>
            <a:pPr lvl="1"/>
            <a:r>
              <a:rPr lang="en-US" sz="2100" dirty="0"/>
              <a:t>Decreases with more complex model </a:t>
            </a:r>
            <a:endParaRPr lang="en-US" sz="2400" dirty="0"/>
          </a:p>
          <a:p>
            <a:endParaRPr lang="en-US" sz="2400" b="1" dirty="0"/>
          </a:p>
          <a:p>
            <a:r>
              <a:rPr lang="en-US" sz="3000" b="1" dirty="0"/>
              <a:t>Variance</a:t>
            </a:r>
            <a:r>
              <a:rPr lang="en-US" sz="2400" b="1" dirty="0"/>
              <a:t>: </a:t>
            </a:r>
            <a:r>
              <a:rPr lang="en-US" sz="2400" dirty="0"/>
              <a:t>difference between </a:t>
            </a:r>
            <a:br>
              <a:rPr lang="en-US" sz="2400" dirty="0"/>
            </a:br>
            <a:r>
              <a:rPr lang="en-US" sz="2400" b="1" dirty="0">
                <a:solidFill>
                  <a:srgbClr val="00B050"/>
                </a:solidFill>
              </a:rPr>
              <a:t>what you expect to learn </a:t>
            </a:r>
            <a:r>
              <a:rPr lang="en-US" sz="2400" dirty="0"/>
              <a:t>and </a:t>
            </a:r>
            <a:br>
              <a:rPr lang="en-US" sz="2400" dirty="0"/>
            </a:br>
            <a:r>
              <a:rPr lang="en-US" sz="2400" b="1" dirty="0">
                <a:solidFill>
                  <a:srgbClr val="0070C0"/>
                </a:solidFill>
              </a:rPr>
              <a:t>what you learn from a particular dataset </a:t>
            </a:r>
          </a:p>
          <a:p>
            <a:pPr lvl="1"/>
            <a:r>
              <a:rPr lang="en-US" sz="2100" dirty="0"/>
              <a:t>Measures how sensitive learner is to specific dataset</a:t>
            </a:r>
          </a:p>
          <a:p>
            <a:pPr lvl="1"/>
            <a:r>
              <a:rPr lang="en-US" sz="2100" dirty="0"/>
              <a:t>Increases with more complex model</a:t>
            </a:r>
          </a:p>
        </p:txBody>
      </p:sp>
    </p:spTree>
    <p:extLst>
      <p:ext uri="{BB962C8B-B14F-4D97-AF65-F5344CB8AC3E}">
        <p14:creationId xmlns:p14="http://schemas.microsoft.com/office/powerpoint/2010/main" val="147034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1981" y="706120"/>
            <a:ext cx="69989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3333CC"/>
                </a:solidFill>
              </a:rPr>
              <a:t>Bias – </a:t>
            </a:r>
            <a:r>
              <a:rPr sz="3200" spc="-30" dirty="0">
                <a:solidFill>
                  <a:srgbClr val="3333CC"/>
                </a:solidFill>
              </a:rPr>
              <a:t>Variance </a:t>
            </a:r>
            <a:r>
              <a:rPr sz="3200" spc="-5" dirty="0">
                <a:solidFill>
                  <a:srgbClr val="3333CC"/>
                </a:solidFill>
              </a:rPr>
              <a:t>decomposition </a:t>
            </a:r>
            <a:r>
              <a:rPr sz="3200" dirty="0">
                <a:solidFill>
                  <a:srgbClr val="3333CC"/>
                </a:solidFill>
              </a:rPr>
              <a:t>of</a:t>
            </a:r>
            <a:r>
              <a:rPr sz="3200" spc="-15" dirty="0">
                <a:solidFill>
                  <a:srgbClr val="3333CC"/>
                </a:solidFill>
              </a:rPr>
              <a:t> </a:t>
            </a:r>
            <a:r>
              <a:rPr sz="3200" dirty="0">
                <a:solidFill>
                  <a:srgbClr val="3333CC"/>
                </a:solidFill>
              </a:rPr>
              <a:t>error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812297" y="2170766"/>
            <a:ext cx="2514600" cy="457200"/>
          </a:xfrm>
          <a:prstGeom prst="rect">
            <a:avLst/>
          </a:prstGeom>
          <a:solidFill>
            <a:srgbClr val="D6D7FF"/>
          </a:solidFill>
        </p:spPr>
        <p:txBody>
          <a:bodyPr vert="horz" wrap="square" lIns="0" tIns="45720" rIns="0" bIns="0" rtlCol="0">
            <a:spAutoFit/>
          </a:bodyPr>
          <a:lstStyle/>
          <a:p>
            <a:pPr marL="251460">
              <a:lnSpc>
                <a:spcPct val="100000"/>
              </a:lnSpc>
              <a:spcBef>
                <a:spcPts val="360"/>
              </a:spcBef>
            </a:pPr>
            <a:r>
              <a:rPr sz="2400" dirty="0">
                <a:latin typeface="Arial"/>
                <a:cs typeface="Arial"/>
              </a:rPr>
              <a:t>learned </a:t>
            </a:r>
            <a:r>
              <a:rPr sz="2400" spc="-5" dirty="0">
                <a:latin typeface="Arial"/>
                <a:cs typeface="Arial"/>
              </a:rPr>
              <a:t>from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89172" y="1898649"/>
            <a:ext cx="724695" cy="272117"/>
          </a:xfrm>
          <a:custGeom>
            <a:avLst/>
            <a:gdLst/>
            <a:ahLst/>
            <a:cxnLst/>
            <a:rect l="l" t="t" r="r" b="b"/>
            <a:pathLst>
              <a:path w="294004" h="587375">
                <a:moveTo>
                  <a:pt x="293440" y="586881"/>
                </a:moveTo>
                <a:lnTo>
                  <a:pt x="0" y="0"/>
                </a:lnTo>
              </a:path>
            </a:pathLst>
          </a:custGeom>
          <a:ln w="9524">
            <a:solidFill>
              <a:srgbClr val="434D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481918" y="1279198"/>
            <a:ext cx="126364" cy="268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00" spc="-10" dirty="0">
                <a:latin typeface="Times New Roman"/>
                <a:cs typeface="Times New Roman"/>
              </a:rPr>
              <a:t>2</a:t>
            </a:r>
            <a:endParaRPr sz="16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74467" y="1746559"/>
            <a:ext cx="171450" cy="268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00" i="1" spc="-10" dirty="0">
                <a:latin typeface="Times New Roman"/>
                <a:cs typeface="Times New Roman"/>
              </a:rPr>
              <a:t>D</a:t>
            </a:r>
            <a:endParaRPr sz="16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76393" y="1219042"/>
            <a:ext cx="3552190" cy="7594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578485" algn="l"/>
                <a:tab pos="2632710" algn="l"/>
                <a:tab pos="3366770" algn="l"/>
              </a:tabLst>
            </a:pPr>
            <a:r>
              <a:rPr sz="2700" i="1" spc="10" dirty="0">
                <a:latin typeface="Times New Roman"/>
                <a:cs typeface="Times New Roman"/>
              </a:rPr>
              <a:t>E	</a:t>
            </a:r>
            <a:r>
              <a:rPr sz="4800" spc="-935" dirty="0">
                <a:latin typeface="Symbol"/>
                <a:cs typeface="Symbol"/>
              </a:rPr>
              <a:t></a:t>
            </a:r>
            <a:r>
              <a:rPr sz="3600" spc="-265" dirty="0">
                <a:latin typeface="Symbol"/>
                <a:cs typeface="Symbol"/>
              </a:rPr>
              <a:t></a:t>
            </a:r>
            <a:r>
              <a:rPr sz="3600" spc="-509" dirty="0">
                <a:latin typeface="Times New Roman"/>
                <a:cs typeface="Times New Roman"/>
              </a:rPr>
              <a:t> </a:t>
            </a:r>
            <a:r>
              <a:rPr sz="2700" i="1" spc="5" dirty="0">
                <a:latin typeface="Times New Roman"/>
                <a:cs typeface="Times New Roman"/>
              </a:rPr>
              <a:t>f</a:t>
            </a:r>
            <a:r>
              <a:rPr sz="2700" i="1" spc="-65" dirty="0">
                <a:latin typeface="Times New Roman"/>
                <a:cs typeface="Times New Roman"/>
              </a:rPr>
              <a:t> </a:t>
            </a:r>
            <a:r>
              <a:rPr sz="2700" spc="180" dirty="0">
                <a:latin typeface="Times New Roman"/>
                <a:cs typeface="Times New Roman"/>
              </a:rPr>
              <a:t>(</a:t>
            </a:r>
            <a:r>
              <a:rPr sz="2700" i="1" spc="50" dirty="0">
                <a:latin typeface="Times New Roman"/>
                <a:cs typeface="Times New Roman"/>
              </a:rPr>
              <a:t>x</a:t>
            </a:r>
            <a:r>
              <a:rPr sz="2700" spc="5" dirty="0">
                <a:latin typeface="Times New Roman"/>
                <a:cs typeface="Times New Roman"/>
              </a:rPr>
              <a:t>)</a:t>
            </a:r>
            <a:r>
              <a:rPr sz="2700" spc="-254" dirty="0">
                <a:latin typeface="Times New Roman"/>
                <a:cs typeface="Times New Roman"/>
              </a:rPr>
              <a:t> </a:t>
            </a:r>
            <a:r>
              <a:rPr sz="2700" spc="10" dirty="0">
                <a:latin typeface="Symbol"/>
                <a:cs typeface="Symbol"/>
              </a:rPr>
              <a:t></a:t>
            </a:r>
            <a:r>
              <a:rPr sz="2700" spc="-345" dirty="0">
                <a:latin typeface="Times New Roman"/>
                <a:cs typeface="Times New Roman"/>
              </a:rPr>
              <a:t> </a:t>
            </a:r>
            <a:r>
              <a:rPr sz="2850" i="1" spc="-60" dirty="0">
                <a:latin typeface="Symbol"/>
                <a:cs typeface="Symbol"/>
              </a:rPr>
              <a:t></a:t>
            </a:r>
            <a:r>
              <a:rPr sz="2850" spc="50" dirty="0">
                <a:latin typeface="Times New Roman"/>
                <a:cs typeface="Times New Roman"/>
              </a:rPr>
              <a:t> </a:t>
            </a:r>
            <a:r>
              <a:rPr sz="2700" spc="10" dirty="0">
                <a:latin typeface="Symbol"/>
                <a:cs typeface="Symbol"/>
              </a:rPr>
              <a:t></a:t>
            </a:r>
            <a:r>
              <a:rPr sz="2700" spc="-265" dirty="0">
                <a:latin typeface="Times New Roman"/>
                <a:cs typeface="Times New Roman"/>
              </a:rPr>
              <a:t> </a:t>
            </a:r>
            <a:r>
              <a:rPr sz="2700" i="1" spc="10" dirty="0">
                <a:latin typeface="Times New Roman"/>
                <a:cs typeface="Times New Roman"/>
              </a:rPr>
              <a:t>h</a:t>
            </a:r>
            <a:r>
              <a:rPr sz="2700" i="1" dirty="0">
                <a:latin typeface="Times New Roman"/>
                <a:cs typeface="Times New Roman"/>
              </a:rPr>
              <a:t>	</a:t>
            </a:r>
            <a:r>
              <a:rPr sz="2700" spc="180" dirty="0">
                <a:latin typeface="Times New Roman"/>
                <a:cs typeface="Times New Roman"/>
              </a:rPr>
              <a:t>(</a:t>
            </a:r>
            <a:r>
              <a:rPr sz="2700" i="1" spc="50" dirty="0">
                <a:latin typeface="Times New Roman"/>
                <a:cs typeface="Times New Roman"/>
              </a:rPr>
              <a:t>x</a:t>
            </a:r>
            <a:r>
              <a:rPr sz="2700" spc="90" dirty="0">
                <a:latin typeface="Times New Roman"/>
                <a:cs typeface="Times New Roman"/>
              </a:rPr>
              <a:t>)</a:t>
            </a:r>
            <a:r>
              <a:rPr sz="3600" spc="-265" dirty="0">
                <a:latin typeface="Symbol"/>
                <a:cs typeface="Symbol"/>
              </a:rPr>
              <a:t></a:t>
            </a:r>
            <a:r>
              <a:rPr sz="3600" dirty="0">
                <a:latin typeface="Times New Roman"/>
                <a:cs typeface="Times New Roman"/>
              </a:rPr>
              <a:t>	</a:t>
            </a:r>
            <a:r>
              <a:rPr sz="4800" spc="-955" dirty="0">
                <a:latin typeface="Symbol"/>
                <a:cs typeface="Symbol"/>
              </a:rPr>
              <a:t></a:t>
            </a:r>
            <a:endParaRPr sz="4800" dirty="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98678" y="1636179"/>
            <a:ext cx="31877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00" i="1" spc="65" dirty="0">
                <a:latin typeface="Times New Roman"/>
                <a:cs typeface="Times New Roman"/>
              </a:rPr>
              <a:t>D</a:t>
            </a:r>
            <a:r>
              <a:rPr sz="1600" spc="-20" dirty="0">
                <a:latin typeface="Times New Roman"/>
                <a:cs typeface="Times New Roman"/>
              </a:rPr>
              <a:t>,</a:t>
            </a:r>
            <a:r>
              <a:rPr sz="1650" i="1" spc="-30" dirty="0">
                <a:latin typeface="Symbol"/>
                <a:cs typeface="Symbol"/>
              </a:rPr>
              <a:t></a:t>
            </a:r>
            <a:endParaRPr sz="1650" dirty="0">
              <a:latin typeface="Symbol"/>
              <a:cs typeface="Symbo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13921" y="2297787"/>
            <a:ext cx="1225670" cy="720644"/>
          </a:xfrm>
          <a:custGeom>
            <a:avLst/>
            <a:gdLst/>
            <a:ahLst/>
            <a:cxnLst/>
            <a:rect l="l" t="t" r="r" b="b"/>
            <a:pathLst>
              <a:path w="1295400" h="830580">
                <a:moveTo>
                  <a:pt x="0" y="0"/>
                </a:moveTo>
                <a:lnTo>
                  <a:pt x="1295400" y="0"/>
                </a:lnTo>
                <a:lnTo>
                  <a:pt x="1295400" y="830262"/>
                </a:lnTo>
                <a:lnTo>
                  <a:pt x="0" y="830262"/>
                </a:lnTo>
                <a:lnTo>
                  <a:pt x="0" y="0"/>
                </a:lnTo>
                <a:close/>
              </a:path>
            </a:pathLst>
          </a:custGeom>
          <a:solidFill>
            <a:srgbClr val="D6D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132900" y="2314694"/>
            <a:ext cx="1093470" cy="7467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271145">
              <a:lnSpc>
                <a:spcPts val="2800"/>
              </a:lnSpc>
              <a:spcBef>
                <a:spcPts val="260"/>
              </a:spcBef>
            </a:pPr>
            <a:r>
              <a:rPr sz="2400" spc="-5" dirty="0">
                <a:latin typeface="Arial"/>
                <a:cs typeface="Arial"/>
              </a:rPr>
              <a:t>true  f</a:t>
            </a:r>
            <a:r>
              <a:rPr sz="2400" dirty="0">
                <a:latin typeface="Arial"/>
                <a:cs typeface="Arial"/>
              </a:rPr>
              <a:t>unc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ion</a:t>
            </a:r>
          </a:p>
        </p:txBody>
      </p:sp>
      <p:sp>
        <p:nvSpPr>
          <p:cNvPr id="12" name="object 12"/>
          <p:cNvSpPr/>
          <p:nvPr/>
        </p:nvSpPr>
        <p:spPr>
          <a:xfrm>
            <a:off x="3581400" y="1898649"/>
            <a:ext cx="210066" cy="356115"/>
          </a:xfrm>
          <a:custGeom>
            <a:avLst/>
            <a:gdLst/>
            <a:ahLst/>
            <a:cxnLst/>
            <a:rect l="l" t="t" r="r" b="b"/>
            <a:pathLst>
              <a:path w="443229" h="664844">
                <a:moveTo>
                  <a:pt x="443110" y="664665"/>
                </a:moveTo>
                <a:lnTo>
                  <a:pt x="0" y="0"/>
                </a:lnTo>
              </a:path>
            </a:pathLst>
          </a:custGeom>
          <a:ln w="9524">
            <a:solidFill>
              <a:srgbClr val="434D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64740" y="2195027"/>
            <a:ext cx="1828800" cy="830580"/>
          </a:xfrm>
          <a:prstGeom prst="rect">
            <a:avLst/>
          </a:prstGeom>
          <a:solidFill>
            <a:srgbClr val="D6D7FF"/>
          </a:solidFill>
        </p:spPr>
        <p:txBody>
          <a:bodyPr vert="horz" wrap="square" lIns="0" tIns="66040" rIns="0" bIns="0" rtlCol="0">
            <a:spAutoFit/>
          </a:bodyPr>
          <a:lstStyle/>
          <a:p>
            <a:pPr marL="552450" marR="107314" indent="-432434">
              <a:lnSpc>
                <a:spcPts val="2800"/>
              </a:lnSpc>
              <a:spcBef>
                <a:spcPts val="520"/>
              </a:spcBef>
            </a:pPr>
            <a:r>
              <a:rPr sz="2400" spc="-5" dirty="0">
                <a:latin typeface="Arial"/>
                <a:cs typeface="Arial"/>
              </a:rPr>
              <a:t>dataset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and  noise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20187" y="1918119"/>
            <a:ext cx="311453" cy="336645"/>
          </a:xfrm>
          <a:custGeom>
            <a:avLst/>
            <a:gdLst/>
            <a:ahLst/>
            <a:cxnLst/>
            <a:rect l="l" t="t" r="r" b="b"/>
            <a:pathLst>
              <a:path w="300355" h="511810">
                <a:moveTo>
                  <a:pt x="0" y="511487"/>
                </a:moveTo>
                <a:lnTo>
                  <a:pt x="299890" y="0"/>
                </a:lnTo>
              </a:path>
            </a:pathLst>
          </a:custGeom>
          <a:ln w="9524">
            <a:solidFill>
              <a:srgbClr val="434D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83540" y="2984500"/>
            <a:ext cx="6695440" cy="3313728"/>
          </a:xfrm>
          <a:prstGeom prst="rect">
            <a:avLst/>
          </a:prstGeom>
        </p:spPr>
        <p:txBody>
          <a:bodyPr vert="horz" wrap="square" lIns="0" tIns="1854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0"/>
              </a:spcBef>
            </a:pPr>
            <a:r>
              <a:rPr sz="2400" spc="-5" dirty="0">
                <a:latin typeface="Arial"/>
                <a:cs typeface="Arial"/>
              </a:rPr>
              <a:t>Fix test </a:t>
            </a:r>
            <a:r>
              <a:rPr sz="2400" dirty="0">
                <a:latin typeface="Arial"/>
                <a:cs typeface="Arial"/>
              </a:rPr>
              <a:t>case </a:t>
            </a:r>
            <a:r>
              <a:rPr sz="2400" i="1" dirty="0">
                <a:latin typeface="Arial"/>
                <a:cs typeface="Arial"/>
              </a:rPr>
              <a:t>x, </a:t>
            </a:r>
            <a:r>
              <a:rPr sz="2400" spc="-5" dirty="0">
                <a:latin typeface="Arial"/>
                <a:cs typeface="Arial"/>
              </a:rPr>
              <a:t>then </a:t>
            </a:r>
            <a:r>
              <a:rPr sz="2400" dirty="0">
                <a:latin typeface="Arial"/>
                <a:cs typeface="Arial"/>
              </a:rPr>
              <a:t>do </a:t>
            </a:r>
            <a:r>
              <a:rPr sz="2400" spc="-5" dirty="0">
                <a:latin typeface="Arial"/>
                <a:cs typeface="Arial"/>
              </a:rPr>
              <a:t>this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experiment:</a:t>
            </a:r>
            <a:endParaRPr sz="2400" dirty="0">
              <a:latin typeface="Arial"/>
              <a:cs typeface="Arial"/>
            </a:endParaRPr>
          </a:p>
          <a:p>
            <a:pPr marL="351155" indent="-338455">
              <a:lnSpc>
                <a:spcPct val="100000"/>
              </a:lnSpc>
              <a:spcBef>
                <a:spcPts val="1360"/>
              </a:spcBef>
              <a:buAutoNum type="arabicPeriod"/>
              <a:tabLst>
                <a:tab pos="351790" algn="l"/>
              </a:tabLst>
            </a:pPr>
            <a:r>
              <a:rPr sz="2400" dirty="0">
                <a:latin typeface="Arial"/>
                <a:cs typeface="Arial"/>
              </a:rPr>
              <a:t>Draw size </a:t>
            </a:r>
            <a:r>
              <a:rPr sz="2400" i="1" dirty="0">
                <a:latin typeface="Arial"/>
                <a:cs typeface="Arial"/>
              </a:rPr>
              <a:t>n </a:t>
            </a:r>
            <a:r>
              <a:rPr sz="2400" dirty="0">
                <a:latin typeface="Arial"/>
                <a:cs typeface="Arial"/>
              </a:rPr>
              <a:t>sample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</a:t>
            </a:r>
            <a:r>
              <a:rPr sz="2000" spc="-5" dirty="0">
                <a:latin typeface="Arial"/>
                <a:cs typeface="Arial"/>
              </a:rPr>
              <a:t>=</a:t>
            </a:r>
            <a:r>
              <a:rPr sz="2400" spc="-5" dirty="0">
                <a:latin typeface="Arial"/>
                <a:cs typeface="Arial"/>
              </a:rPr>
              <a:t>(</a:t>
            </a:r>
            <a:r>
              <a:rPr sz="2400" i="1" spc="-5" dirty="0">
                <a:latin typeface="Arial"/>
                <a:cs typeface="Arial"/>
              </a:rPr>
              <a:t>x</a:t>
            </a:r>
            <a:r>
              <a:rPr sz="2400" i="1" spc="-7" baseline="-20833" dirty="0">
                <a:latin typeface="Arial"/>
                <a:cs typeface="Arial"/>
              </a:rPr>
              <a:t>1</a:t>
            </a:r>
            <a:r>
              <a:rPr sz="2400" i="1" spc="-5" dirty="0">
                <a:latin typeface="Arial"/>
                <a:cs typeface="Arial"/>
              </a:rPr>
              <a:t>,y</a:t>
            </a:r>
            <a:r>
              <a:rPr sz="2400" i="1" spc="-7" baseline="-20833" dirty="0">
                <a:latin typeface="Arial"/>
                <a:cs typeface="Arial"/>
              </a:rPr>
              <a:t>1</a:t>
            </a:r>
            <a:r>
              <a:rPr sz="2400" i="1" spc="-5" dirty="0">
                <a:latin typeface="Arial"/>
                <a:cs typeface="Arial"/>
              </a:rPr>
              <a:t>),….(x</a:t>
            </a:r>
            <a:r>
              <a:rPr sz="2400" i="1" spc="-7" baseline="-20833" dirty="0">
                <a:latin typeface="Arial"/>
                <a:cs typeface="Arial"/>
              </a:rPr>
              <a:t>n</a:t>
            </a:r>
            <a:r>
              <a:rPr sz="2400" i="1" spc="-5" dirty="0">
                <a:latin typeface="Arial"/>
                <a:cs typeface="Arial"/>
              </a:rPr>
              <a:t>,y</a:t>
            </a:r>
            <a:r>
              <a:rPr sz="2400" i="1" spc="-7" baseline="-20833" dirty="0">
                <a:latin typeface="Arial"/>
                <a:cs typeface="Arial"/>
              </a:rPr>
              <a:t>n</a:t>
            </a:r>
            <a:r>
              <a:rPr sz="2400" i="1" spc="-5" dirty="0">
                <a:latin typeface="Arial"/>
                <a:cs typeface="Arial"/>
              </a:rPr>
              <a:t>)</a:t>
            </a:r>
            <a:endParaRPr sz="2400" dirty="0">
              <a:latin typeface="Arial"/>
              <a:cs typeface="Arial"/>
            </a:endParaRPr>
          </a:p>
          <a:p>
            <a:pPr marL="351155" indent="-338455">
              <a:lnSpc>
                <a:spcPct val="100000"/>
              </a:lnSpc>
              <a:spcBef>
                <a:spcPts val="1520"/>
              </a:spcBef>
              <a:buAutoNum type="arabicPeriod"/>
              <a:tabLst>
                <a:tab pos="351790" algn="l"/>
              </a:tabLst>
            </a:pPr>
            <a:r>
              <a:rPr sz="2400" spc="-20" dirty="0">
                <a:latin typeface="Arial"/>
                <a:cs typeface="Arial"/>
              </a:rPr>
              <a:t>Train </a:t>
            </a:r>
            <a:r>
              <a:rPr sz="2400" dirty="0">
                <a:latin typeface="Arial"/>
                <a:cs typeface="Arial"/>
              </a:rPr>
              <a:t>linear regressor </a:t>
            </a:r>
            <a:r>
              <a:rPr sz="2400" i="1" dirty="0">
                <a:latin typeface="Arial"/>
                <a:cs typeface="Arial"/>
              </a:rPr>
              <a:t>h</a:t>
            </a:r>
            <a:r>
              <a:rPr sz="2400" i="1" baseline="-20833" dirty="0">
                <a:latin typeface="Arial"/>
                <a:cs typeface="Arial"/>
              </a:rPr>
              <a:t>D </a:t>
            </a:r>
            <a:r>
              <a:rPr sz="2400" i="1" dirty="0">
                <a:latin typeface="Arial"/>
                <a:cs typeface="Arial"/>
              </a:rPr>
              <a:t>using</a:t>
            </a:r>
            <a:r>
              <a:rPr sz="2400" i="1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</a:t>
            </a:r>
          </a:p>
          <a:p>
            <a:pPr marL="351155" indent="-338455">
              <a:lnSpc>
                <a:spcPct val="100000"/>
              </a:lnSpc>
              <a:spcBef>
                <a:spcPts val="1420"/>
              </a:spcBef>
              <a:buAutoNum type="arabicPeriod"/>
              <a:tabLst>
                <a:tab pos="351790" algn="l"/>
              </a:tabLst>
            </a:pPr>
            <a:r>
              <a:rPr sz="2400" dirty="0">
                <a:latin typeface="Arial"/>
                <a:cs typeface="Arial"/>
              </a:rPr>
              <a:t>Draw one </a:t>
            </a:r>
            <a:r>
              <a:rPr sz="2400" spc="-5" dirty="0">
                <a:latin typeface="Arial"/>
                <a:cs typeface="Arial"/>
              </a:rPr>
              <a:t>test </a:t>
            </a:r>
            <a:r>
              <a:rPr sz="2400" dirty="0">
                <a:latin typeface="Arial"/>
                <a:cs typeface="Arial"/>
              </a:rPr>
              <a:t>example </a:t>
            </a:r>
            <a:r>
              <a:rPr sz="2400" i="1" dirty="0">
                <a:latin typeface="Arial"/>
                <a:cs typeface="Arial"/>
              </a:rPr>
              <a:t>(x,</a:t>
            </a:r>
            <a:r>
              <a:rPr sz="2400" i="1" spc="-25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f(x)+ε)</a:t>
            </a:r>
            <a:endParaRPr sz="2400" dirty="0">
              <a:latin typeface="Arial"/>
              <a:cs typeface="Arial"/>
            </a:endParaRPr>
          </a:p>
          <a:p>
            <a:pPr marL="351155" indent="-338455">
              <a:lnSpc>
                <a:spcPct val="100000"/>
              </a:lnSpc>
              <a:spcBef>
                <a:spcPts val="1420"/>
              </a:spcBef>
              <a:buAutoNum type="arabicPeriod"/>
              <a:tabLst>
                <a:tab pos="351790" algn="l"/>
              </a:tabLst>
            </a:pPr>
            <a:r>
              <a:rPr sz="2400" dirty="0">
                <a:latin typeface="Arial"/>
                <a:cs typeface="Arial"/>
              </a:rPr>
              <a:t>Measure squared error of </a:t>
            </a:r>
            <a:r>
              <a:rPr sz="2400" i="1" dirty="0">
                <a:latin typeface="Arial"/>
                <a:cs typeface="Arial"/>
              </a:rPr>
              <a:t>h</a:t>
            </a:r>
            <a:r>
              <a:rPr sz="2400" i="1" baseline="-20833" dirty="0">
                <a:latin typeface="Arial"/>
                <a:cs typeface="Arial"/>
              </a:rPr>
              <a:t>D </a:t>
            </a:r>
            <a:r>
              <a:rPr sz="2400" dirty="0">
                <a:latin typeface="Arial"/>
                <a:cs typeface="Arial"/>
              </a:rPr>
              <a:t>on </a:t>
            </a:r>
            <a:r>
              <a:rPr sz="2400" spc="-5" dirty="0">
                <a:latin typeface="Arial"/>
                <a:cs typeface="Arial"/>
              </a:rPr>
              <a:t>that </a:t>
            </a:r>
            <a:r>
              <a:rPr sz="2400" dirty="0">
                <a:latin typeface="Arial"/>
                <a:cs typeface="Arial"/>
              </a:rPr>
              <a:t>example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i="1" dirty="0" smtClean="0">
                <a:latin typeface="Arial"/>
                <a:cs typeface="Arial"/>
              </a:rPr>
              <a:t>x</a:t>
            </a:r>
            <a:endParaRPr lang="en-IN" sz="2400" dirty="0">
              <a:latin typeface="Arial"/>
              <a:cs typeface="Arial"/>
            </a:endParaRPr>
          </a:p>
          <a:p>
            <a:pPr marL="351155" indent="-338455">
              <a:lnSpc>
                <a:spcPct val="100000"/>
              </a:lnSpc>
              <a:spcBef>
                <a:spcPts val="1420"/>
              </a:spcBef>
              <a:buAutoNum type="arabicPeriod"/>
              <a:tabLst>
                <a:tab pos="351790" algn="l"/>
              </a:tabLst>
            </a:pPr>
            <a:r>
              <a:rPr sz="2400" spc="105" dirty="0" smtClean="0">
                <a:latin typeface="Arial"/>
                <a:cs typeface="Arial"/>
              </a:rPr>
              <a:t>What’s </a:t>
            </a:r>
            <a:r>
              <a:rPr sz="2400" spc="-5" dirty="0">
                <a:latin typeface="Arial"/>
                <a:cs typeface="Arial"/>
              </a:rPr>
              <a:t>the expected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dirty="0" smtClean="0">
                <a:latin typeface="Arial"/>
                <a:cs typeface="Arial"/>
              </a:rPr>
              <a:t>error</a:t>
            </a:r>
            <a:r>
              <a:rPr lang="en-IN" sz="2400" dirty="0">
                <a:latin typeface="Arial"/>
                <a:cs typeface="Arial"/>
              </a:rPr>
              <a:t>?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495800" y="2590800"/>
            <a:ext cx="990600" cy="462280"/>
          </a:xfrm>
          <a:custGeom>
            <a:avLst/>
            <a:gdLst/>
            <a:ahLst/>
            <a:cxnLst/>
            <a:rect l="l" t="t" r="r" b="b"/>
            <a:pathLst>
              <a:path w="990600" h="462280">
                <a:moveTo>
                  <a:pt x="0" y="0"/>
                </a:moveTo>
                <a:lnTo>
                  <a:pt x="990600" y="0"/>
                </a:lnTo>
                <a:lnTo>
                  <a:pt x="990600" y="461962"/>
                </a:lnTo>
                <a:lnTo>
                  <a:pt x="0" y="461962"/>
                </a:lnTo>
                <a:lnTo>
                  <a:pt x="0" y="0"/>
                </a:lnTo>
                <a:close/>
              </a:path>
            </a:pathLst>
          </a:custGeom>
          <a:solidFill>
            <a:srgbClr val="D6D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509278" y="2622452"/>
            <a:ext cx="990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noise</a:t>
            </a:r>
          </a:p>
        </p:txBody>
      </p:sp>
      <p:sp>
        <p:nvSpPr>
          <p:cNvPr id="20" name="object 20"/>
          <p:cNvSpPr/>
          <p:nvPr/>
        </p:nvSpPr>
        <p:spPr>
          <a:xfrm>
            <a:off x="4264470" y="1824035"/>
            <a:ext cx="707064" cy="746445"/>
          </a:xfrm>
          <a:custGeom>
            <a:avLst/>
            <a:gdLst/>
            <a:ahLst/>
            <a:cxnLst/>
            <a:rect l="l" t="t" r="r" b="b"/>
            <a:pathLst>
              <a:path w="598804" h="1196975">
                <a:moveTo>
                  <a:pt x="598240" y="1196479"/>
                </a:moveTo>
                <a:lnTo>
                  <a:pt x="0" y="0"/>
                </a:lnTo>
              </a:path>
            </a:pathLst>
          </a:custGeom>
          <a:ln w="9524">
            <a:solidFill>
              <a:srgbClr val="434D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0586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915" y="691859"/>
            <a:ext cx="69989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3333CC"/>
                </a:solidFill>
                <a:latin typeface="Arial"/>
                <a:cs typeface="Arial"/>
              </a:rPr>
              <a:t>Bias – </a:t>
            </a:r>
            <a:r>
              <a:rPr sz="3200" spc="-30" dirty="0">
                <a:solidFill>
                  <a:srgbClr val="3333CC"/>
                </a:solidFill>
                <a:latin typeface="Arial"/>
                <a:cs typeface="Arial"/>
              </a:rPr>
              <a:t>Variance </a:t>
            </a:r>
            <a:r>
              <a:rPr sz="3200" spc="-5" dirty="0">
                <a:solidFill>
                  <a:srgbClr val="3333CC"/>
                </a:solidFill>
                <a:latin typeface="Arial"/>
                <a:cs typeface="Arial"/>
              </a:rPr>
              <a:t>decomposition </a:t>
            </a:r>
            <a:r>
              <a:rPr sz="3200" dirty="0">
                <a:solidFill>
                  <a:srgbClr val="3333CC"/>
                </a:solidFill>
                <a:latin typeface="Arial"/>
                <a:cs typeface="Arial"/>
              </a:rPr>
              <a:t>of</a:t>
            </a:r>
            <a:r>
              <a:rPr sz="3200" spc="-1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3333CC"/>
                </a:solidFill>
                <a:latin typeface="Arial"/>
                <a:cs typeface="Arial"/>
              </a:rPr>
              <a:t>error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57800" y="3733800"/>
            <a:ext cx="2514600" cy="457200"/>
          </a:xfrm>
          <a:prstGeom prst="rect">
            <a:avLst/>
          </a:prstGeom>
          <a:solidFill>
            <a:srgbClr val="D6D7FF"/>
          </a:solidFill>
        </p:spPr>
        <p:txBody>
          <a:bodyPr vert="horz" wrap="square" lIns="0" tIns="45720" rIns="0" bIns="0" rtlCol="0">
            <a:spAutoFit/>
          </a:bodyPr>
          <a:lstStyle/>
          <a:p>
            <a:pPr marL="251460">
              <a:lnSpc>
                <a:spcPct val="100000"/>
              </a:lnSpc>
              <a:spcBef>
                <a:spcPts val="360"/>
              </a:spcBef>
            </a:pPr>
            <a:r>
              <a:rPr sz="2400" dirty="0">
                <a:latin typeface="Arial"/>
                <a:cs typeface="Arial"/>
              </a:rPr>
              <a:t>learned </a:t>
            </a:r>
            <a:r>
              <a:rPr sz="2400" spc="-5" dirty="0">
                <a:latin typeface="Arial"/>
                <a:cs typeface="Arial"/>
              </a:rPr>
              <a:t>from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16759" y="3146918"/>
            <a:ext cx="294005" cy="587375"/>
          </a:xfrm>
          <a:custGeom>
            <a:avLst/>
            <a:gdLst/>
            <a:ahLst/>
            <a:cxnLst/>
            <a:rect l="l" t="t" r="r" b="b"/>
            <a:pathLst>
              <a:path w="294004" h="587375">
                <a:moveTo>
                  <a:pt x="293440" y="586881"/>
                </a:moveTo>
                <a:lnTo>
                  <a:pt x="0" y="0"/>
                </a:lnTo>
              </a:path>
            </a:pathLst>
          </a:custGeom>
          <a:ln w="9524">
            <a:solidFill>
              <a:srgbClr val="434D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05400" y="3124200"/>
            <a:ext cx="68580" cy="85725"/>
          </a:xfrm>
          <a:custGeom>
            <a:avLst/>
            <a:gdLst/>
            <a:ahLst/>
            <a:cxnLst/>
            <a:rect l="l" t="t" r="r" b="b"/>
            <a:pathLst>
              <a:path w="68579" h="85725">
                <a:moveTo>
                  <a:pt x="0" y="0"/>
                </a:moveTo>
                <a:lnTo>
                  <a:pt x="0" y="85191"/>
                </a:lnTo>
                <a:lnTo>
                  <a:pt x="68148" y="51117"/>
                </a:lnTo>
                <a:lnTo>
                  <a:pt x="0" y="0"/>
                </a:lnTo>
                <a:close/>
              </a:path>
            </a:pathLst>
          </a:custGeom>
          <a:solidFill>
            <a:srgbClr val="434D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265959" y="2364763"/>
            <a:ext cx="3281045" cy="73596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450" dirty="0">
              <a:latin typeface="Times New Roman"/>
              <a:cs typeface="Times New Roman"/>
            </a:endParaRPr>
          </a:p>
          <a:p>
            <a:pPr marR="5080" algn="r">
              <a:lnSpc>
                <a:spcPts val="120"/>
              </a:lnSpc>
            </a:pPr>
            <a:r>
              <a:rPr sz="1500" spc="15" dirty="0">
                <a:latin typeface="Times New Roman"/>
                <a:cs typeface="Times New Roman"/>
              </a:rPr>
              <a:t>2</a:t>
            </a:r>
            <a:endParaRPr sz="1500" dirty="0">
              <a:latin typeface="Times New Roman"/>
              <a:cs typeface="Times New Roman"/>
            </a:endParaRPr>
          </a:p>
          <a:p>
            <a:pPr marL="12700">
              <a:lnSpc>
                <a:spcPts val="3900"/>
              </a:lnSpc>
            </a:pPr>
            <a:r>
              <a:rPr sz="2650" i="1" spc="15" dirty="0">
                <a:latin typeface="Times New Roman"/>
                <a:cs typeface="Times New Roman"/>
              </a:rPr>
              <a:t>E</a:t>
            </a:r>
            <a:r>
              <a:rPr sz="2250" i="1" spc="22" baseline="-24074" dirty="0">
                <a:latin typeface="Times New Roman"/>
                <a:cs typeface="Times New Roman"/>
              </a:rPr>
              <a:t>D</a:t>
            </a:r>
            <a:r>
              <a:rPr sz="2250" spc="22" baseline="-24074" dirty="0">
                <a:latin typeface="Times New Roman"/>
                <a:cs typeface="Times New Roman"/>
              </a:rPr>
              <a:t>,</a:t>
            </a:r>
            <a:r>
              <a:rPr sz="2325" i="1" spc="22" baseline="-23297" dirty="0">
                <a:latin typeface="Symbol"/>
                <a:cs typeface="Symbol"/>
              </a:rPr>
              <a:t></a:t>
            </a:r>
            <a:r>
              <a:rPr sz="2325" i="1" spc="-187" baseline="-23297" dirty="0">
                <a:latin typeface="Times New Roman"/>
                <a:cs typeface="Times New Roman"/>
              </a:rPr>
              <a:t> </a:t>
            </a:r>
            <a:r>
              <a:rPr sz="6975" spc="-1439" baseline="-7168" dirty="0">
                <a:latin typeface="Symbol"/>
                <a:cs typeface="Symbol"/>
              </a:rPr>
              <a:t></a:t>
            </a:r>
            <a:r>
              <a:rPr sz="6975" spc="-1155" baseline="-7168" dirty="0">
                <a:latin typeface="Times New Roman"/>
                <a:cs typeface="Times New Roman"/>
              </a:rPr>
              <a:t> </a:t>
            </a:r>
            <a:r>
              <a:rPr sz="5175" spc="-405" baseline="-4830" dirty="0">
                <a:latin typeface="Symbol"/>
                <a:cs typeface="Symbol"/>
              </a:rPr>
              <a:t></a:t>
            </a:r>
            <a:r>
              <a:rPr sz="5175" spc="-525" baseline="-4830" dirty="0">
                <a:latin typeface="Times New Roman"/>
                <a:cs typeface="Times New Roman"/>
              </a:rPr>
              <a:t> </a:t>
            </a:r>
            <a:r>
              <a:rPr sz="2650" i="1" dirty="0">
                <a:latin typeface="Times New Roman"/>
                <a:cs typeface="Times New Roman"/>
              </a:rPr>
              <a:t>f</a:t>
            </a:r>
            <a:r>
              <a:rPr sz="2650" i="1" spc="-190" dirty="0">
                <a:latin typeface="Times New Roman"/>
                <a:cs typeface="Times New Roman"/>
              </a:rPr>
              <a:t> </a:t>
            </a:r>
            <a:r>
              <a:rPr sz="2650" spc="100" dirty="0">
                <a:latin typeface="Times New Roman"/>
                <a:cs typeface="Times New Roman"/>
              </a:rPr>
              <a:t>(</a:t>
            </a:r>
            <a:r>
              <a:rPr sz="2650" i="1" spc="100" dirty="0">
                <a:latin typeface="Times New Roman"/>
                <a:cs typeface="Times New Roman"/>
              </a:rPr>
              <a:t>x</a:t>
            </a:r>
            <a:r>
              <a:rPr sz="2650" spc="100" dirty="0">
                <a:latin typeface="Times New Roman"/>
                <a:cs typeface="Times New Roman"/>
              </a:rPr>
              <a:t>)</a:t>
            </a:r>
            <a:r>
              <a:rPr sz="2650" spc="-360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Symbol"/>
                <a:cs typeface="Symbol"/>
              </a:rPr>
              <a:t></a:t>
            </a:r>
            <a:r>
              <a:rPr sz="2650" spc="-425" dirty="0">
                <a:latin typeface="Times New Roman"/>
                <a:cs typeface="Times New Roman"/>
              </a:rPr>
              <a:t> </a:t>
            </a:r>
            <a:r>
              <a:rPr sz="2700" i="1" spc="-25" dirty="0">
                <a:latin typeface="Symbol"/>
                <a:cs typeface="Symbol"/>
              </a:rPr>
              <a:t></a:t>
            </a:r>
            <a:r>
              <a:rPr sz="2700" i="1" spc="-145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Symbol"/>
                <a:cs typeface="Symbol"/>
              </a:rPr>
              <a:t></a:t>
            </a:r>
            <a:r>
              <a:rPr sz="2650" spc="-260" dirty="0">
                <a:latin typeface="Times New Roman"/>
                <a:cs typeface="Times New Roman"/>
              </a:rPr>
              <a:t> </a:t>
            </a:r>
            <a:r>
              <a:rPr sz="2650" i="1" spc="-15" dirty="0">
                <a:latin typeface="Times New Roman"/>
                <a:cs typeface="Times New Roman"/>
              </a:rPr>
              <a:t>h</a:t>
            </a:r>
            <a:r>
              <a:rPr sz="2250" i="1" spc="-22" baseline="-24074" dirty="0">
                <a:latin typeface="Times New Roman"/>
                <a:cs typeface="Times New Roman"/>
              </a:rPr>
              <a:t>D</a:t>
            </a:r>
            <a:r>
              <a:rPr sz="2250" i="1" spc="-337" baseline="-24074" dirty="0">
                <a:latin typeface="Times New Roman"/>
                <a:cs typeface="Times New Roman"/>
              </a:rPr>
              <a:t> </a:t>
            </a:r>
            <a:r>
              <a:rPr sz="2650" spc="5" dirty="0">
                <a:latin typeface="Times New Roman"/>
                <a:cs typeface="Times New Roman"/>
              </a:rPr>
              <a:t>(</a:t>
            </a:r>
            <a:r>
              <a:rPr sz="2650" i="1" spc="5" dirty="0">
                <a:latin typeface="Times New Roman"/>
                <a:cs typeface="Times New Roman"/>
              </a:rPr>
              <a:t>x</a:t>
            </a:r>
            <a:r>
              <a:rPr sz="2650" spc="5" dirty="0">
                <a:latin typeface="Times New Roman"/>
                <a:cs typeface="Times New Roman"/>
              </a:rPr>
              <a:t>)</a:t>
            </a:r>
            <a:r>
              <a:rPr sz="5175" spc="7" baseline="-4830" dirty="0">
                <a:latin typeface="Symbol"/>
                <a:cs typeface="Symbol"/>
              </a:rPr>
              <a:t></a:t>
            </a:r>
            <a:endParaRPr sz="5175" baseline="-4830" dirty="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88859" y="2442702"/>
            <a:ext cx="187325" cy="735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650" spc="-960" dirty="0">
                <a:latin typeface="Symbol"/>
                <a:cs typeface="Symbol"/>
              </a:rPr>
              <a:t></a:t>
            </a:r>
            <a:endParaRPr sz="4650">
              <a:latin typeface="Symbol"/>
              <a:cs typeface="Symbo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24200" y="3810000"/>
            <a:ext cx="1295400" cy="830580"/>
          </a:xfrm>
          <a:custGeom>
            <a:avLst/>
            <a:gdLst/>
            <a:ahLst/>
            <a:cxnLst/>
            <a:rect l="l" t="t" r="r" b="b"/>
            <a:pathLst>
              <a:path w="1295400" h="830579">
                <a:moveTo>
                  <a:pt x="0" y="0"/>
                </a:moveTo>
                <a:lnTo>
                  <a:pt x="1295400" y="0"/>
                </a:lnTo>
                <a:lnTo>
                  <a:pt x="1295400" y="830262"/>
                </a:lnTo>
                <a:lnTo>
                  <a:pt x="0" y="830262"/>
                </a:lnTo>
                <a:lnTo>
                  <a:pt x="0" y="0"/>
                </a:lnTo>
                <a:close/>
              </a:path>
            </a:pathLst>
          </a:custGeom>
          <a:solidFill>
            <a:srgbClr val="D6D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227967" y="3843020"/>
            <a:ext cx="1093470" cy="74676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 indent="271145">
              <a:lnSpc>
                <a:spcPts val="2800"/>
              </a:lnSpc>
              <a:spcBef>
                <a:spcPts val="259"/>
              </a:spcBef>
            </a:pPr>
            <a:r>
              <a:rPr sz="2400" spc="-5" dirty="0">
                <a:latin typeface="Arial"/>
                <a:cs typeface="Arial"/>
              </a:rPr>
              <a:t>true  f</a:t>
            </a:r>
            <a:r>
              <a:rPr sz="2400" dirty="0">
                <a:latin typeface="Arial"/>
                <a:cs typeface="Arial"/>
              </a:rPr>
              <a:t>unc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95489" y="3145334"/>
            <a:ext cx="443230" cy="664845"/>
          </a:xfrm>
          <a:custGeom>
            <a:avLst/>
            <a:gdLst/>
            <a:ahLst/>
            <a:cxnLst/>
            <a:rect l="l" t="t" r="r" b="b"/>
            <a:pathLst>
              <a:path w="443229" h="664845">
                <a:moveTo>
                  <a:pt x="443110" y="664665"/>
                </a:moveTo>
                <a:lnTo>
                  <a:pt x="0" y="0"/>
                </a:lnTo>
              </a:path>
            </a:pathLst>
          </a:custGeom>
          <a:ln w="9524">
            <a:solidFill>
              <a:srgbClr val="434D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81400" y="3124200"/>
            <a:ext cx="74295" cy="85090"/>
          </a:xfrm>
          <a:custGeom>
            <a:avLst/>
            <a:gdLst/>
            <a:ahLst/>
            <a:cxnLst/>
            <a:rect l="l" t="t" r="r" b="b"/>
            <a:pathLst>
              <a:path w="74295" h="85089">
                <a:moveTo>
                  <a:pt x="0" y="0"/>
                </a:moveTo>
                <a:lnTo>
                  <a:pt x="10566" y="84531"/>
                </a:lnTo>
                <a:lnTo>
                  <a:pt x="73964" y="42265"/>
                </a:lnTo>
                <a:lnTo>
                  <a:pt x="0" y="0"/>
                </a:lnTo>
                <a:close/>
              </a:path>
            </a:pathLst>
          </a:custGeom>
          <a:solidFill>
            <a:srgbClr val="434D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66800" y="3810000"/>
            <a:ext cx="1828800" cy="830580"/>
          </a:xfrm>
          <a:prstGeom prst="rect">
            <a:avLst/>
          </a:prstGeom>
          <a:solidFill>
            <a:srgbClr val="D6D7FF"/>
          </a:solidFill>
        </p:spPr>
        <p:txBody>
          <a:bodyPr vert="horz" wrap="square" lIns="0" tIns="66040" rIns="0" bIns="0" rtlCol="0">
            <a:spAutoFit/>
          </a:bodyPr>
          <a:lstStyle/>
          <a:p>
            <a:pPr marL="552450" marR="107314" indent="-432434">
              <a:lnSpc>
                <a:spcPts val="2800"/>
              </a:lnSpc>
              <a:spcBef>
                <a:spcPts val="520"/>
              </a:spcBef>
            </a:pPr>
            <a:r>
              <a:rPr sz="2400" spc="-5" dirty="0">
                <a:latin typeface="Arial"/>
                <a:cs typeface="Arial"/>
              </a:rPr>
              <a:t>dataset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and  noise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86000" y="3298512"/>
            <a:ext cx="300355" cy="511809"/>
          </a:xfrm>
          <a:custGeom>
            <a:avLst/>
            <a:gdLst/>
            <a:ahLst/>
            <a:cxnLst/>
            <a:rect l="l" t="t" r="r" b="b"/>
            <a:pathLst>
              <a:path w="300355" h="511810">
                <a:moveTo>
                  <a:pt x="0" y="511487"/>
                </a:moveTo>
                <a:lnTo>
                  <a:pt x="299890" y="0"/>
                </a:lnTo>
              </a:path>
            </a:pathLst>
          </a:custGeom>
          <a:ln w="9524">
            <a:solidFill>
              <a:srgbClr val="434D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27325" y="3276600"/>
            <a:ext cx="71755" cy="85090"/>
          </a:xfrm>
          <a:custGeom>
            <a:avLst/>
            <a:gdLst/>
            <a:ahLst/>
            <a:cxnLst/>
            <a:rect l="l" t="t" r="r" b="b"/>
            <a:pathLst>
              <a:path w="71755" h="85089">
                <a:moveTo>
                  <a:pt x="71412" y="0"/>
                </a:moveTo>
                <a:lnTo>
                  <a:pt x="0" y="46469"/>
                </a:lnTo>
                <a:lnTo>
                  <a:pt x="65735" y="85001"/>
                </a:lnTo>
                <a:lnTo>
                  <a:pt x="71412" y="0"/>
                </a:lnTo>
                <a:close/>
              </a:path>
            </a:pathLst>
          </a:custGeom>
          <a:solidFill>
            <a:srgbClr val="434D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95800" y="4267200"/>
            <a:ext cx="990600" cy="462280"/>
          </a:xfrm>
          <a:custGeom>
            <a:avLst/>
            <a:gdLst/>
            <a:ahLst/>
            <a:cxnLst/>
            <a:rect l="l" t="t" r="r" b="b"/>
            <a:pathLst>
              <a:path w="990600" h="462279">
                <a:moveTo>
                  <a:pt x="0" y="0"/>
                </a:moveTo>
                <a:lnTo>
                  <a:pt x="990600" y="0"/>
                </a:lnTo>
                <a:lnTo>
                  <a:pt x="990600" y="461962"/>
                </a:lnTo>
                <a:lnTo>
                  <a:pt x="0" y="461962"/>
                </a:lnTo>
                <a:lnTo>
                  <a:pt x="0" y="0"/>
                </a:lnTo>
                <a:close/>
              </a:path>
            </a:pathLst>
          </a:custGeom>
          <a:solidFill>
            <a:srgbClr val="D6D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495800" y="4300220"/>
            <a:ext cx="990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noise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278559" y="3070720"/>
            <a:ext cx="598805" cy="1196975"/>
          </a:xfrm>
          <a:custGeom>
            <a:avLst/>
            <a:gdLst/>
            <a:ahLst/>
            <a:cxnLst/>
            <a:rect l="l" t="t" r="r" b="b"/>
            <a:pathLst>
              <a:path w="598804" h="1196975">
                <a:moveTo>
                  <a:pt x="598240" y="1196479"/>
                </a:moveTo>
                <a:lnTo>
                  <a:pt x="0" y="0"/>
                </a:lnTo>
              </a:path>
            </a:pathLst>
          </a:custGeom>
          <a:ln w="9524">
            <a:solidFill>
              <a:srgbClr val="434D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67200" y="3048000"/>
            <a:ext cx="68580" cy="85725"/>
          </a:xfrm>
          <a:custGeom>
            <a:avLst/>
            <a:gdLst/>
            <a:ahLst/>
            <a:cxnLst/>
            <a:rect l="l" t="t" r="r" b="b"/>
            <a:pathLst>
              <a:path w="68579" h="85725">
                <a:moveTo>
                  <a:pt x="0" y="0"/>
                </a:moveTo>
                <a:lnTo>
                  <a:pt x="0" y="85191"/>
                </a:lnTo>
                <a:lnTo>
                  <a:pt x="68148" y="51117"/>
                </a:lnTo>
                <a:lnTo>
                  <a:pt x="0" y="0"/>
                </a:lnTo>
                <a:close/>
              </a:path>
            </a:pathLst>
          </a:custGeom>
          <a:solidFill>
            <a:srgbClr val="434D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570173" y="5473715"/>
            <a:ext cx="2329180" cy="5213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50" i="1" spc="30" dirty="0">
                <a:latin typeface="Times New Roman"/>
                <a:cs typeface="Times New Roman"/>
              </a:rPr>
              <a:t>h</a:t>
            </a:r>
            <a:r>
              <a:rPr sz="3250" i="1" spc="-235" dirty="0">
                <a:latin typeface="Times New Roman"/>
                <a:cs typeface="Times New Roman"/>
              </a:rPr>
              <a:t> </a:t>
            </a:r>
            <a:r>
              <a:rPr sz="3250" spc="35" dirty="0">
                <a:latin typeface="Symbol"/>
                <a:cs typeface="Symbol"/>
              </a:rPr>
              <a:t></a:t>
            </a:r>
            <a:r>
              <a:rPr sz="3250" spc="-155" dirty="0">
                <a:latin typeface="Times New Roman"/>
                <a:cs typeface="Times New Roman"/>
              </a:rPr>
              <a:t> </a:t>
            </a:r>
            <a:r>
              <a:rPr sz="3250" i="1" spc="-55" dirty="0">
                <a:latin typeface="Times New Roman"/>
                <a:cs typeface="Times New Roman"/>
              </a:rPr>
              <a:t>E</a:t>
            </a:r>
            <a:r>
              <a:rPr sz="2850" i="1" spc="-82" baseline="-23391" dirty="0">
                <a:latin typeface="Times New Roman"/>
                <a:cs typeface="Times New Roman"/>
              </a:rPr>
              <a:t>D</a:t>
            </a:r>
            <a:r>
              <a:rPr sz="3250" spc="-55" dirty="0">
                <a:latin typeface="Times New Roman"/>
                <a:cs typeface="Times New Roman"/>
              </a:rPr>
              <a:t>{</a:t>
            </a:r>
            <a:r>
              <a:rPr sz="3250" i="1" spc="-55" dirty="0">
                <a:latin typeface="Times New Roman"/>
                <a:cs typeface="Times New Roman"/>
              </a:rPr>
              <a:t>h</a:t>
            </a:r>
            <a:r>
              <a:rPr sz="2850" i="1" spc="-82" baseline="-23391" dirty="0">
                <a:latin typeface="Times New Roman"/>
                <a:cs typeface="Times New Roman"/>
              </a:rPr>
              <a:t>D</a:t>
            </a:r>
            <a:r>
              <a:rPr sz="2850" i="1" spc="-457" baseline="-23391" dirty="0">
                <a:latin typeface="Times New Roman"/>
                <a:cs typeface="Times New Roman"/>
              </a:rPr>
              <a:t> </a:t>
            </a:r>
            <a:r>
              <a:rPr sz="3250" spc="50" dirty="0">
                <a:latin typeface="Times New Roman"/>
                <a:cs typeface="Times New Roman"/>
              </a:rPr>
              <a:t>(</a:t>
            </a:r>
            <a:r>
              <a:rPr sz="3250" i="1" spc="50" dirty="0">
                <a:latin typeface="Times New Roman"/>
                <a:cs typeface="Times New Roman"/>
              </a:rPr>
              <a:t>x</a:t>
            </a:r>
            <a:r>
              <a:rPr sz="3250" spc="50" dirty="0">
                <a:latin typeface="Times New Roman"/>
                <a:cs typeface="Times New Roman"/>
              </a:rPr>
              <a:t>)}</a:t>
            </a:r>
            <a:endParaRPr sz="32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036070" y="1816115"/>
            <a:ext cx="2325370" cy="5213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50" i="1" spc="-600" dirty="0">
                <a:latin typeface="Times New Roman"/>
                <a:cs typeface="Times New Roman"/>
              </a:rPr>
              <a:t>y</a:t>
            </a:r>
            <a:r>
              <a:rPr sz="4875" spc="-900" baseline="2564" dirty="0">
                <a:latin typeface="Times New Roman"/>
                <a:cs typeface="Times New Roman"/>
              </a:rPr>
              <a:t>ˆ </a:t>
            </a:r>
            <a:r>
              <a:rPr sz="3250" spc="30" dirty="0">
                <a:latin typeface="Symbol"/>
                <a:cs typeface="Symbol"/>
              </a:rPr>
              <a:t></a:t>
            </a:r>
            <a:r>
              <a:rPr sz="3250" spc="30" dirty="0">
                <a:latin typeface="Times New Roman"/>
                <a:cs typeface="Times New Roman"/>
              </a:rPr>
              <a:t> </a:t>
            </a:r>
            <a:r>
              <a:rPr sz="3250" i="1" spc="-345" dirty="0">
                <a:latin typeface="Times New Roman"/>
                <a:cs typeface="Times New Roman"/>
              </a:rPr>
              <a:t>y</a:t>
            </a:r>
            <a:r>
              <a:rPr sz="4875" spc="-517" baseline="2564" dirty="0">
                <a:latin typeface="Times New Roman"/>
                <a:cs typeface="Times New Roman"/>
              </a:rPr>
              <a:t>ˆ</a:t>
            </a:r>
            <a:r>
              <a:rPr sz="2850" i="1" spc="-517" baseline="-23391" dirty="0">
                <a:latin typeface="Times New Roman"/>
                <a:cs typeface="Times New Roman"/>
              </a:rPr>
              <a:t>D </a:t>
            </a:r>
            <a:r>
              <a:rPr sz="3250" spc="30" dirty="0">
                <a:latin typeface="Symbol"/>
                <a:cs typeface="Symbol"/>
              </a:rPr>
              <a:t></a:t>
            </a:r>
            <a:r>
              <a:rPr sz="3250" spc="30" dirty="0">
                <a:latin typeface="Times New Roman"/>
                <a:cs typeface="Times New Roman"/>
              </a:rPr>
              <a:t> </a:t>
            </a:r>
            <a:r>
              <a:rPr sz="3250" i="1" spc="-65" dirty="0">
                <a:latin typeface="Times New Roman"/>
                <a:cs typeface="Times New Roman"/>
              </a:rPr>
              <a:t>h</a:t>
            </a:r>
            <a:r>
              <a:rPr sz="2850" i="1" spc="-97" baseline="-23391" dirty="0">
                <a:latin typeface="Times New Roman"/>
                <a:cs typeface="Times New Roman"/>
              </a:rPr>
              <a:t>D</a:t>
            </a:r>
            <a:r>
              <a:rPr sz="2850" i="1" spc="-480" baseline="-23391" dirty="0">
                <a:latin typeface="Times New Roman"/>
                <a:cs typeface="Times New Roman"/>
              </a:rPr>
              <a:t> </a:t>
            </a:r>
            <a:r>
              <a:rPr sz="3250" spc="60" dirty="0">
                <a:latin typeface="Times New Roman"/>
                <a:cs typeface="Times New Roman"/>
              </a:rPr>
              <a:t>(</a:t>
            </a:r>
            <a:r>
              <a:rPr sz="3250" i="1" spc="60" dirty="0">
                <a:latin typeface="Times New Roman"/>
                <a:cs typeface="Times New Roman"/>
              </a:rPr>
              <a:t>x</a:t>
            </a:r>
            <a:r>
              <a:rPr sz="3250" spc="60" dirty="0">
                <a:latin typeface="Times New Roman"/>
                <a:cs typeface="Times New Roman"/>
              </a:rPr>
              <a:t>)</a:t>
            </a:r>
            <a:endParaRPr sz="32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55491" y="1514827"/>
            <a:ext cx="27927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Notation </a:t>
            </a:r>
            <a:r>
              <a:rPr sz="2000" dirty="0">
                <a:latin typeface="Arial"/>
                <a:cs typeface="Arial"/>
              </a:rPr>
              <a:t>- </a:t>
            </a:r>
            <a:r>
              <a:rPr sz="2000" spc="-5" dirty="0">
                <a:latin typeface="Arial"/>
                <a:cs typeface="Arial"/>
              </a:rPr>
              <a:t>to simplify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this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093683" y="1845492"/>
            <a:ext cx="1848485" cy="5321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200" i="1" spc="5" dirty="0">
                <a:latin typeface="Times New Roman"/>
                <a:cs typeface="Times New Roman"/>
              </a:rPr>
              <a:t>f </a:t>
            </a:r>
            <a:r>
              <a:rPr sz="3200" spc="15" dirty="0">
                <a:latin typeface="Symbol"/>
                <a:cs typeface="Symbol"/>
              </a:rPr>
              <a:t></a:t>
            </a:r>
            <a:r>
              <a:rPr sz="3200" spc="15" dirty="0">
                <a:latin typeface="Times New Roman"/>
                <a:cs typeface="Times New Roman"/>
              </a:rPr>
              <a:t> </a:t>
            </a:r>
            <a:r>
              <a:rPr sz="3200" i="1" spc="5" dirty="0">
                <a:latin typeface="Times New Roman"/>
                <a:cs typeface="Times New Roman"/>
              </a:rPr>
              <a:t>f </a:t>
            </a:r>
            <a:r>
              <a:rPr sz="3200" spc="130" dirty="0">
                <a:latin typeface="Times New Roman"/>
                <a:cs typeface="Times New Roman"/>
              </a:rPr>
              <a:t>(</a:t>
            </a:r>
            <a:r>
              <a:rPr sz="3200" i="1" spc="130" dirty="0">
                <a:latin typeface="Times New Roman"/>
                <a:cs typeface="Times New Roman"/>
              </a:rPr>
              <a:t>x</a:t>
            </a:r>
            <a:r>
              <a:rPr sz="3200" spc="130" dirty="0">
                <a:latin typeface="Times New Roman"/>
                <a:cs typeface="Times New Roman"/>
              </a:rPr>
              <a:t>) </a:t>
            </a:r>
            <a:r>
              <a:rPr sz="3200" spc="15" dirty="0">
                <a:latin typeface="Symbol"/>
                <a:cs typeface="Symbol"/>
              </a:rPr>
              <a:t></a:t>
            </a:r>
            <a:r>
              <a:rPr sz="3200" spc="-615" dirty="0">
                <a:latin typeface="Times New Roman"/>
                <a:cs typeface="Times New Roman"/>
              </a:rPr>
              <a:t> </a:t>
            </a:r>
            <a:r>
              <a:rPr sz="3300" i="1" spc="-30" dirty="0">
                <a:latin typeface="Symbol"/>
                <a:cs typeface="Symbol"/>
              </a:rPr>
              <a:t></a:t>
            </a:r>
            <a:endParaRPr sz="3300">
              <a:latin typeface="Symbol"/>
              <a:cs typeface="Symbo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124199" y="2438400"/>
            <a:ext cx="1143000" cy="228600"/>
          </a:xfrm>
          <a:custGeom>
            <a:avLst/>
            <a:gdLst/>
            <a:ahLst/>
            <a:cxnLst/>
            <a:rect l="l" t="t" r="r" b="b"/>
            <a:pathLst>
              <a:path w="1143000" h="228600">
                <a:moveTo>
                  <a:pt x="0" y="228599"/>
                </a:moveTo>
                <a:lnTo>
                  <a:pt x="1496" y="184109"/>
                </a:lnTo>
                <a:lnTo>
                  <a:pt x="5579" y="147777"/>
                </a:lnTo>
                <a:lnTo>
                  <a:pt x="11634" y="123282"/>
                </a:lnTo>
                <a:lnTo>
                  <a:pt x="19049" y="114299"/>
                </a:lnTo>
                <a:lnTo>
                  <a:pt x="552450" y="114299"/>
                </a:lnTo>
                <a:lnTo>
                  <a:pt x="559865" y="105317"/>
                </a:lnTo>
                <a:lnTo>
                  <a:pt x="565920" y="80822"/>
                </a:lnTo>
                <a:lnTo>
                  <a:pt x="570002" y="44490"/>
                </a:lnTo>
                <a:lnTo>
                  <a:pt x="571499" y="0"/>
                </a:lnTo>
                <a:lnTo>
                  <a:pt x="572996" y="44490"/>
                </a:lnTo>
                <a:lnTo>
                  <a:pt x="577078" y="80822"/>
                </a:lnTo>
                <a:lnTo>
                  <a:pt x="583133" y="105317"/>
                </a:lnTo>
                <a:lnTo>
                  <a:pt x="590548" y="114299"/>
                </a:lnTo>
                <a:lnTo>
                  <a:pt x="1123949" y="114299"/>
                </a:lnTo>
                <a:lnTo>
                  <a:pt x="1131364" y="123282"/>
                </a:lnTo>
                <a:lnTo>
                  <a:pt x="1137419" y="147777"/>
                </a:lnTo>
                <a:lnTo>
                  <a:pt x="1141502" y="184109"/>
                </a:lnTo>
                <a:lnTo>
                  <a:pt x="1142999" y="228599"/>
                </a:lnTo>
              </a:path>
            </a:pathLst>
          </a:custGeom>
          <a:ln w="28574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48200" y="2438400"/>
            <a:ext cx="762000" cy="228600"/>
          </a:xfrm>
          <a:custGeom>
            <a:avLst/>
            <a:gdLst/>
            <a:ahLst/>
            <a:cxnLst/>
            <a:rect l="l" t="t" r="r" b="b"/>
            <a:pathLst>
              <a:path w="762000" h="228600">
                <a:moveTo>
                  <a:pt x="0" y="228599"/>
                </a:moveTo>
                <a:lnTo>
                  <a:pt x="1496" y="184109"/>
                </a:lnTo>
                <a:lnTo>
                  <a:pt x="5579" y="147777"/>
                </a:lnTo>
                <a:lnTo>
                  <a:pt x="11634" y="123282"/>
                </a:lnTo>
                <a:lnTo>
                  <a:pt x="19048" y="114299"/>
                </a:lnTo>
                <a:lnTo>
                  <a:pt x="361950" y="114299"/>
                </a:lnTo>
                <a:lnTo>
                  <a:pt x="369365" y="105317"/>
                </a:lnTo>
                <a:lnTo>
                  <a:pt x="375420" y="80822"/>
                </a:lnTo>
                <a:lnTo>
                  <a:pt x="379502" y="44490"/>
                </a:lnTo>
                <a:lnTo>
                  <a:pt x="380999" y="0"/>
                </a:lnTo>
                <a:lnTo>
                  <a:pt x="382496" y="44490"/>
                </a:lnTo>
                <a:lnTo>
                  <a:pt x="386579" y="80822"/>
                </a:lnTo>
                <a:lnTo>
                  <a:pt x="392633" y="105317"/>
                </a:lnTo>
                <a:lnTo>
                  <a:pt x="400048" y="114299"/>
                </a:lnTo>
                <a:lnTo>
                  <a:pt x="742950" y="114299"/>
                </a:lnTo>
                <a:lnTo>
                  <a:pt x="750365" y="123282"/>
                </a:lnTo>
                <a:lnTo>
                  <a:pt x="756420" y="147777"/>
                </a:lnTo>
                <a:lnTo>
                  <a:pt x="760502" y="184109"/>
                </a:lnTo>
                <a:lnTo>
                  <a:pt x="761999" y="228599"/>
                </a:lnTo>
              </a:path>
            </a:pathLst>
          </a:custGeom>
          <a:ln w="28574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64927" y="5532120"/>
            <a:ext cx="4517961" cy="685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272737" y="5557057"/>
            <a:ext cx="4094022" cy="6359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14800" y="5562600"/>
            <a:ext cx="4419600" cy="584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114800" y="5562600"/>
            <a:ext cx="4419600" cy="584200"/>
          </a:xfrm>
          <a:prstGeom prst="rect">
            <a:avLst/>
          </a:prstGeom>
          <a:ln w="9524">
            <a:solidFill>
              <a:srgbClr val="3D49D5"/>
            </a:solidFill>
          </a:ln>
        </p:spPr>
        <p:txBody>
          <a:bodyPr vert="horz" wrap="square" lIns="0" tIns="55879" rIns="0" bIns="0" rtlCol="0">
            <a:spAutoFit/>
          </a:bodyPr>
          <a:lstStyle/>
          <a:p>
            <a:pPr marL="337185" marR="220979" indent="-104139">
              <a:lnSpc>
                <a:spcPts val="1900"/>
              </a:lnSpc>
              <a:spcBef>
                <a:spcPts val="439"/>
              </a:spcBef>
            </a:pPr>
            <a:r>
              <a:rPr sz="1600" spc="-5" dirty="0">
                <a:latin typeface="Arial"/>
                <a:cs typeface="Arial"/>
              </a:rPr>
              <a:t>long-term expectation </a:t>
            </a:r>
            <a:r>
              <a:rPr sz="1600" dirty="0">
                <a:latin typeface="Arial"/>
                <a:cs typeface="Arial"/>
              </a:rPr>
              <a:t>of learner’s </a:t>
            </a:r>
            <a:r>
              <a:rPr sz="1600" spc="-5" dirty="0">
                <a:latin typeface="Arial"/>
                <a:cs typeface="Arial"/>
              </a:rPr>
              <a:t>prediction  </a:t>
            </a:r>
            <a:r>
              <a:rPr sz="1600" dirty="0">
                <a:latin typeface="Arial"/>
                <a:cs typeface="Arial"/>
              </a:rPr>
              <a:t>on </a:t>
            </a:r>
            <a:r>
              <a:rPr sz="1600" spc="-5" dirty="0">
                <a:latin typeface="Arial"/>
                <a:cs typeface="Arial"/>
              </a:rPr>
              <a:t>this </a:t>
            </a:r>
            <a:r>
              <a:rPr sz="1600" i="1" dirty="0">
                <a:latin typeface="Arial"/>
                <a:cs typeface="Arial"/>
              </a:rPr>
              <a:t>x </a:t>
            </a:r>
            <a:r>
              <a:rPr sz="1600" dirty="0">
                <a:latin typeface="Arial"/>
                <a:cs typeface="Arial"/>
              </a:rPr>
              <a:t>averaged over many </a:t>
            </a:r>
            <a:r>
              <a:rPr sz="1600" spc="-5" dirty="0">
                <a:latin typeface="Arial"/>
                <a:cs typeface="Arial"/>
              </a:rPr>
              <a:t>data sets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D</a:t>
            </a:r>
            <a:endParaRPr sz="1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503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02"/>
          <p:cNvSpPr txBox="1">
            <a:spLocks noGrp="1"/>
          </p:cNvSpPr>
          <p:nvPr>
            <p:ph type="title" idx="4294967295"/>
          </p:nvPr>
        </p:nvSpPr>
        <p:spPr>
          <a:xfrm>
            <a:off x="201705" y="27822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4400"/>
              <a:buFont typeface="Calibri"/>
              <a:buNone/>
            </a:pPr>
            <a:r>
              <a:rPr lang="en-US" dirty="0" smtClean="0">
                <a:solidFill>
                  <a:srgbClr val="000000"/>
                </a:solidFill>
              </a:rPr>
              <a:t>Random Variable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795" name="Google Shape;795;p102"/>
          <p:cNvSpPr txBox="1">
            <a:spLocks noGrp="1"/>
          </p:cNvSpPr>
          <p:nvPr>
            <p:ph type="body" idx="4294967295"/>
          </p:nvPr>
        </p:nvSpPr>
        <p:spPr>
          <a:xfrm>
            <a:off x="0" y="1600200"/>
            <a:ext cx="82296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	</a:t>
            </a:r>
            <a:endParaRPr/>
          </a:p>
        </p:txBody>
      </p:sp>
      <p:pic>
        <p:nvPicPr>
          <p:cNvPr id="796" name="Google Shape;796;p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1987" y="1514360"/>
            <a:ext cx="7820025" cy="4886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587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4912" y="745903"/>
            <a:ext cx="69989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3333CC"/>
                </a:solidFill>
                <a:latin typeface="Arial"/>
                <a:cs typeface="Arial"/>
              </a:rPr>
              <a:t>Bias – </a:t>
            </a:r>
            <a:r>
              <a:rPr sz="3200" spc="-30" dirty="0">
                <a:solidFill>
                  <a:srgbClr val="3333CC"/>
                </a:solidFill>
                <a:latin typeface="Arial"/>
                <a:cs typeface="Arial"/>
              </a:rPr>
              <a:t>Variance </a:t>
            </a:r>
            <a:r>
              <a:rPr sz="3200" spc="-5" dirty="0">
                <a:solidFill>
                  <a:srgbClr val="3333CC"/>
                </a:solidFill>
                <a:latin typeface="Arial"/>
                <a:cs typeface="Arial"/>
              </a:rPr>
              <a:t>decomposition </a:t>
            </a:r>
            <a:r>
              <a:rPr sz="3200" dirty="0">
                <a:solidFill>
                  <a:srgbClr val="3333CC"/>
                </a:solidFill>
                <a:latin typeface="Arial"/>
                <a:cs typeface="Arial"/>
              </a:rPr>
              <a:t>of</a:t>
            </a:r>
            <a:r>
              <a:rPr sz="3200" spc="-1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3333CC"/>
                </a:solidFill>
                <a:latin typeface="Arial"/>
                <a:cs typeface="Arial"/>
              </a:rPr>
              <a:t>error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3337" y="1656249"/>
            <a:ext cx="1721485" cy="580390"/>
          </a:xfrm>
          <a:prstGeom prst="rect">
            <a:avLst/>
          </a:prstGeom>
        </p:spPr>
        <p:txBody>
          <a:bodyPr vert="horz" wrap="square" lIns="0" tIns="148590" rIns="0" bIns="0" rtlCol="0">
            <a:spAutoFit/>
          </a:bodyPr>
          <a:lstStyle/>
          <a:p>
            <a:pPr marR="5080" algn="r">
              <a:lnSpc>
                <a:spcPts val="330"/>
              </a:lnSpc>
              <a:spcBef>
                <a:spcPts val="1170"/>
              </a:spcBef>
            </a:pPr>
            <a:r>
              <a:rPr sz="1450" spc="-10" dirty="0" smtClean="0">
                <a:latin typeface="Times New Roman"/>
                <a:cs typeface="Times New Roman"/>
              </a:rPr>
              <a:t>2</a:t>
            </a:r>
            <a:endParaRPr sz="1450" dirty="0">
              <a:latin typeface="Times New Roman"/>
              <a:cs typeface="Times New Roman"/>
            </a:endParaRPr>
          </a:p>
          <a:p>
            <a:pPr marL="12700">
              <a:lnSpc>
                <a:spcPts val="2970"/>
              </a:lnSpc>
            </a:pPr>
            <a:r>
              <a:rPr sz="2500" i="1" dirty="0">
                <a:latin typeface="Times New Roman"/>
                <a:cs typeface="Times New Roman"/>
              </a:rPr>
              <a:t>E</a:t>
            </a:r>
            <a:r>
              <a:rPr sz="2175" i="1" baseline="-22988" dirty="0">
                <a:latin typeface="Times New Roman"/>
                <a:cs typeface="Times New Roman"/>
              </a:rPr>
              <a:t>D</a:t>
            </a:r>
            <a:r>
              <a:rPr sz="2175" baseline="-22988" dirty="0">
                <a:latin typeface="Times New Roman"/>
                <a:cs typeface="Times New Roman"/>
              </a:rPr>
              <a:t>,</a:t>
            </a:r>
            <a:r>
              <a:rPr sz="2175" i="1" baseline="-22988" dirty="0">
                <a:latin typeface="Symbol"/>
                <a:cs typeface="Symbol"/>
              </a:rPr>
              <a:t></a:t>
            </a:r>
            <a:r>
              <a:rPr sz="2175" i="1" baseline="-22988" dirty="0">
                <a:latin typeface="Times New Roman"/>
                <a:cs typeface="Times New Roman"/>
              </a:rPr>
              <a:t> </a:t>
            </a:r>
            <a:r>
              <a:rPr sz="5475" spc="-839" baseline="-6088" dirty="0">
                <a:latin typeface="Symbol"/>
                <a:cs typeface="Symbol"/>
              </a:rPr>
              <a:t></a:t>
            </a:r>
            <a:r>
              <a:rPr sz="5475" spc="-839" baseline="-6088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( </a:t>
            </a:r>
            <a:r>
              <a:rPr sz="2500" i="1" spc="-5" dirty="0">
                <a:latin typeface="Times New Roman"/>
                <a:cs typeface="Times New Roman"/>
              </a:rPr>
              <a:t>f </a:t>
            </a:r>
            <a:r>
              <a:rPr sz="2500" spc="-10" dirty="0" smtClean="0">
                <a:latin typeface="Symbol"/>
                <a:cs typeface="Symbol"/>
              </a:rPr>
              <a:t></a:t>
            </a:r>
            <a:r>
              <a:rPr sz="2500" spc="-250" dirty="0" smtClean="0">
                <a:latin typeface="Times New Roman"/>
                <a:cs typeface="Times New Roman"/>
              </a:rPr>
              <a:t> </a:t>
            </a:r>
            <a:r>
              <a:rPr sz="2500" i="1" spc="-260" dirty="0">
                <a:latin typeface="Times New Roman"/>
                <a:cs typeface="Times New Roman"/>
              </a:rPr>
              <a:t>y</a:t>
            </a:r>
            <a:r>
              <a:rPr sz="3750" spc="-390" baseline="3333" dirty="0" smtClean="0">
                <a:latin typeface="Times New Roman"/>
                <a:cs typeface="Times New Roman"/>
              </a:rPr>
              <a:t>ˆ</a:t>
            </a:r>
            <a:r>
              <a:rPr sz="2500" spc="-260" dirty="0" smtClean="0">
                <a:latin typeface="Times New Roman"/>
                <a:cs typeface="Times New Roman"/>
              </a:rPr>
              <a:t>)</a:t>
            </a:r>
            <a:endParaRPr sz="25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84822" y="1689445"/>
            <a:ext cx="177165" cy="580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650" spc="-560" dirty="0">
                <a:latin typeface="Symbol"/>
                <a:cs typeface="Symbol"/>
              </a:rPr>
              <a:t></a:t>
            </a:r>
            <a:endParaRPr sz="3650" dirty="0">
              <a:latin typeface="Symbol"/>
              <a:cs typeface="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0504" y="2140537"/>
            <a:ext cx="2952115" cy="69469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300" dirty="0">
              <a:latin typeface="Times New Roman"/>
              <a:cs typeface="Times New Roman"/>
            </a:endParaRPr>
          </a:p>
          <a:p>
            <a:pPr marR="5080" algn="r">
              <a:lnSpc>
                <a:spcPts val="165"/>
              </a:lnSpc>
              <a:spcBef>
                <a:spcPts val="5"/>
              </a:spcBef>
            </a:pPr>
            <a:r>
              <a:rPr sz="1450" spc="-10" dirty="0">
                <a:latin typeface="Times New Roman"/>
                <a:cs typeface="Times New Roman"/>
              </a:rPr>
              <a:t>2</a:t>
            </a:r>
            <a:endParaRPr sz="1450" dirty="0">
              <a:latin typeface="Times New Roman"/>
              <a:cs typeface="Times New Roman"/>
            </a:endParaRPr>
          </a:p>
          <a:p>
            <a:pPr marL="12700">
              <a:lnSpc>
                <a:spcPts val="3645"/>
              </a:lnSpc>
            </a:pPr>
            <a:r>
              <a:rPr sz="2500" spc="-10" dirty="0">
                <a:latin typeface="Symbol"/>
                <a:cs typeface="Symbol"/>
              </a:rPr>
              <a:t></a:t>
            </a:r>
            <a:r>
              <a:rPr sz="2500" spc="-80" dirty="0">
                <a:latin typeface="Times New Roman"/>
                <a:cs typeface="Times New Roman"/>
              </a:rPr>
              <a:t> </a:t>
            </a:r>
            <a:r>
              <a:rPr sz="2500" i="1" spc="-10" dirty="0">
                <a:latin typeface="Times New Roman"/>
                <a:cs typeface="Times New Roman"/>
              </a:rPr>
              <a:t>E</a:t>
            </a:r>
            <a:r>
              <a:rPr sz="2500" i="1" spc="-375" dirty="0">
                <a:latin typeface="Times New Roman"/>
                <a:cs typeface="Times New Roman"/>
              </a:rPr>
              <a:t> </a:t>
            </a:r>
            <a:r>
              <a:rPr sz="6525" spc="-1342" baseline="-7662" dirty="0">
                <a:latin typeface="Symbol"/>
                <a:cs typeface="Symbol"/>
              </a:rPr>
              <a:t></a:t>
            </a:r>
            <a:r>
              <a:rPr sz="6525" spc="-1095" baseline="-7662" dirty="0">
                <a:latin typeface="Times New Roman"/>
                <a:cs typeface="Times New Roman"/>
              </a:rPr>
              <a:t> </a:t>
            </a:r>
            <a:r>
              <a:rPr sz="4875" spc="-254" baseline="-5128" dirty="0">
                <a:latin typeface="Symbol"/>
                <a:cs typeface="Symbol"/>
              </a:rPr>
              <a:t></a:t>
            </a:r>
            <a:r>
              <a:rPr sz="2500" spc="-170" dirty="0">
                <a:latin typeface="Times New Roman"/>
                <a:cs typeface="Times New Roman"/>
              </a:rPr>
              <a:t>[</a:t>
            </a:r>
            <a:r>
              <a:rPr sz="2500" spc="-145" dirty="0">
                <a:latin typeface="Times New Roman"/>
                <a:cs typeface="Times New Roman"/>
              </a:rPr>
              <a:t> </a:t>
            </a:r>
            <a:r>
              <a:rPr sz="2500" i="1" spc="-5" dirty="0">
                <a:latin typeface="Times New Roman"/>
                <a:cs typeface="Times New Roman"/>
              </a:rPr>
              <a:t>f</a:t>
            </a:r>
            <a:r>
              <a:rPr sz="2500" i="1" spc="160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Symbol"/>
                <a:cs typeface="Symbol"/>
              </a:rPr>
              <a:t></a:t>
            </a:r>
            <a:r>
              <a:rPr sz="2500" spc="-250" dirty="0">
                <a:latin typeface="Times New Roman"/>
                <a:cs typeface="Times New Roman"/>
              </a:rPr>
              <a:t> </a:t>
            </a:r>
            <a:r>
              <a:rPr sz="2500" i="1" spc="30" dirty="0">
                <a:latin typeface="Times New Roman"/>
                <a:cs typeface="Times New Roman"/>
              </a:rPr>
              <a:t>h</a:t>
            </a:r>
            <a:r>
              <a:rPr sz="2500" spc="30" dirty="0">
                <a:latin typeface="Times New Roman"/>
                <a:cs typeface="Times New Roman"/>
              </a:rPr>
              <a:t>]</a:t>
            </a:r>
            <a:r>
              <a:rPr sz="2500" spc="-409" dirty="0">
                <a:latin typeface="Times New Roman"/>
                <a:cs typeface="Times New Roman"/>
              </a:rPr>
              <a:t> </a:t>
            </a:r>
            <a:r>
              <a:rPr sz="2500" spc="95" dirty="0">
                <a:latin typeface="Symbol"/>
                <a:cs typeface="Symbol"/>
              </a:rPr>
              <a:t></a:t>
            </a:r>
            <a:r>
              <a:rPr sz="2500" spc="95" dirty="0">
                <a:latin typeface="Times New Roman"/>
                <a:cs typeface="Times New Roman"/>
              </a:rPr>
              <a:t>[</a:t>
            </a:r>
            <a:r>
              <a:rPr sz="2500" i="1" spc="95" dirty="0">
                <a:latin typeface="Times New Roman"/>
                <a:cs typeface="Times New Roman"/>
              </a:rPr>
              <a:t>h</a:t>
            </a:r>
            <a:r>
              <a:rPr sz="2500" i="1" spc="-245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Symbol"/>
                <a:cs typeface="Symbol"/>
              </a:rPr>
              <a:t></a:t>
            </a:r>
            <a:r>
              <a:rPr sz="2500" spc="-130" dirty="0">
                <a:latin typeface="Times New Roman"/>
                <a:cs typeface="Times New Roman"/>
              </a:rPr>
              <a:t> </a:t>
            </a:r>
            <a:r>
              <a:rPr sz="2500" i="1" spc="-280" dirty="0">
                <a:latin typeface="Times New Roman"/>
                <a:cs typeface="Times New Roman"/>
              </a:rPr>
              <a:t>y</a:t>
            </a:r>
            <a:r>
              <a:rPr sz="3750" spc="-419" baseline="3333" dirty="0">
                <a:latin typeface="Times New Roman"/>
                <a:cs typeface="Times New Roman"/>
              </a:rPr>
              <a:t>ˆ</a:t>
            </a:r>
            <a:r>
              <a:rPr sz="2500" spc="-280" dirty="0">
                <a:latin typeface="Times New Roman"/>
                <a:cs typeface="Times New Roman"/>
              </a:rPr>
              <a:t>]</a:t>
            </a:r>
            <a:r>
              <a:rPr sz="4875" spc="-419" baseline="-5128" dirty="0">
                <a:latin typeface="Symbol"/>
                <a:cs typeface="Symbol"/>
              </a:rPr>
              <a:t></a:t>
            </a:r>
            <a:endParaRPr sz="4875" baseline="-5128" dirty="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19293" y="2181312"/>
            <a:ext cx="177165" cy="6946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350" spc="-894" dirty="0">
                <a:latin typeface="Symbol"/>
                <a:cs typeface="Symbol"/>
              </a:rPr>
              <a:t></a:t>
            </a:r>
            <a:endParaRPr sz="4350" dirty="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7114" y="2639309"/>
            <a:ext cx="5728970" cy="125920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500" spc="-10" dirty="0">
                <a:latin typeface="Symbol"/>
                <a:cs typeface="Symbol"/>
              </a:rPr>
              <a:t></a:t>
            </a:r>
            <a:r>
              <a:rPr sz="2500" spc="-75" dirty="0">
                <a:latin typeface="Times New Roman"/>
                <a:cs typeface="Times New Roman"/>
              </a:rPr>
              <a:t> </a:t>
            </a:r>
            <a:r>
              <a:rPr sz="2500" i="1" spc="-10" dirty="0">
                <a:latin typeface="Times New Roman"/>
                <a:cs typeface="Times New Roman"/>
              </a:rPr>
              <a:t>E</a:t>
            </a:r>
            <a:r>
              <a:rPr sz="2500" i="1" spc="-370" dirty="0">
                <a:latin typeface="Times New Roman"/>
                <a:cs typeface="Times New Roman"/>
              </a:rPr>
              <a:t> </a:t>
            </a:r>
            <a:r>
              <a:rPr sz="5475" spc="-839" baseline="-6088" dirty="0">
                <a:latin typeface="Symbol"/>
                <a:cs typeface="Symbol"/>
              </a:rPr>
              <a:t></a:t>
            </a:r>
            <a:r>
              <a:rPr sz="5475" spc="-412" baseline="-6088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[</a:t>
            </a:r>
            <a:r>
              <a:rPr sz="2500" spc="-140" dirty="0">
                <a:latin typeface="Times New Roman"/>
                <a:cs typeface="Times New Roman"/>
              </a:rPr>
              <a:t> </a:t>
            </a:r>
            <a:r>
              <a:rPr sz="2500" i="1" spc="-5" dirty="0">
                <a:latin typeface="Times New Roman"/>
                <a:cs typeface="Times New Roman"/>
              </a:rPr>
              <a:t>f</a:t>
            </a:r>
            <a:r>
              <a:rPr sz="2500" i="1" spc="165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Symbol"/>
                <a:cs typeface="Symbol"/>
              </a:rPr>
              <a:t></a:t>
            </a:r>
            <a:r>
              <a:rPr sz="2500" spc="-245" dirty="0">
                <a:latin typeface="Times New Roman"/>
                <a:cs typeface="Times New Roman"/>
              </a:rPr>
              <a:t> </a:t>
            </a:r>
            <a:r>
              <a:rPr sz="2500" i="1" spc="5" dirty="0">
                <a:latin typeface="Times New Roman"/>
                <a:cs typeface="Times New Roman"/>
              </a:rPr>
              <a:t>h</a:t>
            </a:r>
            <a:r>
              <a:rPr sz="2500" spc="5" dirty="0">
                <a:latin typeface="Times New Roman"/>
                <a:cs typeface="Times New Roman"/>
              </a:rPr>
              <a:t>]</a:t>
            </a:r>
            <a:r>
              <a:rPr sz="2175" spc="7" baseline="42145" dirty="0">
                <a:latin typeface="Times New Roman"/>
                <a:cs typeface="Times New Roman"/>
              </a:rPr>
              <a:t>2</a:t>
            </a:r>
            <a:r>
              <a:rPr sz="2175" spc="-44" baseline="42145" dirty="0">
                <a:latin typeface="Times New Roman"/>
                <a:cs typeface="Times New Roman"/>
              </a:rPr>
              <a:t> </a:t>
            </a:r>
            <a:r>
              <a:rPr sz="2500" spc="95" dirty="0">
                <a:latin typeface="Symbol"/>
                <a:cs typeface="Symbol"/>
              </a:rPr>
              <a:t></a:t>
            </a:r>
            <a:r>
              <a:rPr sz="2500" spc="95" dirty="0">
                <a:latin typeface="Times New Roman"/>
                <a:cs typeface="Times New Roman"/>
              </a:rPr>
              <a:t>[</a:t>
            </a:r>
            <a:r>
              <a:rPr sz="2500" i="1" spc="95" dirty="0">
                <a:latin typeface="Times New Roman"/>
                <a:cs typeface="Times New Roman"/>
              </a:rPr>
              <a:t>h</a:t>
            </a:r>
            <a:r>
              <a:rPr sz="2500" i="1" spc="-240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Symbol"/>
                <a:cs typeface="Symbol"/>
              </a:rPr>
              <a:t></a:t>
            </a:r>
            <a:r>
              <a:rPr sz="2500" spc="-125" dirty="0">
                <a:latin typeface="Times New Roman"/>
                <a:cs typeface="Times New Roman"/>
              </a:rPr>
              <a:t> </a:t>
            </a:r>
            <a:r>
              <a:rPr sz="2500" i="1" spc="-204" dirty="0">
                <a:latin typeface="Times New Roman"/>
                <a:cs typeface="Times New Roman"/>
              </a:rPr>
              <a:t>y</a:t>
            </a:r>
            <a:r>
              <a:rPr sz="3750" spc="-307" baseline="3333" dirty="0">
                <a:latin typeface="Times New Roman"/>
                <a:cs typeface="Times New Roman"/>
              </a:rPr>
              <a:t>ˆ</a:t>
            </a:r>
            <a:r>
              <a:rPr sz="2500" spc="-204" dirty="0">
                <a:latin typeface="Times New Roman"/>
                <a:cs typeface="Times New Roman"/>
              </a:rPr>
              <a:t>]</a:t>
            </a:r>
            <a:r>
              <a:rPr sz="2175" spc="-307" baseline="42145" dirty="0">
                <a:latin typeface="Times New Roman"/>
                <a:cs typeface="Times New Roman"/>
              </a:rPr>
              <a:t>2</a:t>
            </a:r>
            <a:r>
              <a:rPr sz="2175" spc="-277" baseline="42145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Symbol"/>
                <a:cs typeface="Symbol"/>
              </a:rPr>
              <a:t></a:t>
            </a:r>
            <a:r>
              <a:rPr sz="2500" spc="-245" dirty="0">
                <a:latin typeface="Times New Roman"/>
                <a:cs typeface="Times New Roman"/>
              </a:rPr>
              <a:t> </a:t>
            </a:r>
            <a:r>
              <a:rPr sz="2500" spc="-50" dirty="0">
                <a:latin typeface="Times New Roman"/>
                <a:cs typeface="Times New Roman"/>
              </a:rPr>
              <a:t>2[</a:t>
            </a:r>
            <a:r>
              <a:rPr sz="2500" spc="-145" dirty="0">
                <a:latin typeface="Times New Roman"/>
                <a:cs typeface="Times New Roman"/>
              </a:rPr>
              <a:t> </a:t>
            </a:r>
            <a:r>
              <a:rPr sz="2500" i="1" spc="-5" dirty="0">
                <a:latin typeface="Times New Roman"/>
                <a:cs typeface="Times New Roman"/>
              </a:rPr>
              <a:t>f</a:t>
            </a:r>
            <a:r>
              <a:rPr sz="2500" i="1" spc="165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Symbol"/>
                <a:cs typeface="Symbol"/>
              </a:rPr>
              <a:t></a:t>
            </a:r>
            <a:r>
              <a:rPr sz="2500" spc="-245" dirty="0">
                <a:latin typeface="Times New Roman"/>
                <a:cs typeface="Times New Roman"/>
              </a:rPr>
              <a:t> </a:t>
            </a:r>
            <a:r>
              <a:rPr sz="2500" i="1" spc="30" dirty="0">
                <a:latin typeface="Times New Roman"/>
                <a:cs typeface="Times New Roman"/>
              </a:rPr>
              <a:t>h</a:t>
            </a:r>
            <a:r>
              <a:rPr sz="2500" spc="30" dirty="0">
                <a:latin typeface="Times New Roman"/>
                <a:cs typeface="Times New Roman"/>
              </a:rPr>
              <a:t>][</a:t>
            </a:r>
            <a:r>
              <a:rPr sz="2500" i="1" spc="30" dirty="0">
                <a:latin typeface="Times New Roman"/>
                <a:cs typeface="Times New Roman"/>
              </a:rPr>
              <a:t>h</a:t>
            </a:r>
            <a:r>
              <a:rPr sz="2500" i="1" spc="-240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Symbol"/>
                <a:cs typeface="Symbol"/>
              </a:rPr>
              <a:t></a:t>
            </a:r>
            <a:r>
              <a:rPr sz="2500" spc="-130" dirty="0">
                <a:latin typeface="Times New Roman"/>
                <a:cs typeface="Times New Roman"/>
              </a:rPr>
              <a:t> </a:t>
            </a:r>
            <a:r>
              <a:rPr sz="2500" i="1" spc="-260" dirty="0">
                <a:latin typeface="Times New Roman"/>
                <a:cs typeface="Times New Roman"/>
              </a:rPr>
              <a:t>y</a:t>
            </a:r>
            <a:r>
              <a:rPr sz="3750" spc="-390" baseline="3333" dirty="0">
                <a:latin typeface="Times New Roman"/>
                <a:cs typeface="Times New Roman"/>
              </a:rPr>
              <a:t>ˆ</a:t>
            </a:r>
            <a:r>
              <a:rPr sz="2500" spc="-260" dirty="0">
                <a:latin typeface="Times New Roman"/>
                <a:cs typeface="Times New Roman"/>
              </a:rPr>
              <a:t>]</a:t>
            </a:r>
            <a:r>
              <a:rPr sz="2500" spc="40" dirty="0">
                <a:latin typeface="Times New Roman"/>
                <a:cs typeface="Times New Roman"/>
              </a:rPr>
              <a:t> </a:t>
            </a:r>
            <a:r>
              <a:rPr sz="5475" spc="-839" baseline="-6088" dirty="0">
                <a:latin typeface="Symbol"/>
                <a:cs typeface="Symbol"/>
              </a:rPr>
              <a:t></a:t>
            </a:r>
            <a:endParaRPr sz="5475" baseline="-6088" dirty="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500" spc="-10" dirty="0">
                <a:latin typeface="Symbol"/>
                <a:cs typeface="Symbol"/>
              </a:rPr>
              <a:t></a:t>
            </a:r>
            <a:r>
              <a:rPr sz="2500" spc="-75" dirty="0">
                <a:latin typeface="Times New Roman"/>
                <a:cs typeface="Times New Roman"/>
              </a:rPr>
              <a:t> </a:t>
            </a:r>
            <a:r>
              <a:rPr sz="2500" i="1" spc="-10" dirty="0">
                <a:latin typeface="Times New Roman"/>
                <a:cs typeface="Times New Roman"/>
              </a:rPr>
              <a:t>E</a:t>
            </a:r>
            <a:r>
              <a:rPr sz="2500" i="1" spc="-370" dirty="0">
                <a:latin typeface="Times New Roman"/>
                <a:cs typeface="Times New Roman"/>
              </a:rPr>
              <a:t> </a:t>
            </a:r>
            <a:r>
              <a:rPr sz="5475" spc="-839" baseline="-6088" dirty="0">
                <a:latin typeface="Symbol"/>
                <a:cs typeface="Symbol"/>
              </a:rPr>
              <a:t></a:t>
            </a:r>
            <a:r>
              <a:rPr sz="5475" spc="-412" baseline="-6088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[</a:t>
            </a:r>
            <a:r>
              <a:rPr sz="2500" spc="-140" dirty="0">
                <a:latin typeface="Times New Roman"/>
                <a:cs typeface="Times New Roman"/>
              </a:rPr>
              <a:t> </a:t>
            </a:r>
            <a:r>
              <a:rPr sz="2500" i="1" spc="-5" dirty="0">
                <a:latin typeface="Times New Roman"/>
                <a:cs typeface="Times New Roman"/>
              </a:rPr>
              <a:t>f</a:t>
            </a:r>
            <a:r>
              <a:rPr sz="2500" i="1" spc="165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Symbol"/>
                <a:cs typeface="Symbol"/>
              </a:rPr>
              <a:t></a:t>
            </a:r>
            <a:r>
              <a:rPr sz="2500" spc="-250" dirty="0">
                <a:latin typeface="Times New Roman"/>
                <a:cs typeface="Times New Roman"/>
              </a:rPr>
              <a:t> </a:t>
            </a:r>
            <a:r>
              <a:rPr sz="2500" i="1" spc="5" dirty="0">
                <a:latin typeface="Times New Roman"/>
                <a:cs typeface="Times New Roman"/>
              </a:rPr>
              <a:t>h</a:t>
            </a:r>
            <a:r>
              <a:rPr sz="2500" spc="5" dirty="0">
                <a:latin typeface="Times New Roman"/>
                <a:cs typeface="Times New Roman"/>
              </a:rPr>
              <a:t>]</a:t>
            </a:r>
            <a:r>
              <a:rPr sz="2175" spc="7" baseline="42145" dirty="0">
                <a:latin typeface="Times New Roman"/>
                <a:cs typeface="Times New Roman"/>
              </a:rPr>
              <a:t>2</a:t>
            </a:r>
            <a:r>
              <a:rPr sz="2175" spc="-37" baseline="42145" dirty="0">
                <a:latin typeface="Times New Roman"/>
                <a:cs typeface="Times New Roman"/>
              </a:rPr>
              <a:t> </a:t>
            </a:r>
            <a:r>
              <a:rPr sz="2500" spc="95" dirty="0">
                <a:latin typeface="Symbol"/>
                <a:cs typeface="Symbol"/>
              </a:rPr>
              <a:t></a:t>
            </a:r>
            <a:r>
              <a:rPr sz="2500" spc="95" dirty="0">
                <a:latin typeface="Times New Roman"/>
                <a:cs typeface="Times New Roman"/>
              </a:rPr>
              <a:t>[</a:t>
            </a:r>
            <a:r>
              <a:rPr sz="2500" i="1" spc="95" dirty="0">
                <a:latin typeface="Times New Roman"/>
                <a:cs typeface="Times New Roman"/>
              </a:rPr>
              <a:t>h</a:t>
            </a:r>
            <a:r>
              <a:rPr sz="2500" i="1" spc="-240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Symbol"/>
                <a:cs typeface="Symbol"/>
              </a:rPr>
              <a:t></a:t>
            </a:r>
            <a:r>
              <a:rPr sz="2500" spc="-130" dirty="0">
                <a:latin typeface="Times New Roman"/>
                <a:cs typeface="Times New Roman"/>
              </a:rPr>
              <a:t> </a:t>
            </a:r>
            <a:r>
              <a:rPr sz="2500" i="1" spc="-204" dirty="0" smtClean="0">
                <a:latin typeface="Times New Roman"/>
                <a:cs typeface="Times New Roman"/>
              </a:rPr>
              <a:t>y</a:t>
            </a:r>
            <a:r>
              <a:rPr sz="3750" spc="-307" baseline="3333" dirty="0" smtClean="0">
                <a:latin typeface="Times New Roman"/>
                <a:cs typeface="Times New Roman"/>
              </a:rPr>
              <a:t>ˆ</a:t>
            </a:r>
            <a:r>
              <a:rPr sz="2500" spc="-204" dirty="0">
                <a:latin typeface="Times New Roman"/>
                <a:cs typeface="Times New Roman"/>
              </a:rPr>
              <a:t>]</a:t>
            </a:r>
            <a:r>
              <a:rPr sz="2175" spc="-307" baseline="42145" dirty="0">
                <a:latin typeface="Times New Roman"/>
                <a:cs typeface="Times New Roman"/>
              </a:rPr>
              <a:t>2</a:t>
            </a:r>
            <a:r>
              <a:rPr sz="2175" spc="-277" baseline="42145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Symbol"/>
                <a:cs typeface="Symbol"/>
              </a:rPr>
              <a:t></a:t>
            </a:r>
            <a:r>
              <a:rPr sz="2500" spc="-245" dirty="0">
                <a:latin typeface="Times New Roman"/>
                <a:cs typeface="Times New Roman"/>
              </a:rPr>
              <a:t> </a:t>
            </a:r>
            <a:r>
              <a:rPr sz="2500" spc="-50" dirty="0">
                <a:latin typeface="Times New Roman"/>
                <a:cs typeface="Times New Roman"/>
              </a:rPr>
              <a:t>2[</a:t>
            </a:r>
            <a:r>
              <a:rPr sz="2500" spc="-145" dirty="0">
                <a:latin typeface="Times New Roman"/>
                <a:cs typeface="Times New Roman"/>
              </a:rPr>
              <a:t> </a:t>
            </a:r>
            <a:r>
              <a:rPr sz="2500" i="1" spc="-10" dirty="0">
                <a:latin typeface="Times New Roman"/>
                <a:cs typeface="Times New Roman"/>
              </a:rPr>
              <a:t>fh</a:t>
            </a:r>
            <a:r>
              <a:rPr sz="2500" i="1" spc="-240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Symbol"/>
                <a:cs typeface="Symbol"/>
              </a:rPr>
              <a:t></a:t>
            </a:r>
            <a:r>
              <a:rPr sz="2500" spc="145" dirty="0">
                <a:latin typeface="Times New Roman"/>
                <a:cs typeface="Times New Roman"/>
              </a:rPr>
              <a:t> </a:t>
            </a:r>
            <a:r>
              <a:rPr sz="2500" i="1" spc="-290" dirty="0">
                <a:latin typeface="Times New Roman"/>
                <a:cs typeface="Times New Roman"/>
              </a:rPr>
              <a:t>fy</a:t>
            </a:r>
            <a:r>
              <a:rPr sz="3750" spc="-434" baseline="3333" dirty="0">
                <a:latin typeface="Times New Roman"/>
                <a:cs typeface="Times New Roman"/>
              </a:rPr>
              <a:t>ˆ</a:t>
            </a:r>
            <a:r>
              <a:rPr sz="3750" spc="-345" baseline="3333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Symbol"/>
                <a:cs typeface="Symbol"/>
              </a:rPr>
              <a:t></a:t>
            </a:r>
            <a:r>
              <a:rPr sz="2500" spc="-250" dirty="0">
                <a:latin typeface="Times New Roman"/>
                <a:cs typeface="Times New Roman"/>
              </a:rPr>
              <a:t> </a:t>
            </a:r>
            <a:r>
              <a:rPr sz="2500" i="1" spc="50" dirty="0">
                <a:latin typeface="Times New Roman"/>
                <a:cs typeface="Times New Roman"/>
              </a:rPr>
              <a:t>h</a:t>
            </a:r>
            <a:r>
              <a:rPr sz="2175" spc="75" baseline="42145" dirty="0">
                <a:latin typeface="Times New Roman"/>
                <a:cs typeface="Times New Roman"/>
              </a:rPr>
              <a:t>2</a:t>
            </a:r>
            <a:r>
              <a:rPr sz="2175" spc="-37" baseline="42145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Symbol"/>
                <a:cs typeface="Symbol"/>
              </a:rPr>
              <a:t></a:t>
            </a:r>
            <a:r>
              <a:rPr sz="2500" spc="-245" dirty="0">
                <a:latin typeface="Times New Roman"/>
                <a:cs typeface="Times New Roman"/>
              </a:rPr>
              <a:t> </a:t>
            </a:r>
            <a:r>
              <a:rPr sz="2500" i="1" spc="-195" dirty="0">
                <a:latin typeface="Times New Roman"/>
                <a:cs typeface="Times New Roman"/>
              </a:rPr>
              <a:t>hy</a:t>
            </a:r>
            <a:r>
              <a:rPr sz="3750" spc="-292" baseline="3333" dirty="0">
                <a:latin typeface="Times New Roman"/>
                <a:cs typeface="Times New Roman"/>
              </a:rPr>
              <a:t>ˆ</a:t>
            </a:r>
            <a:r>
              <a:rPr sz="2500" spc="-195" dirty="0">
                <a:latin typeface="Times New Roman"/>
                <a:cs typeface="Times New Roman"/>
              </a:rPr>
              <a:t>]</a:t>
            </a:r>
            <a:r>
              <a:rPr sz="2500" spc="35" dirty="0">
                <a:latin typeface="Times New Roman"/>
                <a:cs typeface="Times New Roman"/>
              </a:rPr>
              <a:t> </a:t>
            </a:r>
            <a:r>
              <a:rPr sz="5475" spc="-839" baseline="-6088" dirty="0">
                <a:latin typeface="Symbol"/>
                <a:cs typeface="Symbol"/>
              </a:rPr>
              <a:t></a:t>
            </a:r>
            <a:endParaRPr sz="5475" baseline="-6088" dirty="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15108" y="1598995"/>
            <a:ext cx="751840" cy="314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61340" algn="l"/>
              </a:tabLst>
            </a:pPr>
            <a:r>
              <a:rPr sz="1900" i="1" spc="20" dirty="0">
                <a:latin typeface="Times New Roman"/>
                <a:cs typeface="Times New Roman"/>
              </a:rPr>
              <a:t>D	D</a:t>
            </a:r>
            <a:endParaRPr sz="19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84518" y="1323471"/>
            <a:ext cx="2659482" cy="5129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0925" algn="l"/>
                <a:tab pos="1631950" algn="l"/>
              </a:tabLst>
            </a:pPr>
            <a:r>
              <a:rPr lang="en-US" sz="3250" spc="25" dirty="0" smtClean="0">
                <a:latin typeface="Times New Roman"/>
                <a:cs typeface="Times New Roman"/>
              </a:rPr>
              <a:t>h=E	{</a:t>
            </a:r>
            <a:r>
              <a:rPr lang="en-US" sz="2000" i="1" spc="-600" dirty="0">
                <a:latin typeface="Times New Roman"/>
                <a:cs typeface="Times New Roman"/>
              </a:rPr>
              <a:t>y</a:t>
            </a:r>
            <a:r>
              <a:rPr lang="en-US" sz="3600" spc="-900" baseline="2564" dirty="0">
                <a:latin typeface="Times New Roman"/>
                <a:cs typeface="Times New Roman"/>
              </a:rPr>
              <a:t>ˆ </a:t>
            </a:r>
            <a:r>
              <a:rPr lang="en-US" sz="3600" spc="-900" baseline="2564" dirty="0" smtClean="0">
                <a:latin typeface="Times New Roman"/>
                <a:cs typeface="Times New Roman"/>
              </a:rPr>
              <a:t> 	</a:t>
            </a:r>
            <a:r>
              <a:rPr lang="en-US" sz="3250" dirty="0" smtClean="0">
                <a:latin typeface="Times New Roman"/>
                <a:cs typeface="Times New Roman"/>
              </a:rPr>
              <a:t>}</a:t>
            </a:r>
            <a:endParaRPr lang="en-US" sz="3250" spc="25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84052" y="2561677"/>
            <a:ext cx="997585" cy="314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07720" algn="l"/>
              </a:tabLst>
            </a:pPr>
            <a:r>
              <a:rPr sz="1900" i="1" spc="15" dirty="0">
                <a:latin typeface="Times New Roman"/>
                <a:cs typeface="Times New Roman"/>
              </a:rPr>
              <a:t>D	D</a:t>
            </a:r>
            <a:endParaRPr sz="1900"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94147" y="2311005"/>
            <a:ext cx="1218565" cy="5213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23265" algn="l"/>
              </a:tabLst>
            </a:pPr>
            <a:r>
              <a:rPr sz="3250" spc="30" dirty="0">
                <a:latin typeface="Symbol"/>
                <a:cs typeface="Symbol"/>
              </a:rPr>
              <a:t></a:t>
            </a:r>
            <a:r>
              <a:rPr sz="3250" spc="-215" dirty="0">
                <a:latin typeface="Times New Roman"/>
                <a:cs typeface="Times New Roman"/>
              </a:rPr>
              <a:t> </a:t>
            </a:r>
            <a:r>
              <a:rPr sz="3250" i="1" spc="25" dirty="0">
                <a:latin typeface="Times New Roman"/>
                <a:cs typeface="Times New Roman"/>
              </a:rPr>
              <a:t>h</a:t>
            </a:r>
            <a:r>
              <a:rPr sz="3250" i="1" dirty="0">
                <a:latin typeface="Times New Roman"/>
                <a:cs typeface="Times New Roman"/>
              </a:rPr>
              <a:t>	</a:t>
            </a:r>
            <a:r>
              <a:rPr sz="3250" spc="160" dirty="0">
                <a:latin typeface="Times New Roman"/>
                <a:cs typeface="Times New Roman"/>
              </a:rPr>
              <a:t>(</a:t>
            </a:r>
            <a:r>
              <a:rPr sz="3250" i="1" dirty="0">
                <a:latin typeface="Times New Roman"/>
                <a:cs typeface="Times New Roman"/>
              </a:rPr>
              <a:t>x</a:t>
            </a:r>
            <a:r>
              <a:rPr sz="3250" spc="15" dirty="0">
                <a:latin typeface="Times New Roman"/>
                <a:cs typeface="Times New Roman"/>
              </a:rPr>
              <a:t>)</a:t>
            </a:r>
            <a:endParaRPr sz="3250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86731" y="2311005"/>
            <a:ext cx="812800" cy="5213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50" i="1" spc="-600" dirty="0" smtClean="0">
                <a:latin typeface="Times New Roman"/>
                <a:cs typeface="Times New Roman"/>
              </a:rPr>
              <a:t>y</a:t>
            </a:r>
            <a:r>
              <a:rPr sz="4875" spc="-900" baseline="2564" dirty="0" smtClean="0">
                <a:latin typeface="Times New Roman"/>
                <a:cs typeface="Times New Roman"/>
              </a:rPr>
              <a:t>ˆ </a:t>
            </a:r>
            <a:r>
              <a:rPr sz="3250" spc="30" dirty="0" smtClean="0">
                <a:latin typeface="Symbol"/>
                <a:cs typeface="Symbol"/>
              </a:rPr>
              <a:t></a:t>
            </a:r>
            <a:r>
              <a:rPr sz="3250" spc="-30" dirty="0" smtClean="0">
                <a:latin typeface="Times New Roman"/>
                <a:cs typeface="Times New Roman"/>
              </a:rPr>
              <a:t> </a:t>
            </a:r>
            <a:r>
              <a:rPr sz="3250" i="1" spc="-600" dirty="0" smtClean="0">
                <a:latin typeface="Times New Roman"/>
                <a:cs typeface="Times New Roman"/>
              </a:rPr>
              <a:t>y</a:t>
            </a:r>
            <a:r>
              <a:rPr sz="4875" spc="-900" baseline="2564" dirty="0">
                <a:latin typeface="Times New Roman"/>
                <a:cs typeface="Times New Roman"/>
              </a:rPr>
              <a:t>ˆ</a:t>
            </a:r>
            <a:endParaRPr sz="4875" baseline="2564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86731" y="3063518"/>
            <a:ext cx="1848485" cy="104451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200" i="1" spc="5" dirty="0">
                <a:latin typeface="Times New Roman"/>
                <a:cs typeface="Times New Roman"/>
              </a:rPr>
              <a:t>f </a:t>
            </a:r>
            <a:r>
              <a:rPr sz="3200" spc="15" dirty="0">
                <a:latin typeface="Symbol"/>
                <a:cs typeface="Symbol"/>
              </a:rPr>
              <a:t></a:t>
            </a:r>
            <a:r>
              <a:rPr sz="3200" spc="15" dirty="0">
                <a:latin typeface="Times New Roman"/>
                <a:cs typeface="Times New Roman"/>
              </a:rPr>
              <a:t> </a:t>
            </a:r>
            <a:r>
              <a:rPr sz="3200" i="1" spc="5" dirty="0">
                <a:latin typeface="Times New Roman"/>
                <a:cs typeface="Times New Roman"/>
              </a:rPr>
              <a:t>f </a:t>
            </a:r>
            <a:r>
              <a:rPr sz="3200" spc="130" dirty="0">
                <a:latin typeface="Times New Roman"/>
                <a:cs typeface="Times New Roman"/>
              </a:rPr>
              <a:t>(</a:t>
            </a:r>
            <a:r>
              <a:rPr sz="3200" i="1" spc="130" dirty="0">
                <a:latin typeface="Times New Roman"/>
                <a:cs typeface="Times New Roman"/>
              </a:rPr>
              <a:t>x</a:t>
            </a:r>
            <a:r>
              <a:rPr sz="3200" spc="130" dirty="0">
                <a:latin typeface="Times New Roman"/>
                <a:cs typeface="Times New Roman"/>
              </a:rPr>
              <a:t>) </a:t>
            </a:r>
            <a:r>
              <a:rPr sz="3200" spc="15" dirty="0">
                <a:latin typeface="Symbol"/>
                <a:cs typeface="Symbol"/>
              </a:rPr>
              <a:t></a:t>
            </a:r>
            <a:r>
              <a:rPr sz="3200" spc="-615" dirty="0">
                <a:latin typeface="Times New Roman"/>
                <a:cs typeface="Times New Roman"/>
              </a:rPr>
              <a:t> </a:t>
            </a:r>
            <a:r>
              <a:rPr sz="3300" i="1" spc="-30" dirty="0" smtClean="0">
                <a:latin typeface="Symbol"/>
                <a:cs typeface="Symbol"/>
              </a:rPr>
              <a:t></a:t>
            </a:r>
            <a:endParaRPr lang="en-US" sz="3300" i="1" spc="-30" dirty="0" smtClean="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endParaRPr sz="3300" dirty="0">
              <a:latin typeface="Symbol"/>
              <a:cs typeface="Symbo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336398" y="4204582"/>
            <a:ext cx="914400" cy="381000"/>
          </a:xfrm>
          <a:custGeom>
            <a:avLst/>
            <a:gdLst/>
            <a:ahLst/>
            <a:cxnLst/>
            <a:rect l="l" t="t" r="r" b="b"/>
            <a:pathLst>
              <a:path w="914400" h="381000">
                <a:moveTo>
                  <a:pt x="914399" y="0"/>
                </a:moveTo>
                <a:lnTo>
                  <a:pt x="0" y="380999"/>
                </a:lnTo>
              </a:path>
            </a:pathLst>
          </a:custGeom>
          <a:ln w="28574">
            <a:solidFill>
              <a:srgbClr val="FF4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96407" y="4118994"/>
            <a:ext cx="914400" cy="381000"/>
          </a:xfrm>
          <a:custGeom>
            <a:avLst/>
            <a:gdLst/>
            <a:ahLst/>
            <a:cxnLst/>
            <a:rect l="l" t="t" r="r" b="b"/>
            <a:pathLst>
              <a:path w="914400" h="381000">
                <a:moveTo>
                  <a:pt x="914399" y="0"/>
                </a:moveTo>
                <a:lnTo>
                  <a:pt x="0" y="380999"/>
                </a:lnTo>
              </a:path>
            </a:pathLst>
          </a:custGeom>
          <a:ln w="28574">
            <a:solidFill>
              <a:srgbClr val="FF4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69652" y="4143142"/>
            <a:ext cx="914400" cy="381000"/>
          </a:xfrm>
          <a:custGeom>
            <a:avLst/>
            <a:gdLst/>
            <a:ahLst/>
            <a:cxnLst/>
            <a:rect l="l" t="t" r="r" b="b"/>
            <a:pathLst>
              <a:path w="914400" h="381000">
                <a:moveTo>
                  <a:pt x="914399" y="0"/>
                </a:moveTo>
                <a:lnTo>
                  <a:pt x="0" y="380999"/>
                </a:lnTo>
              </a:path>
            </a:pathLst>
          </a:custGeom>
          <a:ln w="28574">
            <a:solidFill>
              <a:srgbClr val="FF4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371168" y="4143142"/>
            <a:ext cx="914400" cy="381000"/>
          </a:xfrm>
          <a:custGeom>
            <a:avLst/>
            <a:gdLst/>
            <a:ahLst/>
            <a:cxnLst/>
            <a:rect l="l" t="t" r="r" b="b"/>
            <a:pathLst>
              <a:path w="914400" h="381000">
                <a:moveTo>
                  <a:pt x="914399" y="0"/>
                </a:moveTo>
                <a:lnTo>
                  <a:pt x="0" y="380999"/>
                </a:lnTo>
              </a:path>
            </a:pathLst>
          </a:custGeom>
          <a:ln w="28574">
            <a:solidFill>
              <a:srgbClr val="FF4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96988" y="3923130"/>
            <a:ext cx="7688580" cy="1115049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15"/>
              </a:spcBef>
            </a:pPr>
            <a:r>
              <a:rPr sz="2500" spc="-10" dirty="0">
                <a:latin typeface="Symbol"/>
                <a:cs typeface="Symbol"/>
              </a:rPr>
              <a:t></a:t>
            </a:r>
            <a:r>
              <a:rPr sz="2500" spc="-70" dirty="0">
                <a:latin typeface="Times New Roman"/>
                <a:cs typeface="Times New Roman"/>
              </a:rPr>
              <a:t> </a:t>
            </a:r>
            <a:r>
              <a:rPr sz="2500" i="1" spc="-10" dirty="0">
                <a:latin typeface="Times New Roman"/>
                <a:cs typeface="Times New Roman"/>
              </a:rPr>
              <a:t>E</a:t>
            </a:r>
            <a:r>
              <a:rPr sz="2500" spc="-10" dirty="0">
                <a:latin typeface="Times New Roman"/>
                <a:cs typeface="Times New Roman"/>
              </a:rPr>
              <a:t>[(</a:t>
            </a:r>
            <a:r>
              <a:rPr sz="2500" spc="-195" dirty="0">
                <a:latin typeface="Times New Roman"/>
                <a:cs typeface="Times New Roman"/>
              </a:rPr>
              <a:t> </a:t>
            </a:r>
            <a:r>
              <a:rPr sz="2500" i="1" spc="-5" dirty="0">
                <a:latin typeface="Times New Roman"/>
                <a:cs typeface="Times New Roman"/>
              </a:rPr>
              <a:t>f</a:t>
            </a:r>
            <a:r>
              <a:rPr sz="2500" i="1" spc="170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Symbol"/>
                <a:cs typeface="Symbol"/>
              </a:rPr>
              <a:t></a:t>
            </a:r>
            <a:r>
              <a:rPr sz="2500" spc="-245" dirty="0">
                <a:latin typeface="Times New Roman"/>
                <a:cs typeface="Times New Roman"/>
              </a:rPr>
              <a:t> </a:t>
            </a:r>
            <a:r>
              <a:rPr sz="2500" i="1" spc="25" dirty="0">
                <a:latin typeface="Times New Roman"/>
                <a:cs typeface="Times New Roman"/>
              </a:rPr>
              <a:t>h</a:t>
            </a:r>
            <a:r>
              <a:rPr sz="2500" spc="25" dirty="0">
                <a:latin typeface="Times New Roman"/>
                <a:cs typeface="Times New Roman"/>
              </a:rPr>
              <a:t>)</a:t>
            </a:r>
            <a:r>
              <a:rPr sz="2175" spc="37" baseline="42145" dirty="0">
                <a:latin typeface="Times New Roman"/>
                <a:cs typeface="Times New Roman"/>
              </a:rPr>
              <a:t>2</a:t>
            </a:r>
            <a:r>
              <a:rPr sz="2175" spc="-292" baseline="4214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]</a:t>
            </a:r>
            <a:r>
              <a:rPr sz="2500" spc="-405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Symbol"/>
                <a:cs typeface="Symbol"/>
              </a:rPr>
              <a:t></a:t>
            </a:r>
            <a:r>
              <a:rPr sz="2500" spc="-190" dirty="0">
                <a:latin typeface="Times New Roman"/>
                <a:cs typeface="Times New Roman"/>
              </a:rPr>
              <a:t> </a:t>
            </a:r>
            <a:r>
              <a:rPr sz="2500" i="1" dirty="0">
                <a:latin typeface="Times New Roman"/>
                <a:cs typeface="Times New Roman"/>
              </a:rPr>
              <a:t>E</a:t>
            </a:r>
            <a:r>
              <a:rPr sz="2500" dirty="0">
                <a:latin typeface="Times New Roman"/>
                <a:cs typeface="Times New Roman"/>
              </a:rPr>
              <a:t>[(</a:t>
            </a:r>
            <a:r>
              <a:rPr sz="2500" i="1" dirty="0">
                <a:latin typeface="Times New Roman"/>
                <a:cs typeface="Times New Roman"/>
              </a:rPr>
              <a:t>h</a:t>
            </a:r>
            <a:r>
              <a:rPr sz="2500" i="1" spc="-240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Symbol"/>
                <a:cs typeface="Symbol"/>
              </a:rPr>
              <a:t></a:t>
            </a:r>
            <a:r>
              <a:rPr sz="2500" spc="-125" dirty="0">
                <a:latin typeface="Times New Roman"/>
                <a:cs typeface="Times New Roman"/>
              </a:rPr>
              <a:t> </a:t>
            </a:r>
            <a:r>
              <a:rPr sz="2500" i="1" spc="-190" dirty="0">
                <a:latin typeface="Times New Roman"/>
                <a:cs typeface="Times New Roman"/>
              </a:rPr>
              <a:t>y</a:t>
            </a:r>
            <a:r>
              <a:rPr sz="3750" spc="-284" baseline="3333" dirty="0">
                <a:latin typeface="Times New Roman"/>
                <a:cs typeface="Times New Roman"/>
              </a:rPr>
              <a:t>ˆ</a:t>
            </a:r>
            <a:r>
              <a:rPr sz="2500" spc="-190" dirty="0">
                <a:latin typeface="Times New Roman"/>
                <a:cs typeface="Times New Roman"/>
              </a:rPr>
              <a:t>)</a:t>
            </a:r>
            <a:r>
              <a:rPr sz="2175" spc="-284" baseline="42145" dirty="0">
                <a:latin typeface="Times New Roman"/>
                <a:cs typeface="Times New Roman"/>
              </a:rPr>
              <a:t>2</a:t>
            </a:r>
            <a:r>
              <a:rPr sz="2175" spc="-292" baseline="4214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]</a:t>
            </a:r>
            <a:r>
              <a:rPr sz="2500" spc="-405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Symbol"/>
                <a:cs typeface="Symbol"/>
              </a:rPr>
              <a:t></a:t>
            </a:r>
            <a:r>
              <a:rPr sz="2500" spc="-245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Times New Roman"/>
                <a:cs typeface="Times New Roman"/>
              </a:rPr>
              <a:t>2</a:t>
            </a:r>
            <a:r>
              <a:rPr sz="2500" spc="-400" dirty="0">
                <a:latin typeface="Times New Roman"/>
                <a:cs typeface="Times New Roman"/>
              </a:rPr>
              <a:t> </a:t>
            </a:r>
            <a:r>
              <a:rPr sz="5925" spc="-172" baseline="-6329" dirty="0">
                <a:latin typeface="Symbol"/>
                <a:cs typeface="Symbol"/>
              </a:rPr>
              <a:t></a:t>
            </a:r>
            <a:r>
              <a:rPr sz="2500" i="1" spc="-114" dirty="0">
                <a:latin typeface="Times New Roman"/>
                <a:cs typeface="Times New Roman"/>
              </a:rPr>
              <a:t>E</a:t>
            </a:r>
            <a:r>
              <a:rPr sz="2500" spc="-114" dirty="0">
                <a:latin typeface="Times New Roman"/>
                <a:cs typeface="Times New Roman"/>
              </a:rPr>
              <a:t>[</a:t>
            </a:r>
            <a:r>
              <a:rPr sz="2500" spc="-140" dirty="0">
                <a:latin typeface="Times New Roman"/>
                <a:cs typeface="Times New Roman"/>
              </a:rPr>
              <a:t> </a:t>
            </a:r>
            <a:r>
              <a:rPr sz="2500" i="1" spc="15" dirty="0">
                <a:latin typeface="Times New Roman"/>
                <a:cs typeface="Times New Roman"/>
              </a:rPr>
              <a:t>fh</a:t>
            </a:r>
            <a:r>
              <a:rPr sz="2500" spc="15" dirty="0">
                <a:latin typeface="Times New Roman"/>
                <a:cs typeface="Times New Roman"/>
              </a:rPr>
              <a:t>]</a:t>
            </a:r>
            <a:r>
              <a:rPr sz="2500" spc="-395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Symbol"/>
                <a:cs typeface="Symbol"/>
              </a:rPr>
              <a:t></a:t>
            </a:r>
            <a:r>
              <a:rPr sz="2500" spc="-190" dirty="0">
                <a:latin typeface="Times New Roman"/>
                <a:cs typeface="Times New Roman"/>
              </a:rPr>
              <a:t> </a:t>
            </a:r>
            <a:r>
              <a:rPr sz="2500" i="1" dirty="0">
                <a:latin typeface="Times New Roman"/>
                <a:cs typeface="Times New Roman"/>
              </a:rPr>
              <a:t>E</a:t>
            </a:r>
            <a:r>
              <a:rPr sz="2500" dirty="0">
                <a:latin typeface="Times New Roman"/>
                <a:cs typeface="Times New Roman"/>
              </a:rPr>
              <a:t>[</a:t>
            </a:r>
            <a:r>
              <a:rPr sz="2500" spc="-140" dirty="0">
                <a:latin typeface="Times New Roman"/>
                <a:cs typeface="Times New Roman"/>
              </a:rPr>
              <a:t> </a:t>
            </a:r>
            <a:r>
              <a:rPr sz="2500" i="1" spc="-195" dirty="0">
                <a:latin typeface="Times New Roman"/>
                <a:cs typeface="Times New Roman"/>
              </a:rPr>
              <a:t>fy</a:t>
            </a:r>
            <a:r>
              <a:rPr sz="3750" spc="-292" baseline="3333" dirty="0">
                <a:latin typeface="Times New Roman"/>
                <a:cs typeface="Times New Roman"/>
              </a:rPr>
              <a:t>ˆ</a:t>
            </a:r>
            <a:r>
              <a:rPr sz="2500" spc="-195" dirty="0">
                <a:latin typeface="Times New Roman"/>
                <a:cs typeface="Times New Roman"/>
              </a:rPr>
              <a:t>]</a:t>
            </a:r>
            <a:r>
              <a:rPr sz="2500" spc="-395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Symbol"/>
                <a:cs typeface="Symbol"/>
              </a:rPr>
              <a:t></a:t>
            </a:r>
            <a:r>
              <a:rPr sz="2500" spc="-185" dirty="0">
                <a:latin typeface="Times New Roman"/>
                <a:cs typeface="Times New Roman"/>
              </a:rPr>
              <a:t> </a:t>
            </a:r>
            <a:r>
              <a:rPr sz="2500" i="1" spc="45" dirty="0">
                <a:latin typeface="Times New Roman"/>
                <a:cs typeface="Times New Roman"/>
              </a:rPr>
              <a:t>E</a:t>
            </a:r>
            <a:r>
              <a:rPr sz="2500" spc="45" dirty="0">
                <a:latin typeface="Times New Roman"/>
                <a:cs typeface="Times New Roman"/>
              </a:rPr>
              <a:t>[</a:t>
            </a:r>
            <a:r>
              <a:rPr sz="2500" i="1" spc="45" dirty="0">
                <a:latin typeface="Times New Roman"/>
                <a:cs typeface="Times New Roman"/>
              </a:rPr>
              <a:t>h</a:t>
            </a:r>
            <a:r>
              <a:rPr sz="2175" spc="67" baseline="42145" dirty="0">
                <a:latin typeface="Times New Roman"/>
                <a:cs typeface="Times New Roman"/>
              </a:rPr>
              <a:t>2</a:t>
            </a:r>
            <a:r>
              <a:rPr sz="2175" spc="-292" baseline="4214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]</a:t>
            </a:r>
            <a:r>
              <a:rPr sz="2500" spc="-405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Symbol"/>
                <a:cs typeface="Symbol"/>
              </a:rPr>
              <a:t></a:t>
            </a:r>
            <a:r>
              <a:rPr sz="2500" spc="-190" dirty="0">
                <a:latin typeface="Times New Roman"/>
                <a:cs typeface="Times New Roman"/>
              </a:rPr>
              <a:t> </a:t>
            </a:r>
            <a:r>
              <a:rPr sz="2500" i="1" spc="-180" dirty="0">
                <a:latin typeface="Times New Roman"/>
                <a:cs typeface="Times New Roman"/>
              </a:rPr>
              <a:t>E</a:t>
            </a:r>
            <a:r>
              <a:rPr sz="2500" spc="-180" dirty="0">
                <a:latin typeface="Times New Roman"/>
                <a:cs typeface="Times New Roman"/>
              </a:rPr>
              <a:t>[</a:t>
            </a:r>
            <a:r>
              <a:rPr sz="2500" i="1" spc="-180" dirty="0">
                <a:latin typeface="Times New Roman"/>
                <a:cs typeface="Times New Roman"/>
              </a:rPr>
              <a:t>hy</a:t>
            </a:r>
            <a:r>
              <a:rPr sz="3750" spc="-270" baseline="3333" dirty="0">
                <a:latin typeface="Times New Roman"/>
                <a:cs typeface="Times New Roman"/>
              </a:rPr>
              <a:t>ˆ</a:t>
            </a:r>
            <a:r>
              <a:rPr sz="2500" spc="-180" dirty="0">
                <a:latin typeface="Times New Roman"/>
                <a:cs typeface="Times New Roman"/>
              </a:rPr>
              <a:t>]</a:t>
            </a:r>
            <a:r>
              <a:rPr sz="5925" spc="-270" baseline="-6329" dirty="0">
                <a:latin typeface="Symbol"/>
                <a:cs typeface="Symbol"/>
              </a:rPr>
              <a:t></a:t>
            </a:r>
            <a:endParaRPr sz="5925" baseline="-6329" dirty="0">
              <a:latin typeface="Symbol"/>
              <a:cs typeface="Symbo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9840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4912" y="745903"/>
            <a:ext cx="69989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3333CC"/>
                </a:solidFill>
                <a:latin typeface="Arial"/>
                <a:cs typeface="Arial"/>
              </a:rPr>
              <a:t>Bias – </a:t>
            </a:r>
            <a:r>
              <a:rPr sz="3200" spc="-30" dirty="0">
                <a:solidFill>
                  <a:srgbClr val="3333CC"/>
                </a:solidFill>
                <a:latin typeface="Arial"/>
                <a:cs typeface="Arial"/>
              </a:rPr>
              <a:t>Variance </a:t>
            </a:r>
            <a:r>
              <a:rPr sz="3200" spc="-5" dirty="0">
                <a:solidFill>
                  <a:srgbClr val="3333CC"/>
                </a:solidFill>
                <a:latin typeface="Arial"/>
                <a:cs typeface="Arial"/>
              </a:rPr>
              <a:t>decomposition </a:t>
            </a:r>
            <a:r>
              <a:rPr sz="3200" dirty="0">
                <a:solidFill>
                  <a:srgbClr val="3333CC"/>
                </a:solidFill>
                <a:latin typeface="Arial"/>
                <a:cs typeface="Arial"/>
              </a:rPr>
              <a:t>of</a:t>
            </a:r>
            <a:r>
              <a:rPr sz="3200" spc="-1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3333CC"/>
                </a:solidFill>
                <a:latin typeface="Arial"/>
                <a:cs typeface="Arial"/>
              </a:rPr>
              <a:t>error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3337" y="1656249"/>
            <a:ext cx="1721485" cy="580390"/>
          </a:xfrm>
          <a:prstGeom prst="rect">
            <a:avLst/>
          </a:prstGeom>
        </p:spPr>
        <p:txBody>
          <a:bodyPr vert="horz" wrap="square" lIns="0" tIns="148590" rIns="0" bIns="0" rtlCol="0">
            <a:spAutoFit/>
          </a:bodyPr>
          <a:lstStyle/>
          <a:p>
            <a:pPr marR="5080" algn="r">
              <a:lnSpc>
                <a:spcPts val="330"/>
              </a:lnSpc>
              <a:spcBef>
                <a:spcPts val="1170"/>
              </a:spcBef>
            </a:pPr>
            <a:r>
              <a:rPr sz="1450" spc="-10" dirty="0" smtClean="0">
                <a:latin typeface="Times New Roman"/>
                <a:cs typeface="Times New Roman"/>
              </a:rPr>
              <a:t>2</a:t>
            </a:r>
            <a:endParaRPr sz="1450" dirty="0">
              <a:latin typeface="Times New Roman"/>
              <a:cs typeface="Times New Roman"/>
            </a:endParaRPr>
          </a:p>
          <a:p>
            <a:pPr marL="12700">
              <a:lnSpc>
                <a:spcPts val="2970"/>
              </a:lnSpc>
            </a:pPr>
            <a:r>
              <a:rPr sz="2500" i="1" dirty="0">
                <a:latin typeface="Times New Roman"/>
                <a:cs typeface="Times New Roman"/>
              </a:rPr>
              <a:t>E</a:t>
            </a:r>
            <a:r>
              <a:rPr sz="2175" i="1" baseline="-22988" dirty="0">
                <a:latin typeface="Times New Roman"/>
                <a:cs typeface="Times New Roman"/>
              </a:rPr>
              <a:t>D</a:t>
            </a:r>
            <a:r>
              <a:rPr sz="2175" baseline="-22988" dirty="0">
                <a:latin typeface="Times New Roman"/>
                <a:cs typeface="Times New Roman"/>
              </a:rPr>
              <a:t>,</a:t>
            </a:r>
            <a:r>
              <a:rPr sz="2175" i="1" baseline="-22988" dirty="0">
                <a:latin typeface="Symbol"/>
                <a:cs typeface="Symbol"/>
              </a:rPr>
              <a:t></a:t>
            </a:r>
            <a:r>
              <a:rPr sz="2175" i="1" baseline="-22988" dirty="0">
                <a:latin typeface="Times New Roman"/>
                <a:cs typeface="Times New Roman"/>
              </a:rPr>
              <a:t> </a:t>
            </a:r>
            <a:r>
              <a:rPr sz="5475" spc="-839" baseline="-6088" dirty="0">
                <a:latin typeface="Symbol"/>
                <a:cs typeface="Symbol"/>
              </a:rPr>
              <a:t></a:t>
            </a:r>
            <a:r>
              <a:rPr sz="5475" spc="-839" baseline="-6088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( </a:t>
            </a:r>
            <a:r>
              <a:rPr sz="2500" i="1" spc="-5" dirty="0">
                <a:latin typeface="Times New Roman"/>
                <a:cs typeface="Times New Roman"/>
              </a:rPr>
              <a:t>f </a:t>
            </a:r>
            <a:r>
              <a:rPr sz="2500" spc="-10" dirty="0" smtClean="0">
                <a:latin typeface="Symbol"/>
                <a:cs typeface="Symbol"/>
              </a:rPr>
              <a:t></a:t>
            </a:r>
            <a:r>
              <a:rPr sz="2500" spc="-250" dirty="0" smtClean="0">
                <a:latin typeface="Times New Roman"/>
                <a:cs typeface="Times New Roman"/>
              </a:rPr>
              <a:t> </a:t>
            </a:r>
            <a:r>
              <a:rPr sz="2500" i="1" spc="-260" dirty="0">
                <a:latin typeface="Times New Roman"/>
                <a:cs typeface="Times New Roman"/>
              </a:rPr>
              <a:t>y</a:t>
            </a:r>
            <a:r>
              <a:rPr sz="3750" spc="-390" baseline="3333" dirty="0" smtClean="0">
                <a:latin typeface="Times New Roman"/>
                <a:cs typeface="Times New Roman"/>
              </a:rPr>
              <a:t>ˆ</a:t>
            </a:r>
            <a:r>
              <a:rPr sz="2500" spc="-260" dirty="0" smtClean="0">
                <a:latin typeface="Times New Roman"/>
                <a:cs typeface="Times New Roman"/>
              </a:rPr>
              <a:t>)</a:t>
            </a:r>
            <a:endParaRPr sz="25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84822" y="1689445"/>
            <a:ext cx="177165" cy="580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650" spc="-560" dirty="0">
                <a:latin typeface="Symbol"/>
                <a:cs typeface="Symbol"/>
              </a:rPr>
              <a:t></a:t>
            </a:r>
            <a:endParaRPr sz="3650" dirty="0">
              <a:latin typeface="Symbol"/>
              <a:cs typeface="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0504" y="2140537"/>
            <a:ext cx="2952115" cy="69469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300" dirty="0">
              <a:latin typeface="Times New Roman"/>
              <a:cs typeface="Times New Roman"/>
            </a:endParaRPr>
          </a:p>
          <a:p>
            <a:pPr marR="5080" algn="r">
              <a:lnSpc>
                <a:spcPts val="165"/>
              </a:lnSpc>
              <a:spcBef>
                <a:spcPts val="5"/>
              </a:spcBef>
            </a:pPr>
            <a:r>
              <a:rPr sz="1450" spc="-10" dirty="0">
                <a:latin typeface="Times New Roman"/>
                <a:cs typeface="Times New Roman"/>
              </a:rPr>
              <a:t>2</a:t>
            </a:r>
            <a:endParaRPr sz="1450" dirty="0">
              <a:latin typeface="Times New Roman"/>
              <a:cs typeface="Times New Roman"/>
            </a:endParaRPr>
          </a:p>
          <a:p>
            <a:pPr marL="12700">
              <a:lnSpc>
                <a:spcPts val="3645"/>
              </a:lnSpc>
            </a:pPr>
            <a:r>
              <a:rPr sz="2500" spc="-10" dirty="0">
                <a:latin typeface="Symbol"/>
                <a:cs typeface="Symbol"/>
              </a:rPr>
              <a:t></a:t>
            </a:r>
            <a:r>
              <a:rPr sz="2500" spc="-80" dirty="0">
                <a:latin typeface="Times New Roman"/>
                <a:cs typeface="Times New Roman"/>
              </a:rPr>
              <a:t> </a:t>
            </a:r>
            <a:r>
              <a:rPr sz="2500" i="1" spc="-10" dirty="0">
                <a:latin typeface="Times New Roman"/>
                <a:cs typeface="Times New Roman"/>
              </a:rPr>
              <a:t>E</a:t>
            </a:r>
            <a:r>
              <a:rPr sz="2500" i="1" spc="-375" dirty="0">
                <a:latin typeface="Times New Roman"/>
                <a:cs typeface="Times New Roman"/>
              </a:rPr>
              <a:t> </a:t>
            </a:r>
            <a:r>
              <a:rPr sz="6525" spc="-1342" baseline="-7662" dirty="0">
                <a:latin typeface="Symbol"/>
                <a:cs typeface="Symbol"/>
              </a:rPr>
              <a:t></a:t>
            </a:r>
            <a:r>
              <a:rPr sz="6525" spc="-1095" baseline="-7662" dirty="0">
                <a:latin typeface="Times New Roman"/>
                <a:cs typeface="Times New Roman"/>
              </a:rPr>
              <a:t> </a:t>
            </a:r>
            <a:r>
              <a:rPr sz="4875" spc="-254" baseline="-5128" dirty="0">
                <a:latin typeface="Symbol"/>
                <a:cs typeface="Symbol"/>
              </a:rPr>
              <a:t></a:t>
            </a:r>
            <a:r>
              <a:rPr sz="2500" spc="-170" dirty="0">
                <a:latin typeface="Times New Roman"/>
                <a:cs typeface="Times New Roman"/>
              </a:rPr>
              <a:t>[</a:t>
            </a:r>
            <a:r>
              <a:rPr sz="2500" spc="-145" dirty="0">
                <a:latin typeface="Times New Roman"/>
                <a:cs typeface="Times New Roman"/>
              </a:rPr>
              <a:t> </a:t>
            </a:r>
            <a:r>
              <a:rPr sz="2500" i="1" spc="-5" dirty="0">
                <a:latin typeface="Times New Roman"/>
                <a:cs typeface="Times New Roman"/>
              </a:rPr>
              <a:t>f</a:t>
            </a:r>
            <a:r>
              <a:rPr sz="2500" i="1" spc="160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Symbol"/>
                <a:cs typeface="Symbol"/>
              </a:rPr>
              <a:t></a:t>
            </a:r>
            <a:r>
              <a:rPr sz="2500" spc="-250" dirty="0">
                <a:latin typeface="Times New Roman"/>
                <a:cs typeface="Times New Roman"/>
              </a:rPr>
              <a:t> </a:t>
            </a:r>
            <a:r>
              <a:rPr sz="2500" i="1" spc="30" dirty="0">
                <a:latin typeface="Times New Roman"/>
                <a:cs typeface="Times New Roman"/>
              </a:rPr>
              <a:t>h</a:t>
            </a:r>
            <a:r>
              <a:rPr sz="2500" spc="30" dirty="0">
                <a:latin typeface="Times New Roman"/>
                <a:cs typeface="Times New Roman"/>
              </a:rPr>
              <a:t>]</a:t>
            </a:r>
            <a:r>
              <a:rPr sz="2500" spc="-409" dirty="0">
                <a:latin typeface="Times New Roman"/>
                <a:cs typeface="Times New Roman"/>
              </a:rPr>
              <a:t> </a:t>
            </a:r>
            <a:r>
              <a:rPr sz="2500" spc="95" dirty="0">
                <a:latin typeface="Symbol"/>
                <a:cs typeface="Symbol"/>
              </a:rPr>
              <a:t></a:t>
            </a:r>
            <a:r>
              <a:rPr sz="2500" spc="95" dirty="0">
                <a:latin typeface="Times New Roman"/>
                <a:cs typeface="Times New Roman"/>
              </a:rPr>
              <a:t>[</a:t>
            </a:r>
            <a:r>
              <a:rPr sz="2500" i="1" spc="95" dirty="0">
                <a:latin typeface="Times New Roman"/>
                <a:cs typeface="Times New Roman"/>
              </a:rPr>
              <a:t>h</a:t>
            </a:r>
            <a:r>
              <a:rPr sz="2500" i="1" spc="-245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Symbol"/>
                <a:cs typeface="Symbol"/>
              </a:rPr>
              <a:t></a:t>
            </a:r>
            <a:r>
              <a:rPr sz="2500" spc="-130" dirty="0">
                <a:latin typeface="Times New Roman"/>
                <a:cs typeface="Times New Roman"/>
              </a:rPr>
              <a:t> </a:t>
            </a:r>
            <a:r>
              <a:rPr sz="2500" i="1" spc="-280" dirty="0">
                <a:latin typeface="Times New Roman"/>
                <a:cs typeface="Times New Roman"/>
              </a:rPr>
              <a:t>y</a:t>
            </a:r>
            <a:r>
              <a:rPr sz="3750" spc="-419" baseline="3333" dirty="0">
                <a:latin typeface="Times New Roman"/>
                <a:cs typeface="Times New Roman"/>
              </a:rPr>
              <a:t>ˆ</a:t>
            </a:r>
            <a:r>
              <a:rPr sz="2500" spc="-280" dirty="0">
                <a:latin typeface="Times New Roman"/>
                <a:cs typeface="Times New Roman"/>
              </a:rPr>
              <a:t>]</a:t>
            </a:r>
            <a:r>
              <a:rPr sz="4875" spc="-419" baseline="-5128" dirty="0">
                <a:latin typeface="Symbol"/>
                <a:cs typeface="Symbol"/>
              </a:rPr>
              <a:t></a:t>
            </a:r>
            <a:endParaRPr sz="4875" baseline="-5128" dirty="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19293" y="2181312"/>
            <a:ext cx="177165" cy="6946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350" spc="-894" dirty="0">
                <a:latin typeface="Symbol"/>
                <a:cs typeface="Symbol"/>
              </a:rPr>
              <a:t></a:t>
            </a:r>
            <a:endParaRPr sz="4350" dirty="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7114" y="2639309"/>
            <a:ext cx="5728970" cy="125920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500" spc="-10" dirty="0">
                <a:latin typeface="Symbol"/>
                <a:cs typeface="Symbol"/>
              </a:rPr>
              <a:t></a:t>
            </a:r>
            <a:r>
              <a:rPr sz="2500" spc="-75" dirty="0">
                <a:latin typeface="Times New Roman"/>
                <a:cs typeface="Times New Roman"/>
              </a:rPr>
              <a:t> </a:t>
            </a:r>
            <a:r>
              <a:rPr sz="2500" i="1" spc="-10" dirty="0">
                <a:latin typeface="Times New Roman"/>
                <a:cs typeface="Times New Roman"/>
              </a:rPr>
              <a:t>E</a:t>
            </a:r>
            <a:r>
              <a:rPr sz="2500" i="1" spc="-370" dirty="0">
                <a:latin typeface="Times New Roman"/>
                <a:cs typeface="Times New Roman"/>
              </a:rPr>
              <a:t> </a:t>
            </a:r>
            <a:r>
              <a:rPr sz="5475" spc="-839" baseline="-6088" dirty="0">
                <a:latin typeface="Symbol"/>
                <a:cs typeface="Symbol"/>
              </a:rPr>
              <a:t></a:t>
            </a:r>
            <a:r>
              <a:rPr sz="5475" spc="-412" baseline="-6088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[</a:t>
            </a:r>
            <a:r>
              <a:rPr sz="2500" spc="-140" dirty="0">
                <a:latin typeface="Times New Roman"/>
                <a:cs typeface="Times New Roman"/>
              </a:rPr>
              <a:t> </a:t>
            </a:r>
            <a:r>
              <a:rPr sz="2500" i="1" spc="-5" dirty="0">
                <a:latin typeface="Times New Roman"/>
                <a:cs typeface="Times New Roman"/>
              </a:rPr>
              <a:t>f</a:t>
            </a:r>
            <a:r>
              <a:rPr sz="2500" i="1" spc="165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Symbol"/>
                <a:cs typeface="Symbol"/>
              </a:rPr>
              <a:t></a:t>
            </a:r>
            <a:r>
              <a:rPr sz="2500" spc="-245" dirty="0">
                <a:latin typeface="Times New Roman"/>
                <a:cs typeface="Times New Roman"/>
              </a:rPr>
              <a:t> </a:t>
            </a:r>
            <a:r>
              <a:rPr sz="2500" i="1" spc="5" dirty="0">
                <a:latin typeface="Times New Roman"/>
                <a:cs typeface="Times New Roman"/>
              </a:rPr>
              <a:t>h</a:t>
            </a:r>
            <a:r>
              <a:rPr sz="2500" spc="5" dirty="0">
                <a:latin typeface="Times New Roman"/>
                <a:cs typeface="Times New Roman"/>
              </a:rPr>
              <a:t>]</a:t>
            </a:r>
            <a:r>
              <a:rPr sz="2175" spc="7" baseline="42145" dirty="0">
                <a:latin typeface="Times New Roman"/>
                <a:cs typeface="Times New Roman"/>
              </a:rPr>
              <a:t>2</a:t>
            </a:r>
            <a:r>
              <a:rPr sz="2175" spc="-44" baseline="42145" dirty="0">
                <a:latin typeface="Times New Roman"/>
                <a:cs typeface="Times New Roman"/>
              </a:rPr>
              <a:t> </a:t>
            </a:r>
            <a:r>
              <a:rPr sz="2500" spc="95" dirty="0">
                <a:latin typeface="Symbol"/>
                <a:cs typeface="Symbol"/>
              </a:rPr>
              <a:t></a:t>
            </a:r>
            <a:r>
              <a:rPr sz="2500" spc="95" dirty="0">
                <a:latin typeface="Times New Roman"/>
                <a:cs typeface="Times New Roman"/>
              </a:rPr>
              <a:t>[</a:t>
            </a:r>
            <a:r>
              <a:rPr sz="2500" i="1" spc="95" dirty="0">
                <a:latin typeface="Times New Roman"/>
                <a:cs typeface="Times New Roman"/>
              </a:rPr>
              <a:t>h</a:t>
            </a:r>
            <a:r>
              <a:rPr sz="2500" i="1" spc="-240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Symbol"/>
                <a:cs typeface="Symbol"/>
              </a:rPr>
              <a:t></a:t>
            </a:r>
            <a:r>
              <a:rPr sz="2500" spc="-125" dirty="0">
                <a:latin typeface="Times New Roman"/>
                <a:cs typeface="Times New Roman"/>
              </a:rPr>
              <a:t> </a:t>
            </a:r>
            <a:r>
              <a:rPr sz="2500" i="1" spc="-204" dirty="0">
                <a:latin typeface="Times New Roman"/>
                <a:cs typeface="Times New Roman"/>
              </a:rPr>
              <a:t>y</a:t>
            </a:r>
            <a:r>
              <a:rPr sz="3750" spc="-307" baseline="3333" dirty="0">
                <a:latin typeface="Times New Roman"/>
                <a:cs typeface="Times New Roman"/>
              </a:rPr>
              <a:t>ˆ</a:t>
            </a:r>
            <a:r>
              <a:rPr sz="2500" spc="-204" dirty="0">
                <a:latin typeface="Times New Roman"/>
                <a:cs typeface="Times New Roman"/>
              </a:rPr>
              <a:t>]</a:t>
            </a:r>
            <a:r>
              <a:rPr sz="2175" spc="-307" baseline="42145" dirty="0">
                <a:latin typeface="Times New Roman"/>
                <a:cs typeface="Times New Roman"/>
              </a:rPr>
              <a:t>2</a:t>
            </a:r>
            <a:r>
              <a:rPr sz="2175" spc="-277" baseline="42145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Symbol"/>
                <a:cs typeface="Symbol"/>
              </a:rPr>
              <a:t></a:t>
            </a:r>
            <a:r>
              <a:rPr sz="2500" spc="-245" dirty="0">
                <a:latin typeface="Times New Roman"/>
                <a:cs typeface="Times New Roman"/>
              </a:rPr>
              <a:t> </a:t>
            </a:r>
            <a:r>
              <a:rPr sz="2500" spc="-50" dirty="0">
                <a:latin typeface="Times New Roman"/>
                <a:cs typeface="Times New Roman"/>
              </a:rPr>
              <a:t>2[</a:t>
            </a:r>
            <a:r>
              <a:rPr sz="2500" spc="-145" dirty="0">
                <a:latin typeface="Times New Roman"/>
                <a:cs typeface="Times New Roman"/>
              </a:rPr>
              <a:t> </a:t>
            </a:r>
            <a:r>
              <a:rPr sz="2500" i="1" spc="-5" dirty="0">
                <a:latin typeface="Times New Roman"/>
                <a:cs typeface="Times New Roman"/>
              </a:rPr>
              <a:t>f</a:t>
            </a:r>
            <a:r>
              <a:rPr sz="2500" i="1" spc="165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Symbol"/>
                <a:cs typeface="Symbol"/>
              </a:rPr>
              <a:t></a:t>
            </a:r>
            <a:r>
              <a:rPr sz="2500" spc="-245" dirty="0">
                <a:latin typeface="Times New Roman"/>
                <a:cs typeface="Times New Roman"/>
              </a:rPr>
              <a:t> </a:t>
            </a:r>
            <a:r>
              <a:rPr sz="2500" i="1" spc="30" dirty="0">
                <a:latin typeface="Times New Roman"/>
                <a:cs typeface="Times New Roman"/>
              </a:rPr>
              <a:t>h</a:t>
            </a:r>
            <a:r>
              <a:rPr sz="2500" spc="30" dirty="0">
                <a:latin typeface="Times New Roman"/>
                <a:cs typeface="Times New Roman"/>
              </a:rPr>
              <a:t>][</a:t>
            </a:r>
            <a:r>
              <a:rPr sz="2500" i="1" spc="30" dirty="0">
                <a:latin typeface="Times New Roman"/>
                <a:cs typeface="Times New Roman"/>
              </a:rPr>
              <a:t>h</a:t>
            </a:r>
            <a:r>
              <a:rPr sz="2500" i="1" spc="-240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Symbol"/>
                <a:cs typeface="Symbol"/>
              </a:rPr>
              <a:t></a:t>
            </a:r>
            <a:r>
              <a:rPr sz="2500" spc="-130" dirty="0">
                <a:latin typeface="Times New Roman"/>
                <a:cs typeface="Times New Roman"/>
              </a:rPr>
              <a:t> </a:t>
            </a:r>
            <a:r>
              <a:rPr sz="2500" i="1" spc="-260" dirty="0">
                <a:latin typeface="Times New Roman"/>
                <a:cs typeface="Times New Roman"/>
              </a:rPr>
              <a:t>y</a:t>
            </a:r>
            <a:r>
              <a:rPr sz="3750" spc="-390" baseline="3333" dirty="0">
                <a:latin typeface="Times New Roman"/>
                <a:cs typeface="Times New Roman"/>
              </a:rPr>
              <a:t>ˆ</a:t>
            </a:r>
            <a:r>
              <a:rPr sz="2500" spc="-260" dirty="0">
                <a:latin typeface="Times New Roman"/>
                <a:cs typeface="Times New Roman"/>
              </a:rPr>
              <a:t>]</a:t>
            </a:r>
            <a:r>
              <a:rPr sz="2500" spc="40" dirty="0">
                <a:latin typeface="Times New Roman"/>
                <a:cs typeface="Times New Roman"/>
              </a:rPr>
              <a:t> </a:t>
            </a:r>
            <a:r>
              <a:rPr sz="5475" spc="-839" baseline="-6088" dirty="0">
                <a:latin typeface="Symbol"/>
                <a:cs typeface="Symbol"/>
              </a:rPr>
              <a:t></a:t>
            </a:r>
            <a:endParaRPr sz="5475" baseline="-6088" dirty="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500" spc="-10" dirty="0">
                <a:latin typeface="Symbol"/>
                <a:cs typeface="Symbol"/>
              </a:rPr>
              <a:t></a:t>
            </a:r>
            <a:r>
              <a:rPr sz="2500" spc="-75" dirty="0">
                <a:latin typeface="Times New Roman"/>
                <a:cs typeface="Times New Roman"/>
              </a:rPr>
              <a:t> </a:t>
            </a:r>
            <a:r>
              <a:rPr sz="2500" i="1" spc="-10" dirty="0">
                <a:latin typeface="Times New Roman"/>
                <a:cs typeface="Times New Roman"/>
              </a:rPr>
              <a:t>E</a:t>
            </a:r>
            <a:r>
              <a:rPr sz="2500" i="1" spc="-370" dirty="0">
                <a:latin typeface="Times New Roman"/>
                <a:cs typeface="Times New Roman"/>
              </a:rPr>
              <a:t> </a:t>
            </a:r>
            <a:r>
              <a:rPr sz="5475" spc="-839" baseline="-6088" dirty="0">
                <a:latin typeface="Symbol"/>
                <a:cs typeface="Symbol"/>
              </a:rPr>
              <a:t></a:t>
            </a:r>
            <a:r>
              <a:rPr sz="5475" spc="-412" baseline="-6088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[</a:t>
            </a:r>
            <a:r>
              <a:rPr sz="2500" spc="-140" dirty="0">
                <a:latin typeface="Times New Roman"/>
                <a:cs typeface="Times New Roman"/>
              </a:rPr>
              <a:t> </a:t>
            </a:r>
            <a:r>
              <a:rPr sz="2500" i="1" spc="-5" dirty="0">
                <a:latin typeface="Times New Roman"/>
                <a:cs typeface="Times New Roman"/>
              </a:rPr>
              <a:t>f</a:t>
            </a:r>
            <a:r>
              <a:rPr sz="2500" i="1" spc="165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Symbol"/>
                <a:cs typeface="Symbol"/>
              </a:rPr>
              <a:t></a:t>
            </a:r>
            <a:r>
              <a:rPr sz="2500" spc="-250" dirty="0">
                <a:latin typeface="Times New Roman"/>
                <a:cs typeface="Times New Roman"/>
              </a:rPr>
              <a:t> </a:t>
            </a:r>
            <a:r>
              <a:rPr sz="2500" i="1" spc="5" dirty="0">
                <a:latin typeface="Times New Roman"/>
                <a:cs typeface="Times New Roman"/>
              </a:rPr>
              <a:t>h</a:t>
            </a:r>
            <a:r>
              <a:rPr sz="2500" spc="5" dirty="0">
                <a:latin typeface="Times New Roman"/>
                <a:cs typeface="Times New Roman"/>
              </a:rPr>
              <a:t>]</a:t>
            </a:r>
            <a:r>
              <a:rPr sz="2175" spc="7" baseline="42145" dirty="0">
                <a:latin typeface="Times New Roman"/>
                <a:cs typeface="Times New Roman"/>
              </a:rPr>
              <a:t>2</a:t>
            </a:r>
            <a:r>
              <a:rPr sz="2175" spc="-37" baseline="42145" dirty="0">
                <a:latin typeface="Times New Roman"/>
                <a:cs typeface="Times New Roman"/>
              </a:rPr>
              <a:t> </a:t>
            </a:r>
            <a:r>
              <a:rPr sz="2500" spc="95" dirty="0">
                <a:latin typeface="Symbol"/>
                <a:cs typeface="Symbol"/>
              </a:rPr>
              <a:t></a:t>
            </a:r>
            <a:r>
              <a:rPr sz="2500" spc="95" dirty="0">
                <a:latin typeface="Times New Roman"/>
                <a:cs typeface="Times New Roman"/>
              </a:rPr>
              <a:t>[</a:t>
            </a:r>
            <a:r>
              <a:rPr sz="2500" i="1" spc="95" dirty="0">
                <a:latin typeface="Times New Roman"/>
                <a:cs typeface="Times New Roman"/>
              </a:rPr>
              <a:t>h</a:t>
            </a:r>
            <a:r>
              <a:rPr sz="2500" i="1" spc="-240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Symbol"/>
                <a:cs typeface="Symbol"/>
              </a:rPr>
              <a:t></a:t>
            </a:r>
            <a:r>
              <a:rPr sz="2500" spc="-130" dirty="0">
                <a:latin typeface="Times New Roman"/>
                <a:cs typeface="Times New Roman"/>
              </a:rPr>
              <a:t> </a:t>
            </a:r>
            <a:r>
              <a:rPr sz="2500" i="1" spc="-204" dirty="0" smtClean="0">
                <a:latin typeface="Times New Roman"/>
                <a:cs typeface="Times New Roman"/>
              </a:rPr>
              <a:t>y</a:t>
            </a:r>
            <a:r>
              <a:rPr sz="3750" spc="-307" baseline="3333" dirty="0" smtClean="0">
                <a:latin typeface="Times New Roman"/>
                <a:cs typeface="Times New Roman"/>
              </a:rPr>
              <a:t>ˆ</a:t>
            </a:r>
            <a:r>
              <a:rPr sz="2500" spc="-204" dirty="0">
                <a:latin typeface="Times New Roman"/>
                <a:cs typeface="Times New Roman"/>
              </a:rPr>
              <a:t>]</a:t>
            </a:r>
            <a:r>
              <a:rPr sz="2175" spc="-307" baseline="42145" dirty="0">
                <a:latin typeface="Times New Roman"/>
                <a:cs typeface="Times New Roman"/>
              </a:rPr>
              <a:t>2</a:t>
            </a:r>
            <a:r>
              <a:rPr sz="2175" spc="-277" baseline="42145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Symbol"/>
                <a:cs typeface="Symbol"/>
              </a:rPr>
              <a:t></a:t>
            </a:r>
            <a:r>
              <a:rPr sz="2500" spc="-245" dirty="0">
                <a:latin typeface="Times New Roman"/>
                <a:cs typeface="Times New Roman"/>
              </a:rPr>
              <a:t> </a:t>
            </a:r>
            <a:r>
              <a:rPr sz="2500" spc="-50" dirty="0">
                <a:latin typeface="Times New Roman"/>
                <a:cs typeface="Times New Roman"/>
              </a:rPr>
              <a:t>2[</a:t>
            </a:r>
            <a:r>
              <a:rPr sz="2500" spc="-145" dirty="0">
                <a:latin typeface="Times New Roman"/>
                <a:cs typeface="Times New Roman"/>
              </a:rPr>
              <a:t> </a:t>
            </a:r>
            <a:r>
              <a:rPr sz="2500" i="1" spc="-10" dirty="0">
                <a:latin typeface="Times New Roman"/>
                <a:cs typeface="Times New Roman"/>
              </a:rPr>
              <a:t>fh</a:t>
            </a:r>
            <a:r>
              <a:rPr sz="2500" i="1" spc="-240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Symbol"/>
                <a:cs typeface="Symbol"/>
              </a:rPr>
              <a:t></a:t>
            </a:r>
            <a:r>
              <a:rPr sz="2500" spc="145" dirty="0">
                <a:latin typeface="Times New Roman"/>
                <a:cs typeface="Times New Roman"/>
              </a:rPr>
              <a:t> </a:t>
            </a:r>
            <a:r>
              <a:rPr sz="2500" i="1" spc="-290" dirty="0">
                <a:latin typeface="Times New Roman"/>
                <a:cs typeface="Times New Roman"/>
              </a:rPr>
              <a:t>fy</a:t>
            </a:r>
            <a:r>
              <a:rPr sz="3750" spc="-434" baseline="3333" dirty="0">
                <a:latin typeface="Times New Roman"/>
                <a:cs typeface="Times New Roman"/>
              </a:rPr>
              <a:t>ˆ</a:t>
            </a:r>
            <a:r>
              <a:rPr sz="3750" spc="-345" baseline="3333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Symbol"/>
                <a:cs typeface="Symbol"/>
              </a:rPr>
              <a:t></a:t>
            </a:r>
            <a:r>
              <a:rPr sz="2500" spc="-250" dirty="0">
                <a:latin typeface="Times New Roman"/>
                <a:cs typeface="Times New Roman"/>
              </a:rPr>
              <a:t> </a:t>
            </a:r>
            <a:r>
              <a:rPr sz="2500" i="1" spc="50" dirty="0">
                <a:latin typeface="Times New Roman"/>
                <a:cs typeface="Times New Roman"/>
              </a:rPr>
              <a:t>h</a:t>
            </a:r>
            <a:r>
              <a:rPr sz="2175" spc="75" baseline="42145" dirty="0">
                <a:latin typeface="Times New Roman"/>
                <a:cs typeface="Times New Roman"/>
              </a:rPr>
              <a:t>2</a:t>
            </a:r>
            <a:r>
              <a:rPr sz="2175" spc="-37" baseline="42145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Symbol"/>
                <a:cs typeface="Symbol"/>
              </a:rPr>
              <a:t></a:t>
            </a:r>
            <a:r>
              <a:rPr sz="2500" spc="-245" dirty="0">
                <a:latin typeface="Times New Roman"/>
                <a:cs typeface="Times New Roman"/>
              </a:rPr>
              <a:t> </a:t>
            </a:r>
            <a:r>
              <a:rPr sz="2500" i="1" spc="-195" dirty="0">
                <a:latin typeface="Times New Roman"/>
                <a:cs typeface="Times New Roman"/>
              </a:rPr>
              <a:t>hy</a:t>
            </a:r>
            <a:r>
              <a:rPr sz="3750" spc="-292" baseline="3333" dirty="0">
                <a:latin typeface="Times New Roman"/>
                <a:cs typeface="Times New Roman"/>
              </a:rPr>
              <a:t>ˆ</a:t>
            </a:r>
            <a:r>
              <a:rPr sz="2500" spc="-195" dirty="0">
                <a:latin typeface="Times New Roman"/>
                <a:cs typeface="Times New Roman"/>
              </a:rPr>
              <a:t>]</a:t>
            </a:r>
            <a:r>
              <a:rPr sz="2500" spc="35" dirty="0">
                <a:latin typeface="Times New Roman"/>
                <a:cs typeface="Times New Roman"/>
              </a:rPr>
              <a:t> </a:t>
            </a:r>
            <a:r>
              <a:rPr sz="5475" spc="-839" baseline="-6088" dirty="0">
                <a:latin typeface="Symbol"/>
                <a:cs typeface="Symbol"/>
              </a:rPr>
              <a:t></a:t>
            </a:r>
            <a:endParaRPr sz="5475" baseline="-6088" dirty="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15108" y="1598995"/>
            <a:ext cx="751840" cy="314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61340" algn="l"/>
              </a:tabLst>
            </a:pPr>
            <a:r>
              <a:rPr sz="1900" i="1" spc="20" dirty="0">
                <a:latin typeface="Times New Roman"/>
                <a:cs typeface="Times New Roman"/>
              </a:rPr>
              <a:t>D	D</a:t>
            </a:r>
            <a:endParaRPr sz="19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84518" y="1323471"/>
            <a:ext cx="2659482" cy="5129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0925" algn="l"/>
                <a:tab pos="1631950" algn="l"/>
              </a:tabLst>
            </a:pPr>
            <a:r>
              <a:rPr lang="en-US" sz="3250" spc="25" dirty="0" smtClean="0">
                <a:latin typeface="Times New Roman"/>
                <a:cs typeface="Times New Roman"/>
              </a:rPr>
              <a:t>h=E	{</a:t>
            </a:r>
            <a:r>
              <a:rPr lang="en-US" sz="2000" i="1" spc="-600" dirty="0">
                <a:latin typeface="Times New Roman"/>
                <a:cs typeface="Times New Roman"/>
              </a:rPr>
              <a:t>y</a:t>
            </a:r>
            <a:r>
              <a:rPr lang="en-US" sz="3600" spc="-900" baseline="2564" dirty="0">
                <a:latin typeface="Times New Roman"/>
                <a:cs typeface="Times New Roman"/>
              </a:rPr>
              <a:t>ˆ </a:t>
            </a:r>
            <a:r>
              <a:rPr lang="en-US" sz="3600" spc="-900" baseline="2564" dirty="0" smtClean="0">
                <a:latin typeface="Times New Roman"/>
                <a:cs typeface="Times New Roman"/>
              </a:rPr>
              <a:t> 	</a:t>
            </a:r>
            <a:r>
              <a:rPr lang="en-US" sz="3250" dirty="0" smtClean="0">
                <a:latin typeface="Times New Roman"/>
                <a:cs typeface="Times New Roman"/>
              </a:rPr>
              <a:t>}</a:t>
            </a:r>
            <a:endParaRPr lang="en-US" sz="3250" spc="25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84052" y="2561677"/>
            <a:ext cx="997585" cy="314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07720" algn="l"/>
              </a:tabLst>
            </a:pPr>
            <a:r>
              <a:rPr sz="1900" i="1" spc="15" dirty="0">
                <a:latin typeface="Times New Roman"/>
                <a:cs typeface="Times New Roman"/>
              </a:rPr>
              <a:t>D	D</a:t>
            </a:r>
            <a:endParaRPr sz="1900"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94147" y="2311005"/>
            <a:ext cx="1218565" cy="5213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23265" algn="l"/>
              </a:tabLst>
            </a:pPr>
            <a:r>
              <a:rPr sz="3250" spc="30" dirty="0">
                <a:latin typeface="Symbol"/>
                <a:cs typeface="Symbol"/>
              </a:rPr>
              <a:t></a:t>
            </a:r>
            <a:r>
              <a:rPr sz="3250" spc="-215" dirty="0">
                <a:latin typeface="Times New Roman"/>
                <a:cs typeface="Times New Roman"/>
              </a:rPr>
              <a:t> </a:t>
            </a:r>
            <a:r>
              <a:rPr sz="3250" i="1" spc="25" dirty="0">
                <a:latin typeface="Times New Roman"/>
                <a:cs typeface="Times New Roman"/>
              </a:rPr>
              <a:t>h</a:t>
            </a:r>
            <a:r>
              <a:rPr sz="3250" i="1" dirty="0">
                <a:latin typeface="Times New Roman"/>
                <a:cs typeface="Times New Roman"/>
              </a:rPr>
              <a:t>	</a:t>
            </a:r>
            <a:r>
              <a:rPr sz="3250" spc="160" dirty="0">
                <a:latin typeface="Times New Roman"/>
                <a:cs typeface="Times New Roman"/>
              </a:rPr>
              <a:t>(</a:t>
            </a:r>
            <a:r>
              <a:rPr sz="3250" i="1" dirty="0">
                <a:latin typeface="Times New Roman"/>
                <a:cs typeface="Times New Roman"/>
              </a:rPr>
              <a:t>x</a:t>
            </a:r>
            <a:r>
              <a:rPr sz="3250" spc="15" dirty="0">
                <a:latin typeface="Times New Roman"/>
                <a:cs typeface="Times New Roman"/>
              </a:rPr>
              <a:t>)</a:t>
            </a:r>
            <a:endParaRPr sz="3250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86731" y="2311005"/>
            <a:ext cx="812800" cy="5213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50" i="1" spc="-600" dirty="0" smtClean="0">
                <a:latin typeface="Times New Roman"/>
                <a:cs typeface="Times New Roman"/>
              </a:rPr>
              <a:t>y</a:t>
            </a:r>
            <a:r>
              <a:rPr sz="4875" spc="-900" baseline="2564" dirty="0" smtClean="0">
                <a:latin typeface="Times New Roman"/>
                <a:cs typeface="Times New Roman"/>
              </a:rPr>
              <a:t>ˆ </a:t>
            </a:r>
            <a:r>
              <a:rPr sz="3250" spc="30" dirty="0" smtClean="0">
                <a:latin typeface="Symbol"/>
                <a:cs typeface="Symbol"/>
              </a:rPr>
              <a:t></a:t>
            </a:r>
            <a:r>
              <a:rPr sz="3250" spc="-30" dirty="0" smtClean="0">
                <a:latin typeface="Times New Roman"/>
                <a:cs typeface="Times New Roman"/>
              </a:rPr>
              <a:t> </a:t>
            </a:r>
            <a:r>
              <a:rPr sz="3250" i="1" spc="-600" dirty="0" smtClean="0">
                <a:latin typeface="Times New Roman"/>
                <a:cs typeface="Times New Roman"/>
              </a:rPr>
              <a:t>y</a:t>
            </a:r>
            <a:r>
              <a:rPr sz="4875" spc="-900" baseline="2564" dirty="0">
                <a:latin typeface="Times New Roman"/>
                <a:cs typeface="Times New Roman"/>
              </a:rPr>
              <a:t>ˆ</a:t>
            </a:r>
            <a:endParaRPr sz="4875" baseline="2564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86731" y="3063518"/>
            <a:ext cx="1848485" cy="104451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200" i="1" spc="5" dirty="0">
                <a:latin typeface="Times New Roman"/>
                <a:cs typeface="Times New Roman"/>
              </a:rPr>
              <a:t>f </a:t>
            </a:r>
            <a:r>
              <a:rPr sz="3200" spc="15" dirty="0">
                <a:latin typeface="Symbol"/>
                <a:cs typeface="Symbol"/>
              </a:rPr>
              <a:t></a:t>
            </a:r>
            <a:r>
              <a:rPr sz="3200" spc="15" dirty="0">
                <a:latin typeface="Times New Roman"/>
                <a:cs typeface="Times New Roman"/>
              </a:rPr>
              <a:t> </a:t>
            </a:r>
            <a:r>
              <a:rPr sz="3200" i="1" spc="5" dirty="0">
                <a:latin typeface="Times New Roman"/>
                <a:cs typeface="Times New Roman"/>
              </a:rPr>
              <a:t>f </a:t>
            </a:r>
            <a:r>
              <a:rPr sz="3200" spc="130" dirty="0">
                <a:latin typeface="Times New Roman"/>
                <a:cs typeface="Times New Roman"/>
              </a:rPr>
              <a:t>(</a:t>
            </a:r>
            <a:r>
              <a:rPr sz="3200" i="1" spc="130" dirty="0">
                <a:latin typeface="Times New Roman"/>
                <a:cs typeface="Times New Roman"/>
              </a:rPr>
              <a:t>x</a:t>
            </a:r>
            <a:r>
              <a:rPr sz="3200" spc="130" dirty="0">
                <a:latin typeface="Times New Roman"/>
                <a:cs typeface="Times New Roman"/>
              </a:rPr>
              <a:t>) </a:t>
            </a:r>
            <a:r>
              <a:rPr sz="3200" spc="15" dirty="0">
                <a:latin typeface="Symbol"/>
                <a:cs typeface="Symbol"/>
              </a:rPr>
              <a:t></a:t>
            </a:r>
            <a:r>
              <a:rPr sz="3200" spc="-615" dirty="0">
                <a:latin typeface="Times New Roman"/>
                <a:cs typeface="Times New Roman"/>
              </a:rPr>
              <a:t> </a:t>
            </a:r>
            <a:r>
              <a:rPr sz="3300" i="1" spc="-30" dirty="0" smtClean="0">
                <a:latin typeface="Symbol"/>
                <a:cs typeface="Symbol"/>
              </a:rPr>
              <a:t></a:t>
            </a:r>
            <a:endParaRPr lang="en-US" sz="3300" i="1" spc="-30" dirty="0" smtClean="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endParaRPr sz="3300" dirty="0">
              <a:latin typeface="Symbol"/>
              <a:cs typeface="Symbo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336398" y="4204582"/>
            <a:ext cx="914400" cy="381000"/>
          </a:xfrm>
          <a:custGeom>
            <a:avLst/>
            <a:gdLst/>
            <a:ahLst/>
            <a:cxnLst/>
            <a:rect l="l" t="t" r="r" b="b"/>
            <a:pathLst>
              <a:path w="914400" h="381000">
                <a:moveTo>
                  <a:pt x="914399" y="0"/>
                </a:moveTo>
                <a:lnTo>
                  <a:pt x="0" y="380999"/>
                </a:lnTo>
              </a:path>
            </a:pathLst>
          </a:custGeom>
          <a:ln w="28574">
            <a:solidFill>
              <a:srgbClr val="FF4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96407" y="4118994"/>
            <a:ext cx="914400" cy="381000"/>
          </a:xfrm>
          <a:custGeom>
            <a:avLst/>
            <a:gdLst/>
            <a:ahLst/>
            <a:cxnLst/>
            <a:rect l="l" t="t" r="r" b="b"/>
            <a:pathLst>
              <a:path w="914400" h="381000">
                <a:moveTo>
                  <a:pt x="914399" y="0"/>
                </a:moveTo>
                <a:lnTo>
                  <a:pt x="0" y="380999"/>
                </a:lnTo>
              </a:path>
            </a:pathLst>
          </a:custGeom>
          <a:ln w="28574">
            <a:solidFill>
              <a:srgbClr val="FF4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69652" y="4143142"/>
            <a:ext cx="914400" cy="381000"/>
          </a:xfrm>
          <a:custGeom>
            <a:avLst/>
            <a:gdLst/>
            <a:ahLst/>
            <a:cxnLst/>
            <a:rect l="l" t="t" r="r" b="b"/>
            <a:pathLst>
              <a:path w="914400" h="381000">
                <a:moveTo>
                  <a:pt x="914399" y="0"/>
                </a:moveTo>
                <a:lnTo>
                  <a:pt x="0" y="380999"/>
                </a:lnTo>
              </a:path>
            </a:pathLst>
          </a:custGeom>
          <a:ln w="28574">
            <a:solidFill>
              <a:srgbClr val="FF4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371168" y="4143142"/>
            <a:ext cx="914400" cy="381000"/>
          </a:xfrm>
          <a:custGeom>
            <a:avLst/>
            <a:gdLst/>
            <a:ahLst/>
            <a:cxnLst/>
            <a:rect l="l" t="t" r="r" b="b"/>
            <a:pathLst>
              <a:path w="914400" h="381000">
                <a:moveTo>
                  <a:pt x="914399" y="0"/>
                </a:moveTo>
                <a:lnTo>
                  <a:pt x="0" y="380999"/>
                </a:lnTo>
              </a:path>
            </a:pathLst>
          </a:custGeom>
          <a:ln w="28574">
            <a:solidFill>
              <a:srgbClr val="FF4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96988" y="3923130"/>
            <a:ext cx="7688580" cy="1115049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15"/>
              </a:spcBef>
            </a:pPr>
            <a:r>
              <a:rPr sz="2500" spc="-10" dirty="0">
                <a:latin typeface="Symbol"/>
                <a:cs typeface="Symbol"/>
              </a:rPr>
              <a:t></a:t>
            </a:r>
            <a:r>
              <a:rPr sz="2500" spc="-70" dirty="0">
                <a:latin typeface="Times New Roman"/>
                <a:cs typeface="Times New Roman"/>
              </a:rPr>
              <a:t> </a:t>
            </a:r>
            <a:r>
              <a:rPr sz="2500" i="1" spc="-10" dirty="0">
                <a:latin typeface="Times New Roman"/>
                <a:cs typeface="Times New Roman"/>
              </a:rPr>
              <a:t>E</a:t>
            </a:r>
            <a:r>
              <a:rPr sz="2500" spc="-10" dirty="0">
                <a:latin typeface="Times New Roman"/>
                <a:cs typeface="Times New Roman"/>
              </a:rPr>
              <a:t>[(</a:t>
            </a:r>
            <a:r>
              <a:rPr sz="2500" spc="-195" dirty="0">
                <a:latin typeface="Times New Roman"/>
                <a:cs typeface="Times New Roman"/>
              </a:rPr>
              <a:t> </a:t>
            </a:r>
            <a:r>
              <a:rPr sz="2500" i="1" spc="-5" dirty="0">
                <a:latin typeface="Times New Roman"/>
                <a:cs typeface="Times New Roman"/>
              </a:rPr>
              <a:t>f</a:t>
            </a:r>
            <a:r>
              <a:rPr sz="2500" i="1" spc="170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Symbol"/>
                <a:cs typeface="Symbol"/>
              </a:rPr>
              <a:t></a:t>
            </a:r>
            <a:r>
              <a:rPr sz="2500" spc="-245" dirty="0">
                <a:latin typeface="Times New Roman"/>
                <a:cs typeface="Times New Roman"/>
              </a:rPr>
              <a:t> </a:t>
            </a:r>
            <a:r>
              <a:rPr sz="2500" i="1" spc="25" dirty="0">
                <a:latin typeface="Times New Roman"/>
                <a:cs typeface="Times New Roman"/>
              </a:rPr>
              <a:t>h</a:t>
            </a:r>
            <a:r>
              <a:rPr sz="2500" spc="25" dirty="0">
                <a:latin typeface="Times New Roman"/>
                <a:cs typeface="Times New Roman"/>
              </a:rPr>
              <a:t>)</a:t>
            </a:r>
            <a:r>
              <a:rPr sz="2175" spc="37" baseline="42145" dirty="0">
                <a:latin typeface="Times New Roman"/>
                <a:cs typeface="Times New Roman"/>
              </a:rPr>
              <a:t>2</a:t>
            </a:r>
            <a:r>
              <a:rPr sz="2175" spc="-292" baseline="4214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]</a:t>
            </a:r>
            <a:r>
              <a:rPr sz="2500" spc="-405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Symbol"/>
                <a:cs typeface="Symbol"/>
              </a:rPr>
              <a:t></a:t>
            </a:r>
            <a:r>
              <a:rPr sz="2500" spc="-190" dirty="0">
                <a:latin typeface="Times New Roman"/>
                <a:cs typeface="Times New Roman"/>
              </a:rPr>
              <a:t> </a:t>
            </a:r>
            <a:r>
              <a:rPr sz="2500" i="1" dirty="0">
                <a:latin typeface="Times New Roman"/>
                <a:cs typeface="Times New Roman"/>
              </a:rPr>
              <a:t>E</a:t>
            </a:r>
            <a:r>
              <a:rPr sz="2500" dirty="0">
                <a:latin typeface="Times New Roman"/>
                <a:cs typeface="Times New Roman"/>
              </a:rPr>
              <a:t>[(</a:t>
            </a:r>
            <a:r>
              <a:rPr sz="2500" i="1" dirty="0">
                <a:latin typeface="Times New Roman"/>
                <a:cs typeface="Times New Roman"/>
              </a:rPr>
              <a:t>h</a:t>
            </a:r>
            <a:r>
              <a:rPr sz="2500" i="1" spc="-240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Symbol"/>
                <a:cs typeface="Symbol"/>
              </a:rPr>
              <a:t></a:t>
            </a:r>
            <a:r>
              <a:rPr sz="2500" spc="-125" dirty="0">
                <a:latin typeface="Times New Roman"/>
                <a:cs typeface="Times New Roman"/>
              </a:rPr>
              <a:t> </a:t>
            </a:r>
            <a:r>
              <a:rPr sz="2500" i="1" spc="-190" dirty="0">
                <a:latin typeface="Times New Roman"/>
                <a:cs typeface="Times New Roman"/>
              </a:rPr>
              <a:t>y</a:t>
            </a:r>
            <a:r>
              <a:rPr sz="3750" spc="-284" baseline="3333" dirty="0">
                <a:latin typeface="Times New Roman"/>
                <a:cs typeface="Times New Roman"/>
              </a:rPr>
              <a:t>ˆ</a:t>
            </a:r>
            <a:r>
              <a:rPr sz="2500" spc="-190" dirty="0">
                <a:latin typeface="Times New Roman"/>
                <a:cs typeface="Times New Roman"/>
              </a:rPr>
              <a:t>)</a:t>
            </a:r>
            <a:r>
              <a:rPr sz="2175" spc="-284" baseline="42145" dirty="0">
                <a:latin typeface="Times New Roman"/>
                <a:cs typeface="Times New Roman"/>
              </a:rPr>
              <a:t>2</a:t>
            </a:r>
            <a:r>
              <a:rPr sz="2175" spc="-292" baseline="4214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]</a:t>
            </a:r>
            <a:r>
              <a:rPr sz="2500" spc="-405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Symbol"/>
                <a:cs typeface="Symbol"/>
              </a:rPr>
              <a:t></a:t>
            </a:r>
            <a:r>
              <a:rPr sz="2500" spc="-245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Times New Roman"/>
                <a:cs typeface="Times New Roman"/>
              </a:rPr>
              <a:t>2</a:t>
            </a:r>
            <a:r>
              <a:rPr sz="2500" spc="-400" dirty="0">
                <a:latin typeface="Times New Roman"/>
                <a:cs typeface="Times New Roman"/>
              </a:rPr>
              <a:t> </a:t>
            </a:r>
            <a:r>
              <a:rPr sz="5925" spc="-172" baseline="-6329" dirty="0">
                <a:latin typeface="Symbol"/>
                <a:cs typeface="Symbol"/>
              </a:rPr>
              <a:t></a:t>
            </a:r>
            <a:r>
              <a:rPr sz="2500" i="1" spc="-114" dirty="0">
                <a:latin typeface="Times New Roman"/>
                <a:cs typeface="Times New Roman"/>
              </a:rPr>
              <a:t>E</a:t>
            </a:r>
            <a:r>
              <a:rPr sz="2500" spc="-114" dirty="0">
                <a:latin typeface="Times New Roman"/>
                <a:cs typeface="Times New Roman"/>
              </a:rPr>
              <a:t>[</a:t>
            </a:r>
            <a:r>
              <a:rPr sz="2500" spc="-140" dirty="0">
                <a:latin typeface="Times New Roman"/>
                <a:cs typeface="Times New Roman"/>
              </a:rPr>
              <a:t> </a:t>
            </a:r>
            <a:r>
              <a:rPr sz="2500" i="1" spc="15" dirty="0">
                <a:latin typeface="Times New Roman"/>
                <a:cs typeface="Times New Roman"/>
              </a:rPr>
              <a:t>fh</a:t>
            </a:r>
            <a:r>
              <a:rPr sz="2500" spc="15" dirty="0">
                <a:latin typeface="Times New Roman"/>
                <a:cs typeface="Times New Roman"/>
              </a:rPr>
              <a:t>]</a:t>
            </a:r>
            <a:r>
              <a:rPr sz="2500" spc="-395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Symbol"/>
                <a:cs typeface="Symbol"/>
              </a:rPr>
              <a:t></a:t>
            </a:r>
            <a:r>
              <a:rPr sz="2500" spc="-190" dirty="0">
                <a:latin typeface="Times New Roman"/>
                <a:cs typeface="Times New Roman"/>
              </a:rPr>
              <a:t> </a:t>
            </a:r>
            <a:r>
              <a:rPr sz="2500" i="1" dirty="0">
                <a:latin typeface="Times New Roman"/>
                <a:cs typeface="Times New Roman"/>
              </a:rPr>
              <a:t>E</a:t>
            </a:r>
            <a:r>
              <a:rPr sz="2500" dirty="0">
                <a:latin typeface="Times New Roman"/>
                <a:cs typeface="Times New Roman"/>
              </a:rPr>
              <a:t>[</a:t>
            </a:r>
            <a:r>
              <a:rPr sz="2500" spc="-140" dirty="0">
                <a:latin typeface="Times New Roman"/>
                <a:cs typeface="Times New Roman"/>
              </a:rPr>
              <a:t> </a:t>
            </a:r>
            <a:r>
              <a:rPr sz="2500" i="1" spc="-195" dirty="0">
                <a:latin typeface="Times New Roman"/>
                <a:cs typeface="Times New Roman"/>
              </a:rPr>
              <a:t>fy</a:t>
            </a:r>
            <a:r>
              <a:rPr sz="3750" spc="-292" baseline="3333" dirty="0">
                <a:latin typeface="Times New Roman"/>
                <a:cs typeface="Times New Roman"/>
              </a:rPr>
              <a:t>ˆ</a:t>
            </a:r>
            <a:r>
              <a:rPr sz="2500" spc="-195" dirty="0">
                <a:latin typeface="Times New Roman"/>
                <a:cs typeface="Times New Roman"/>
              </a:rPr>
              <a:t>]</a:t>
            </a:r>
            <a:r>
              <a:rPr sz="2500" spc="-395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Symbol"/>
                <a:cs typeface="Symbol"/>
              </a:rPr>
              <a:t></a:t>
            </a:r>
            <a:r>
              <a:rPr sz="2500" spc="-185" dirty="0">
                <a:latin typeface="Times New Roman"/>
                <a:cs typeface="Times New Roman"/>
              </a:rPr>
              <a:t> </a:t>
            </a:r>
            <a:r>
              <a:rPr sz="2500" i="1" spc="45" dirty="0">
                <a:latin typeface="Times New Roman"/>
                <a:cs typeface="Times New Roman"/>
              </a:rPr>
              <a:t>E</a:t>
            </a:r>
            <a:r>
              <a:rPr sz="2500" spc="45" dirty="0">
                <a:latin typeface="Times New Roman"/>
                <a:cs typeface="Times New Roman"/>
              </a:rPr>
              <a:t>[</a:t>
            </a:r>
            <a:r>
              <a:rPr sz="2500" i="1" spc="45" dirty="0">
                <a:latin typeface="Times New Roman"/>
                <a:cs typeface="Times New Roman"/>
              </a:rPr>
              <a:t>h</a:t>
            </a:r>
            <a:r>
              <a:rPr sz="2175" spc="67" baseline="42145" dirty="0">
                <a:latin typeface="Times New Roman"/>
                <a:cs typeface="Times New Roman"/>
              </a:rPr>
              <a:t>2</a:t>
            </a:r>
            <a:r>
              <a:rPr sz="2175" spc="-292" baseline="4214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]</a:t>
            </a:r>
            <a:r>
              <a:rPr sz="2500" spc="-405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Symbol"/>
                <a:cs typeface="Symbol"/>
              </a:rPr>
              <a:t></a:t>
            </a:r>
            <a:r>
              <a:rPr sz="2500" spc="-190" dirty="0">
                <a:latin typeface="Times New Roman"/>
                <a:cs typeface="Times New Roman"/>
              </a:rPr>
              <a:t> </a:t>
            </a:r>
            <a:r>
              <a:rPr sz="2500" i="1" spc="-180" dirty="0">
                <a:latin typeface="Times New Roman"/>
                <a:cs typeface="Times New Roman"/>
              </a:rPr>
              <a:t>E</a:t>
            </a:r>
            <a:r>
              <a:rPr sz="2500" spc="-180" dirty="0">
                <a:latin typeface="Times New Roman"/>
                <a:cs typeface="Times New Roman"/>
              </a:rPr>
              <a:t>[</a:t>
            </a:r>
            <a:r>
              <a:rPr sz="2500" i="1" spc="-180" dirty="0">
                <a:latin typeface="Times New Roman"/>
                <a:cs typeface="Times New Roman"/>
              </a:rPr>
              <a:t>hy</a:t>
            </a:r>
            <a:r>
              <a:rPr sz="3750" spc="-270" baseline="3333" dirty="0">
                <a:latin typeface="Times New Roman"/>
                <a:cs typeface="Times New Roman"/>
              </a:rPr>
              <a:t>ˆ</a:t>
            </a:r>
            <a:r>
              <a:rPr sz="2500" spc="-180" dirty="0">
                <a:latin typeface="Times New Roman"/>
                <a:cs typeface="Times New Roman"/>
              </a:rPr>
              <a:t>]</a:t>
            </a:r>
            <a:r>
              <a:rPr sz="5925" spc="-270" baseline="-6329" dirty="0">
                <a:latin typeface="Symbol"/>
                <a:cs typeface="Symbol"/>
              </a:rPr>
              <a:t></a:t>
            </a:r>
            <a:endParaRPr sz="5925" baseline="-6329" dirty="0">
              <a:latin typeface="Symbol"/>
              <a:cs typeface="Symbo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2888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4912" y="745903"/>
            <a:ext cx="69989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3333CC"/>
                </a:solidFill>
                <a:latin typeface="Arial"/>
                <a:cs typeface="Arial"/>
              </a:rPr>
              <a:t>Bias – </a:t>
            </a:r>
            <a:r>
              <a:rPr sz="3200" spc="-30" dirty="0">
                <a:solidFill>
                  <a:srgbClr val="3333CC"/>
                </a:solidFill>
                <a:latin typeface="Arial"/>
                <a:cs typeface="Arial"/>
              </a:rPr>
              <a:t>Variance </a:t>
            </a:r>
            <a:r>
              <a:rPr sz="3200" spc="-5" dirty="0">
                <a:solidFill>
                  <a:srgbClr val="3333CC"/>
                </a:solidFill>
                <a:latin typeface="Arial"/>
                <a:cs typeface="Arial"/>
              </a:rPr>
              <a:t>decomposition </a:t>
            </a:r>
            <a:r>
              <a:rPr sz="3200" dirty="0">
                <a:solidFill>
                  <a:srgbClr val="3333CC"/>
                </a:solidFill>
                <a:latin typeface="Arial"/>
                <a:cs typeface="Arial"/>
              </a:rPr>
              <a:t>of</a:t>
            </a:r>
            <a:r>
              <a:rPr sz="3200" spc="-1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3333CC"/>
                </a:solidFill>
                <a:latin typeface="Arial"/>
                <a:cs typeface="Arial"/>
              </a:rPr>
              <a:t>error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4912" y="1400359"/>
            <a:ext cx="1816288" cy="5129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0925" algn="l"/>
                <a:tab pos="1631950" algn="l"/>
              </a:tabLst>
            </a:pPr>
            <a:r>
              <a:rPr lang="en-US" sz="3250" spc="25" dirty="0" smtClean="0">
                <a:latin typeface="Times New Roman"/>
                <a:cs typeface="Times New Roman"/>
              </a:rPr>
              <a:t>h=E{</a:t>
            </a:r>
            <a:r>
              <a:rPr lang="en-US" sz="2000" i="1" spc="-600" dirty="0" smtClean="0">
                <a:latin typeface="Times New Roman"/>
                <a:cs typeface="Times New Roman"/>
              </a:rPr>
              <a:t>y</a:t>
            </a:r>
            <a:r>
              <a:rPr lang="en-US" sz="3600" spc="-900" baseline="2564" dirty="0" smtClean="0">
                <a:latin typeface="Times New Roman"/>
                <a:cs typeface="Times New Roman"/>
              </a:rPr>
              <a:t>ˆ  </a:t>
            </a:r>
            <a:r>
              <a:rPr lang="en-US" sz="3250" dirty="0" smtClean="0">
                <a:latin typeface="Times New Roman"/>
                <a:cs typeface="Times New Roman"/>
              </a:rPr>
              <a:t> }</a:t>
            </a:r>
            <a:endParaRPr lang="en-US" sz="3250" spc="25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65605" y="1679630"/>
            <a:ext cx="187196" cy="314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07720" algn="l"/>
              </a:tabLst>
            </a:pPr>
            <a:r>
              <a:rPr lang="en-US" sz="1900" i="1" spc="15" dirty="0">
                <a:latin typeface="Times New Roman"/>
                <a:cs typeface="Times New Roman"/>
              </a:rPr>
              <a:t>D</a:t>
            </a:r>
            <a:endParaRPr sz="1900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62200" y="1365802"/>
            <a:ext cx="812800" cy="5213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50" i="1" spc="-600" dirty="0" smtClean="0">
                <a:latin typeface="Times New Roman"/>
                <a:cs typeface="Times New Roman"/>
              </a:rPr>
              <a:t>y</a:t>
            </a:r>
            <a:r>
              <a:rPr sz="4875" spc="-900" baseline="2564" dirty="0" smtClean="0">
                <a:latin typeface="Times New Roman"/>
                <a:cs typeface="Times New Roman"/>
              </a:rPr>
              <a:t>ˆ </a:t>
            </a:r>
            <a:r>
              <a:rPr sz="3250" spc="30" dirty="0" smtClean="0">
                <a:latin typeface="Symbol"/>
                <a:cs typeface="Symbol"/>
              </a:rPr>
              <a:t></a:t>
            </a:r>
            <a:r>
              <a:rPr sz="3250" spc="-30" dirty="0" smtClean="0">
                <a:latin typeface="Times New Roman"/>
                <a:cs typeface="Times New Roman"/>
              </a:rPr>
              <a:t> </a:t>
            </a:r>
            <a:r>
              <a:rPr sz="3250" i="1" spc="-600" dirty="0" smtClean="0">
                <a:latin typeface="Times New Roman"/>
                <a:cs typeface="Times New Roman"/>
              </a:rPr>
              <a:t>y</a:t>
            </a:r>
            <a:r>
              <a:rPr sz="4875" spc="-900" baseline="2564" dirty="0" smtClean="0">
                <a:latin typeface="Times New Roman"/>
                <a:cs typeface="Times New Roman"/>
              </a:rPr>
              <a:t>ˆ</a:t>
            </a:r>
            <a:endParaRPr sz="4875" baseline="2564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86400" y="1325342"/>
            <a:ext cx="1848485" cy="104451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200" i="1" spc="5" dirty="0">
                <a:latin typeface="Times New Roman"/>
                <a:cs typeface="Times New Roman"/>
              </a:rPr>
              <a:t>f </a:t>
            </a:r>
            <a:r>
              <a:rPr sz="3200" spc="15" dirty="0">
                <a:latin typeface="Symbol"/>
                <a:cs typeface="Symbol"/>
              </a:rPr>
              <a:t></a:t>
            </a:r>
            <a:r>
              <a:rPr sz="3200" spc="15" dirty="0">
                <a:latin typeface="Times New Roman"/>
                <a:cs typeface="Times New Roman"/>
              </a:rPr>
              <a:t> </a:t>
            </a:r>
            <a:r>
              <a:rPr sz="3200" i="1" spc="5" dirty="0">
                <a:latin typeface="Times New Roman"/>
                <a:cs typeface="Times New Roman"/>
              </a:rPr>
              <a:t>f </a:t>
            </a:r>
            <a:r>
              <a:rPr sz="3200" spc="130" dirty="0">
                <a:latin typeface="Times New Roman"/>
                <a:cs typeface="Times New Roman"/>
              </a:rPr>
              <a:t>(</a:t>
            </a:r>
            <a:r>
              <a:rPr sz="3200" i="1" spc="130" dirty="0">
                <a:latin typeface="Times New Roman"/>
                <a:cs typeface="Times New Roman"/>
              </a:rPr>
              <a:t>x</a:t>
            </a:r>
            <a:r>
              <a:rPr sz="3200" spc="130" dirty="0">
                <a:latin typeface="Times New Roman"/>
                <a:cs typeface="Times New Roman"/>
              </a:rPr>
              <a:t>) </a:t>
            </a:r>
            <a:r>
              <a:rPr sz="3200" spc="15" dirty="0">
                <a:latin typeface="Symbol"/>
                <a:cs typeface="Symbol"/>
              </a:rPr>
              <a:t></a:t>
            </a:r>
            <a:r>
              <a:rPr sz="3200" spc="-615" dirty="0">
                <a:latin typeface="Times New Roman"/>
                <a:cs typeface="Times New Roman"/>
              </a:rPr>
              <a:t> </a:t>
            </a:r>
            <a:r>
              <a:rPr sz="3300" i="1" spc="-30" dirty="0" smtClean="0">
                <a:latin typeface="Symbol"/>
                <a:cs typeface="Symbol"/>
              </a:rPr>
              <a:t></a:t>
            </a:r>
            <a:endParaRPr lang="en-US" sz="3300" i="1" spc="-30" dirty="0" smtClean="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endParaRPr sz="3300" dirty="0">
              <a:latin typeface="Symbol"/>
              <a:cs typeface="Symbo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0" y="2390396"/>
            <a:ext cx="8979088" cy="3288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15"/>
              </a:spcBef>
            </a:pPr>
            <a:r>
              <a:rPr lang="pt-BR" sz="3200" i="1" spc="-10" dirty="0">
                <a:latin typeface="Times New Roman"/>
                <a:cs typeface="Times New Roman"/>
              </a:rPr>
              <a:t>2</a:t>
            </a:r>
            <a:r>
              <a:rPr lang="pt-BR" sz="3200" i="1" spc="-400" dirty="0">
                <a:latin typeface="Times New Roman"/>
                <a:cs typeface="Times New Roman"/>
              </a:rPr>
              <a:t> </a:t>
            </a:r>
            <a:r>
              <a:rPr lang="pt-BR" sz="3200" i="1" spc="-400" dirty="0" smtClean="0">
                <a:latin typeface="Times New Roman"/>
                <a:cs typeface="Times New Roman"/>
              </a:rPr>
              <a:t>(</a:t>
            </a:r>
            <a:r>
              <a:rPr lang="pt-BR" sz="3200" i="1" spc="-114" dirty="0" smtClean="0">
                <a:latin typeface="Times New Roman"/>
                <a:cs typeface="Times New Roman"/>
              </a:rPr>
              <a:t>E</a:t>
            </a:r>
            <a:r>
              <a:rPr lang="pt-BR" sz="3200" i="1" spc="-114" dirty="0">
                <a:latin typeface="Times New Roman"/>
                <a:cs typeface="Times New Roman"/>
              </a:rPr>
              <a:t>[</a:t>
            </a:r>
            <a:r>
              <a:rPr lang="pt-BR" sz="3200" i="1" spc="-140" dirty="0">
                <a:latin typeface="Times New Roman"/>
                <a:cs typeface="Times New Roman"/>
              </a:rPr>
              <a:t> </a:t>
            </a:r>
            <a:r>
              <a:rPr lang="pt-BR" sz="3200" i="1" spc="15" dirty="0">
                <a:latin typeface="Times New Roman"/>
                <a:cs typeface="Times New Roman"/>
              </a:rPr>
              <a:t>fh]</a:t>
            </a:r>
            <a:r>
              <a:rPr lang="pt-BR" sz="3200" i="1" spc="-395" dirty="0">
                <a:latin typeface="Times New Roman"/>
                <a:cs typeface="Times New Roman"/>
              </a:rPr>
              <a:t> </a:t>
            </a:r>
            <a:r>
              <a:rPr lang="pt-BR" sz="3200" i="1" spc="-10" dirty="0">
                <a:latin typeface="Symbol"/>
                <a:cs typeface="Symbol"/>
              </a:rPr>
              <a:t></a:t>
            </a:r>
            <a:r>
              <a:rPr lang="pt-BR" sz="3200" i="1" spc="-190" dirty="0">
                <a:latin typeface="Times New Roman"/>
                <a:cs typeface="Times New Roman"/>
              </a:rPr>
              <a:t> </a:t>
            </a:r>
            <a:r>
              <a:rPr lang="pt-BR" sz="3200" i="1" dirty="0">
                <a:latin typeface="Times New Roman"/>
                <a:cs typeface="Times New Roman"/>
              </a:rPr>
              <a:t>E[</a:t>
            </a:r>
            <a:r>
              <a:rPr lang="pt-BR" sz="3200" i="1" spc="-140" dirty="0">
                <a:latin typeface="Times New Roman"/>
                <a:cs typeface="Times New Roman"/>
              </a:rPr>
              <a:t> </a:t>
            </a:r>
            <a:r>
              <a:rPr lang="pt-BR" sz="3200" i="1" spc="-195" dirty="0">
                <a:latin typeface="Times New Roman"/>
                <a:cs typeface="Times New Roman"/>
              </a:rPr>
              <a:t>fy</a:t>
            </a:r>
            <a:r>
              <a:rPr lang="pt-BR" sz="3200" i="1" spc="-292" baseline="3333" dirty="0">
                <a:latin typeface="Times New Roman"/>
                <a:cs typeface="Times New Roman"/>
              </a:rPr>
              <a:t>ˆ</a:t>
            </a:r>
            <a:r>
              <a:rPr lang="pt-BR" sz="3200" i="1" spc="-195" dirty="0">
                <a:latin typeface="Times New Roman"/>
                <a:cs typeface="Times New Roman"/>
              </a:rPr>
              <a:t>]</a:t>
            </a:r>
            <a:r>
              <a:rPr lang="pt-BR" sz="3200" i="1" spc="-395" dirty="0">
                <a:latin typeface="Times New Roman"/>
                <a:cs typeface="Times New Roman"/>
              </a:rPr>
              <a:t> </a:t>
            </a:r>
            <a:r>
              <a:rPr lang="pt-BR" sz="3200" i="1" spc="-10" dirty="0">
                <a:latin typeface="Symbol"/>
                <a:cs typeface="Symbol"/>
              </a:rPr>
              <a:t></a:t>
            </a:r>
            <a:r>
              <a:rPr lang="pt-BR" sz="3200" i="1" spc="-185" dirty="0">
                <a:latin typeface="Times New Roman"/>
                <a:cs typeface="Times New Roman"/>
              </a:rPr>
              <a:t> </a:t>
            </a:r>
            <a:r>
              <a:rPr lang="pt-BR" sz="3200" i="1" spc="45" dirty="0">
                <a:latin typeface="Times New Roman"/>
                <a:cs typeface="Times New Roman"/>
              </a:rPr>
              <a:t>E[h</a:t>
            </a:r>
            <a:r>
              <a:rPr lang="pt-BR" sz="3200" i="1" spc="67" baseline="42145" dirty="0">
                <a:latin typeface="Times New Roman"/>
                <a:cs typeface="Times New Roman"/>
              </a:rPr>
              <a:t>2</a:t>
            </a:r>
            <a:r>
              <a:rPr lang="pt-BR" sz="3200" i="1" spc="-292" baseline="42145" dirty="0">
                <a:latin typeface="Times New Roman"/>
                <a:cs typeface="Times New Roman"/>
              </a:rPr>
              <a:t> </a:t>
            </a:r>
            <a:r>
              <a:rPr lang="pt-BR" sz="3200" i="1" spc="-5" dirty="0">
                <a:latin typeface="Times New Roman"/>
                <a:cs typeface="Times New Roman"/>
              </a:rPr>
              <a:t>]</a:t>
            </a:r>
            <a:r>
              <a:rPr lang="pt-BR" sz="3200" i="1" spc="-405" dirty="0">
                <a:latin typeface="Times New Roman"/>
                <a:cs typeface="Times New Roman"/>
              </a:rPr>
              <a:t> </a:t>
            </a:r>
            <a:r>
              <a:rPr lang="pt-BR" sz="3200" i="1" spc="-10" dirty="0">
                <a:latin typeface="Symbol"/>
                <a:cs typeface="Symbol"/>
              </a:rPr>
              <a:t></a:t>
            </a:r>
            <a:r>
              <a:rPr lang="pt-BR" sz="3200" i="1" spc="-190" dirty="0">
                <a:latin typeface="Times New Roman"/>
                <a:cs typeface="Times New Roman"/>
              </a:rPr>
              <a:t> </a:t>
            </a:r>
            <a:r>
              <a:rPr lang="pt-BR" sz="3200" i="1" spc="-180" dirty="0">
                <a:latin typeface="Times New Roman"/>
                <a:cs typeface="Times New Roman"/>
              </a:rPr>
              <a:t>E[hy</a:t>
            </a:r>
            <a:r>
              <a:rPr lang="pt-BR" sz="3200" i="1" spc="-270" baseline="3333" dirty="0">
                <a:latin typeface="Times New Roman"/>
                <a:cs typeface="Times New Roman"/>
              </a:rPr>
              <a:t>ˆ</a:t>
            </a:r>
            <a:r>
              <a:rPr lang="pt-BR" sz="3200" i="1" spc="-180" dirty="0" smtClean="0">
                <a:latin typeface="Times New Roman"/>
                <a:cs typeface="Times New Roman"/>
              </a:rPr>
              <a:t>]</a:t>
            </a:r>
            <a:r>
              <a:rPr lang="pt-BR" sz="3200" i="1" spc="-270" baseline="-6329" dirty="0">
                <a:latin typeface="Symbol"/>
                <a:cs typeface="Times New Roman"/>
              </a:rPr>
              <a:t>)</a:t>
            </a:r>
            <a:r>
              <a:rPr lang="pt-BR" sz="3200" spc="-270" baseline="-6329" dirty="0" smtClean="0">
                <a:latin typeface="Symbol"/>
                <a:cs typeface="Symbol"/>
              </a:rPr>
              <a:t> </a:t>
            </a:r>
          </a:p>
          <a:p>
            <a:pPr marL="152400">
              <a:lnSpc>
                <a:spcPct val="100000"/>
              </a:lnSpc>
              <a:spcBef>
                <a:spcPts val="115"/>
              </a:spcBef>
            </a:pPr>
            <a:r>
              <a:rPr lang="pt-BR" sz="3200" i="1" spc="-270" baseline="-6329" dirty="0" smtClean="0">
                <a:latin typeface="Symbol"/>
                <a:cs typeface="Symbol"/>
              </a:rPr>
              <a:t>=   </a:t>
            </a:r>
            <a:r>
              <a:rPr lang="pt-BR" sz="3200" i="1" spc="-114" dirty="0" smtClean="0">
                <a:latin typeface="Times New Roman"/>
                <a:cs typeface="Times New Roman"/>
              </a:rPr>
              <a:t>E</a:t>
            </a:r>
            <a:r>
              <a:rPr lang="pt-BR" sz="3200" i="1" spc="-114" dirty="0">
                <a:latin typeface="Times New Roman"/>
                <a:cs typeface="Times New Roman"/>
              </a:rPr>
              <a:t>[</a:t>
            </a:r>
            <a:r>
              <a:rPr lang="pt-BR" sz="3200" i="1" spc="-140" dirty="0">
                <a:latin typeface="Times New Roman"/>
                <a:cs typeface="Times New Roman"/>
              </a:rPr>
              <a:t> </a:t>
            </a:r>
            <a:r>
              <a:rPr lang="pt-BR" sz="3200" i="1" spc="15" dirty="0" smtClean="0">
                <a:latin typeface="Times New Roman"/>
                <a:cs typeface="Times New Roman"/>
              </a:rPr>
              <a:t>f]E[h]-</a:t>
            </a:r>
            <a:r>
              <a:rPr lang="pt-BR" sz="3200" i="1" dirty="0">
                <a:latin typeface="Times New Roman"/>
                <a:cs typeface="Times New Roman"/>
              </a:rPr>
              <a:t> E[</a:t>
            </a:r>
            <a:r>
              <a:rPr lang="pt-BR" sz="3200" i="1" spc="-140" dirty="0">
                <a:latin typeface="Times New Roman"/>
                <a:cs typeface="Times New Roman"/>
              </a:rPr>
              <a:t> </a:t>
            </a:r>
            <a:r>
              <a:rPr lang="pt-BR" sz="3200" i="1" spc="-195" dirty="0" smtClean="0">
                <a:latin typeface="Times New Roman"/>
                <a:cs typeface="Times New Roman"/>
              </a:rPr>
              <a:t>f</a:t>
            </a:r>
            <a:r>
              <a:rPr lang="pt-BR" sz="3200" i="1" dirty="0">
                <a:latin typeface="Times New Roman"/>
                <a:cs typeface="Times New Roman"/>
              </a:rPr>
              <a:t> </a:t>
            </a:r>
            <a:r>
              <a:rPr lang="pt-BR" sz="3200" i="1" dirty="0" smtClean="0">
                <a:latin typeface="Times New Roman"/>
                <a:cs typeface="Times New Roman"/>
              </a:rPr>
              <a:t>]E[</a:t>
            </a:r>
            <a:r>
              <a:rPr lang="pt-BR" sz="3200" i="1" spc="-195" dirty="0" smtClean="0">
                <a:latin typeface="Times New Roman"/>
                <a:cs typeface="Times New Roman"/>
              </a:rPr>
              <a:t>y</a:t>
            </a:r>
            <a:r>
              <a:rPr lang="pt-BR" sz="3200" i="1" spc="-292" baseline="3333" dirty="0">
                <a:latin typeface="Times New Roman"/>
                <a:cs typeface="Times New Roman"/>
              </a:rPr>
              <a:t>ˆ</a:t>
            </a:r>
            <a:r>
              <a:rPr lang="pt-BR" sz="3200" i="1" spc="-195" dirty="0" smtClean="0">
                <a:latin typeface="Times New Roman"/>
                <a:cs typeface="Times New Roman"/>
              </a:rPr>
              <a:t>]</a:t>
            </a:r>
            <a:r>
              <a:rPr lang="pt-BR" sz="3200" i="1" spc="-10" dirty="0">
                <a:latin typeface="Symbol"/>
                <a:cs typeface="Symbol"/>
              </a:rPr>
              <a:t> </a:t>
            </a:r>
            <a:r>
              <a:rPr lang="pt-BR" sz="3200" i="1" spc="-185" dirty="0">
                <a:latin typeface="Times New Roman"/>
                <a:cs typeface="Times New Roman"/>
              </a:rPr>
              <a:t> </a:t>
            </a:r>
            <a:r>
              <a:rPr lang="pt-BR" sz="3200" i="1" spc="45" dirty="0" smtClean="0">
                <a:latin typeface="Times New Roman"/>
                <a:cs typeface="Times New Roman"/>
              </a:rPr>
              <a:t>E[h</a:t>
            </a:r>
            <a:r>
              <a:rPr lang="pt-BR" sz="3200" i="1" spc="-5" dirty="0" smtClean="0">
                <a:latin typeface="Times New Roman"/>
                <a:cs typeface="Times New Roman"/>
              </a:rPr>
              <a:t>]</a:t>
            </a:r>
            <a:r>
              <a:rPr lang="pt-BR" sz="3200" i="1" spc="45" dirty="0">
                <a:latin typeface="Times New Roman"/>
                <a:cs typeface="Times New Roman"/>
              </a:rPr>
              <a:t> E[h</a:t>
            </a:r>
            <a:r>
              <a:rPr lang="pt-BR" sz="3200" i="1" spc="-5" dirty="0">
                <a:latin typeface="Times New Roman"/>
                <a:cs typeface="Times New Roman"/>
              </a:rPr>
              <a:t>]</a:t>
            </a:r>
            <a:r>
              <a:rPr lang="pt-BR" sz="3200" i="1" spc="-405" dirty="0" smtClean="0">
                <a:latin typeface="Times New Roman"/>
                <a:cs typeface="Times New Roman"/>
              </a:rPr>
              <a:t> </a:t>
            </a:r>
            <a:r>
              <a:rPr lang="pt-BR" sz="3200" i="1" spc="-10" dirty="0">
                <a:latin typeface="Symbol"/>
                <a:cs typeface="Symbol"/>
              </a:rPr>
              <a:t></a:t>
            </a:r>
            <a:r>
              <a:rPr lang="pt-BR" sz="3200" i="1" spc="-190" dirty="0">
                <a:latin typeface="Times New Roman"/>
                <a:cs typeface="Times New Roman"/>
              </a:rPr>
              <a:t> </a:t>
            </a:r>
            <a:r>
              <a:rPr lang="pt-BR" sz="3200" i="1" spc="45" dirty="0" smtClean="0">
                <a:latin typeface="Times New Roman"/>
                <a:cs typeface="Times New Roman"/>
              </a:rPr>
              <a:t>E[h</a:t>
            </a:r>
            <a:r>
              <a:rPr lang="pt-BR" sz="3200" i="1" spc="-5" dirty="0">
                <a:latin typeface="Times New Roman"/>
                <a:cs typeface="Times New Roman"/>
              </a:rPr>
              <a:t>]</a:t>
            </a:r>
            <a:r>
              <a:rPr lang="pt-BR" sz="3200" i="1" spc="-405" dirty="0">
                <a:latin typeface="Times New Roman"/>
                <a:cs typeface="Times New Roman"/>
              </a:rPr>
              <a:t> </a:t>
            </a:r>
            <a:r>
              <a:rPr lang="pt-BR" sz="3200" i="1" spc="-180" dirty="0" smtClean="0">
                <a:latin typeface="Times New Roman"/>
                <a:cs typeface="Times New Roman"/>
              </a:rPr>
              <a:t>E[y</a:t>
            </a:r>
            <a:r>
              <a:rPr lang="pt-BR" sz="3200" i="1" spc="-270" baseline="3333" dirty="0">
                <a:latin typeface="Times New Roman"/>
                <a:cs typeface="Times New Roman"/>
              </a:rPr>
              <a:t>ˆ</a:t>
            </a:r>
            <a:r>
              <a:rPr lang="pt-BR" sz="3200" i="1" spc="-180" dirty="0" smtClean="0">
                <a:latin typeface="Times New Roman"/>
                <a:cs typeface="Times New Roman"/>
              </a:rPr>
              <a:t>]</a:t>
            </a:r>
          </a:p>
          <a:p>
            <a:pPr marL="152400">
              <a:lnSpc>
                <a:spcPct val="100000"/>
              </a:lnSpc>
              <a:spcBef>
                <a:spcPts val="115"/>
              </a:spcBef>
            </a:pPr>
            <a:r>
              <a:rPr lang="pt-BR" sz="3200" i="1" spc="-180" dirty="0">
                <a:latin typeface="Times New Roman"/>
                <a:cs typeface="Times New Roman"/>
              </a:rPr>
              <a:t>=</a:t>
            </a:r>
            <a:r>
              <a:rPr lang="pt-BR" sz="3200" i="1" spc="-395" dirty="0" smtClean="0">
                <a:latin typeface="Times New Roman"/>
                <a:cs typeface="Times New Roman"/>
              </a:rPr>
              <a:t> </a:t>
            </a:r>
            <a:r>
              <a:rPr lang="pt-BR" sz="3200" i="1" spc="-114" dirty="0">
                <a:latin typeface="Times New Roman"/>
                <a:cs typeface="Times New Roman"/>
              </a:rPr>
              <a:t>E[</a:t>
            </a:r>
            <a:r>
              <a:rPr lang="pt-BR" sz="3200" i="1" spc="-140" dirty="0">
                <a:latin typeface="Times New Roman"/>
                <a:cs typeface="Times New Roman"/>
              </a:rPr>
              <a:t> </a:t>
            </a:r>
            <a:r>
              <a:rPr lang="pt-BR" sz="3200" i="1" spc="15" dirty="0" smtClean="0">
                <a:latin typeface="Times New Roman"/>
                <a:cs typeface="Times New Roman"/>
              </a:rPr>
              <a:t>f]E[</a:t>
            </a:r>
            <a:r>
              <a:rPr lang="pt-BR" sz="3200" i="1" dirty="0">
                <a:latin typeface="Times New Roman"/>
                <a:cs typeface="Times New Roman"/>
              </a:rPr>
              <a:t>E[</a:t>
            </a:r>
            <a:r>
              <a:rPr lang="pt-BR" sz="3200" i="1" spc="-195" dirty="0">
                <a:latin typeface="Times New Roman"/>
                <a:cs typeface="Times New Roman"/>
              </a:rPr>
              <a:t>y</a:t>
            </a:r>
            <a:r>
              <a:rPr lang="pt-BR" sz="3200" i="1" spc="-292" baseline="3333" dirty="0">
                <a:latin typeface="Times New Roman"/>
                <a:cs typeface="Times New Roman"/>
              </a:rPr>
              <a:t>ˆ</a:t>
            </a:r>
            <a:r>
              <a:rPr lang="pt-BR" sz="3200" i="1" spc="-195" dirty="0">
                <a:latin typeface="Times New Roman"/>
                <a:cs typeface="Times New Roman"/>
              </a:rPr>
              <a:t>]</a:t>
            </a:r>
            <a:r>
              <a:rPr lang="pt-BR" sz="3200" i="1" spc="15" dirty="0" smtClean="0">
                <a:latin typeface="Times New Roman"/>
                <a:cs typeface="Times New Roman"/>
              </a:rPr>
              <a:t>]-</a:t>
            </a:r>
            <a:r>
              <a:rPr lang="pt-BR" sz="3200" i="1" dirty="0" smtClean="0">
                <a:latin typeface="Times New Roman"/>
                <a:cs typeface="Times New Roman"/>
              </a:rPr>
              <a:t> </a:t>
            </a:r>
            <a:r>
              <a:rPr lang="pt-BR" sz="3200" i="1" dirty="0">
                <a:latin typeface="Times New Roman"/>
                <a:cs typeface="Times New Roman"/>
              </a:rPr>
              <a:t>E[</a:t>
            </a:r>
            <a:r>
              <a:rPr lang="pt-BR" sz="3200" i="1" spc="-140" dirty="0">
                <a:latin typeface="Times New Roman"/>
                <a:cs typeface="Times New Roman"/>
              </a:rPr>
              <a:t> </a:t>
            </a:r>
            <a:r>
              <a:rPr lang="pt-BR" sz="3200" i="1" spc="-195" dirty="0">
                <a:latin typeface="Times New Roman"/>
                <a:cs typeface="Times New Roman"/>
              </a:rPr>
              <a:t>f</a:t>
            </a:r>
            <a:r>
              <a:rPr lang="pt-BR" sz="3200" i="1" dirty="0">
                <a:latin typeface="Times New Roman"/>
                <a:cs typeface="Times New Roman"/>
              </a:rPr>
              <a:t> </a:t>
            </a:r>
            <a:r>
              <a:rPr lang="pt-BR" sz="3200" i="1" dirty="0" smtClean="0">
                <a:latin typeface="Times New Roman"/>
                <a:cs typeface="Times New Roman"/>
              </a:rPr>
              <a:t>]</a:t>
            </a:r>
            <a:r>
              <a:rPr lang="pt-BR" sz="3200" i="1" dirty="0">
                <a:latin typeface="Times New Roman"/>
                <a:cs typeface="Times New Roman"/>
              </a:rPr>
              <a:t> E[</a:t>
            </a:r>
            <a:r>
              <a:rPr lang="pt-BR" sz="3200" i="1" spc="-195" dirty="0">
                <a:latin typeface="Times New Roman"/>
                <a:cs typeface="Times New Roman"/>
              </a:rPr>
              <a:t>y</a:t>
            </a:r>
            <a:r>
              <a:rPr lang="pt-BR" sz="3200" i="1" spc="-292" baseline="3333" dirty="0">
                <a:latin typeface="Times New Roman"/>
                <a:cs typeface="Times New Roman"/>
              </a:rPr>
              <a:t>ˆ</a:t>
            </a:r>
            <a:r>
              <a:rPr lang="pt-BR" sz="3200" i="1" spc="-195" dirty="0" smtClean="0">
                <a:latin typeface="Times New Roman"/>
                <a:cs typeface="Times New Roman"/>
              </a:rPr>
              <a:t>]</a:t>
            </a:r>
            <a:r>
              <a:rPr lang="pt-BR" sz="3200" i="1" spc="-10" dirty="0" smtClean="0">
                <a:latin typeface="Symbol"/>
                <a:cs typeface="Symbol"/>
              </a:rPr>
              <a:t></a:t>
            </a:r>
            <a:r>
              <a:rPr lang="pt-BR" sz="3200" i="1" spc="-185" dirty="0" smtClean="0">
                <a:latin typeface="Times New Roman"/>
                <a:cs typeface="Times New Roman"/>
              </a:rPr>
              <a:t> </a:t>
            </a:r>
            <a:r>
              <a:rPr lang="pt-BR" sz="3200" i="1" spc="45" dirty="0" smtClean="0">
                <a:latin typeface="Times New Roman"/>
                <a:cs typeface="Times New Roman"/>
              </a:rPr>
              <a:t>E[h</a:t>
            </a:r>
            <a:r>
              <a:rPr lang="pt-BR" sz="3200" i="1" spc="-5" dirty="0" smtClean="0">
                <a:latin typeface="Times New Roman"/>
                <a:cs typeface="Times New Roman"/>
              </a:rPr>
              <a:t>]</a:t>
            </a:r>
            <a:r>
              <a:rPr lang="pt-BR" sz="3200" i="1" spc="45" dirty="0" smtClean="0">
                <a:latin typeface="Times New Roman"/>
                <a:cs typeface="Times New Roman"/>
              </a:rPr>
              <a:t>E[</a:t>
            </a:r>
            <a:r>
              <a:rPr lang="pt-BR" sz="3200" i="1" dirty="0" smtClean="0">
                <a:latin typeface="Times New Roman"/>
                <a:cs typeface="Times New Roman"/>
              </a:rPr>
              <a:t>E[</a:t>
            </a:r>
            <a:r>
              <a:rPr lang="pt-BR" sz="3200" i="1" spc="-195" dirty="0" smtClean="0">
                <a:latin typeface="Times New Roman"/>
                <a:cs typeface="Times New Roman"/>
              </a:rPr>
              <a:t>y</a:t>
            </a:r>
            <a:r>
              <a:rPr lang="pt-BR" sz="3200" i="1" spc="-292" baseline="3333" dirty="0">
                <a:latin typeface="Times New Roman"/>
                <a:cs typeface="Times New Roman"/>
              </a:rPr>
              <a:t>ˆ</a:t>
            </a:r>
            <a:r>
              <a:rPr lang="pt-BR" sz="3200" i="1" spc="-195" dirty="0" smtClean="0">
                <a:latin typeface="Times New Roman"/>
                <a:cs typeface="Times New Roman"/>
              </a:rPr>
              <a:t>]</a:t>
            </a:r>
            <a:r>
              <a:rPr lang="pt-BR" sz="3200" i="1" spc="-5" dirty="0" smtClean="0">
                <a:latin typeface="Times New Roman"/>
                <a:cs typeface="Times New Roman"/>
              </a:rPr>
              <a:t>]</a:t>
            </a:r>
            <a:r>
              <a:rPr lang="pt-BR" sz="3200" i="1" spc="-10" dirty="0" smtClean="0">
                <a:latin typeface="Symbol"/>
                <a:cs typeface="Symbol"/>
              </a:rPr>
              <a:t></a:t>
            </a:r>
            <a:r>
              <a:rPr lang="pt-BR" sz="3200" i="1" spc="-190" dirty="0" smtClean="0">
                <a:latin typeface="Times New Roman"/>
                <a:cs typeface="Times New Roman"/>
              </a:rPr>
              <a:t> </a:t>
            </a:r>
            <a:r>
              <a:rPr lang="pt-BR" sz="3200" i="1" spc="45" dirty="0">
                <a:latin typeface="Times New Roman"/>
                <a:cs typeface="Times New Roman"/>
              </a:rPr>
              <a:t>E[h</a:t>
            </a:r>
            <a:r>
              <a:rPr lang="pt-BR" sz="3200" i="1" spc="-5" dirty="0">
                <a:latin typeface="Times New Roman"/>
                <a:cs typeface="Times New Roman"/>
              </a:rPr>
              <a:t>]</a:t>
            </a:r>
            <a:r>
              <a:rPr lang="pt-BR" sz="3200" i="1" spc="-405" dirty="0">
                <a:latin typeface="Times New Roman"/>
                <a:cs typeface="Times New Roman"/>
              </a:rPr>
              <a:t> </a:t>
            </a:r>
            <a:r>
              <a:rPr lang="pt-BR" sz="3200" i="1" dirty="0">
                <a:latin typeface="Times New Roman"/>
                <a:cs typeface="Times New Roman"/>
              </a:rPr>
              <a:t>E[</a:t>
            </a:r>
            <a:r>
              <a:rPr lang="pt-BR" sz="3200" i="1" spc="-195" dirty="0">
                <a:latin typeface="Times New Roman"/>
                <a:cs typeface="Times New Roman"/>
              </a:rPr>
              <a:t>y</a:t>
            </a:r>
            <a:r>
              <a:rPr lang="pt-BR" sz="3200" i="1" spc="-292" baseline="3333" dirty="0">
                <a:latin typeface="Times New Roman"/>
                <a:cs typeface="Times New Roman"/>
              </a:rPr>
              <a:t>ˆ</a:t>
            </a:r>
            <a:r>
              <a:rPr lang="pt-BR" sz="3200" i="1" spc="-195" dirty="0">
                <a:latin typeface="Times New Roman"/>
                <a:cs typeface="Times New Roman"/>
              </a:rPr>
              <a:t>] </a:t>
            </a:r>
            <a:endParaRPr lang="pt-BR" sz="3200" i="1" spc="-195" dirty="0" smtClean="0">
              <a:latin typeface="Times New Roman"/>
              <a:cs typeface="Times New Roman"/>
            </a:endParaRPr>
          </a:p>
          <a:p>
            <a:pPr marL="152400">
              <a:lnSpc>
                <a:spcPct val="100000"/>
              </a:lnSpc>
              <a:spcBef>
                <a:spcPts val="115"/>
              </a:spcBef>
            </a:pPr>
            <a:r>
              <a:rPr lang="pt-BR" sz="3200" i="1" spc="-180" dirty="0" smtClean="0">
                <a:latin typeface="Times New Roman"/>
                <a:cs typeface="Times New Roman"/>
              </a:rPr>
              <a:t>=</a:t>
            </a:r>
            <a:r>
              <a:rPr lang="pt-BR" sz="3200" i="1" spc="-395" dirty="0" smtClean="0">
                <a:latin typeface="Times New Roman"/>
                <a:cs typeface="Times New Roman"/>
              </a:rPr>
              <a:t> </a:t>
            </a:r>
            <a:r>
              <a:rPr lang="pt-BR" sz="3200" i="1" spc="-114" dirty="0">
                <a:latin typeface="Times New Roman"/>
                <a:cs typeface="Times New Roman"/>
              </a:rPr>
              <a:t>E[</a:t>
            </a:r>
            <a:r>
              <a:rPr lang="pt-BR" sz="3200" i="1" spc="-140" dirty="0">
                <a:latin typeface="Times New Roman"/>
                <a:cs typeface="Times New Roman"/>
              </a:rPr>
              <a:t> </a:t>
            </a:r>
            <a:r>
              <a:rPr lang="pt-BR" sz="3200" i="1" spc="15" dirty="0" smtClean="0">
                <a:latin typeface="Times New Roman"/>
                <a:cs typeface="Times New Roman"/>
              </a:rPr>
              <a:t>f]</a:t>
            </a:r>
            <a:r>
              <a:rPr lang="pt-BR" sz="3200" i="1" dirty="0" smtClean="0">
                <a:latin typeface="Times New Roman"/>
                <a:cs typeface="Times New Roman"/>
              </a:rPr>
              <a:t>E[</a:t>
            </a:r>
            <a:r>
              <a:rPr lang="pt-BR" sz="3200" i="1" spc="-195" dirty="0" smtClean="0">
                <a:latin typeface="Times New Roman"/>
                <a:cs typeface="Times New Roman"/>
              </a:rPr>
              <a:t>y</a:t>
            </a:r>
            <a:r>
              <a:rPr lang="pt-BR" sz="3200" i="1" spc="-292" baseline="3333" dirty="0">
                <a:latin typeface="Times New Roman"/>
                <a:cs typeface="Times New Roman"/>
              </a:rPr>
              <a:t>ˆ</a:t>
            </a:r>
            <a:r>
              <a:rPr lang="pt-BR" sz="3200" i="1" spc="-195" dirty="0">
                <a:latin typeface="Times New Roman"/>
                <a:cs typeface="Times New Roman"/>
              </a:rPr>
              <a:t>] </a:t>
            </a:r>
            <a:r>
              <a:rPr lang="pt-BR" sz="3200" i="1" spc="15" dirty="0" smtClean="0">
                <a:latin typeface="Times New Roman"/>
                <a:cs typeface="Times New Roman"/>
              </a:rPr>
              <a:t>-</a:t>
            </a:r>
            <a:r>
              <a:rPr lang="pt-BR" sz="3200" i="1" dirty="0" smtClean="0">
                <a:latin typeface="Times New Roman"/>
                <a:cs typeface="Times New Roman"/>
              </a:rPr>
              <a:t> E[</a:t>
            </a:r>
            <a:r>
              <a:rPr lang="pt-BR" sz="3200" i="1" spc="-195" dirty="0" smtClean="0">
                <a:latin typeface="Times New Roman"/>
                <a:cs typeface="Times New Roman"/>
              </a:rPr>
              <a:t>f</a:t>
            </a:r>
            <a:r>
              <a:rPr lang="pt-BR" sz="3200" i="1" dirty="0" smtClean="0">
                <a:latin typeface="Times New Roman"/>
                <a:cs typeface="Times New Roman"/>
              </a:rPr>
              <a:t>] </a:t>
            </a:r>
            <a:r>
              <a:rPr lang="pt-BR" sz="3200" i="1" dirty="0">
                <a:latin typeface="Times New Roman"/>
                <a:cs typeface="Times New Roman"/>
              </a:rPr>
              <a:t>E[</a:t>
            </a:r>
            <a:r>
              <a:rPr lang="pt-BR" sz="3200" i="1" spc="-195" dirty="0">
                <a:latin typeface="Times New Roman"/>
                <a:cs typeface="Times New Roman"/>
              </a:rPr>
              <a:t>y</a:t>
            </a:r>
            <a:r>
              <a:rPr lang="pt-BR" sz="3200" i="1" spc="-292" baseline="3333" dirty="0">
                <a:latin typeface="Times New Roman"/>
                <a:cs typeface="Times New Roman"/>
              </a:rPr>
              <a:t>ˆ</a:t>
            </a:r>
            <a:r>
              <a:rPr lang="pt-BR" sz="3200" i="1" spc="-195" dirty="0">
                <a:latin typeface="Times New Roman"/>
                <a:cs typeface="Times New Roman"/>
              </a:rPr>
              <a:t>] </a:t>
            </a:r>
            <a:r>
              <a:rPr lang="pt-BR" sz="3200" i="1" spc="-10" dirty="0" smtClean="0">
                <a:latin typeface="Symbol"/>
                <a:cs typeface="Symbol"/>
              </a:rPr>
              <a:t></a:t>
            </a:r>
            <a:r>
              <a:rPr lang="pt-BR" sz="3200" i="1" spc="-185" dirty="0" smtClean="0">
                <a:latin typeface="Times New Roman"/>
                <a:cs typeface="Times New Roman"/>
              </a:rPr>
              <a:t> </a:t>
            </a:r>
            <a:r>
              <a:rPr lang="pt-BR" sz="3200" i="1" spc="45" dirty="0" smtClean="0">
                <a:latin typeface="Times New Roman"/>
                <a:cs typeface="Times New Roman"/>
              </a:rPr>
              <a:t>E[h</a:t>
            </a:r>
            <a:r>
              <a:rPr lang="pt-BR" sz="3200" i="1" spc="-5" dirty="0" smtClean="0">
                <a:latin typeface="Times New Roman"/>
                <a:cs typeface="Times New Roman"/>
              </a:rPr>
              <a:t>]</a:t>
            </a:r>
            <a:r>
              <a:rPr lang="pt-BR" sz="3200" i="1" dirty="0" smtClean="0">
                <a:latin typeface="Times New Roman"/>
                <a:cs typeface="Times New Roman"/>
              </a:rPr>
              <a:t>E[</a:t>
            </a:r>
            <a:r>
              <a:rPr lang="pt-BR" sz="3200" i="1" spc="-195" dirty="0" smtClean="0">
                <a:latin typeface="Times New Roman"/>
                <a:cs typeface="Times New Roman"/>
              </a:rPr>
              <a:t>y</a:t>
            </a:r>
            <a:r>
              <a:rPr lang="pt-BR" sz="3200" i="1" spc="-292" baseline="3333" dirty="0">
                <a:latin typeface="Times New Roman"/>
                <a:cs typeface="Times New Roman"/>
              </a:rPr>
              <a:t>ˆ</a:t>
            </a:r>
            <a:r>
              <a:rPr lang="pt-BR" sz="3200" i="1" spc="-195" dirty="0">
                <a:latin typeface="Times New Roman"/>
                <a:cs typeface="Times New Roman"/>
              </a:rPr>
              <a:t>] </a:t>
            </a:r>
            <a:r>
              <a:rPr lang="pt-BR" sz="3200" i="1" spc="-10" dirty="0" smtClean="0">
                <a:latin typeface="Symbol"/>
                <a:cs typeface="Symbol"/>
              </a:rPr>
              <a:t></a:t>
            </a:r>
            <a:r>
              <a:rPr lang="pt-BR" sz="3200" i="1" spc="-190" dirty="0" smtClean="0">
                <a:latin typeface="Times New Roman"/>
                <a:cs typeface="Times New Roman"/>
              </a:rPr>
              <a:t> </a:t>
            </a:r>
            <a:r>
              <a:rPr lang="pt-BR" sz="3200" i="1" spc="45" dirty="0">
                <a:latin typeface="Times New Roman"/>
                <a:cs typeface="Times New Roman"/>
              </a:rPr>
              <a:t>E[h</a:t>
            </a:r>
            <a:r>
              <a:rPr lang="pt-BR" sz="3200" i="1" spc="-5" dirty="0">
                <a:latin typeface="Times New Roman"/>
                <a:cs typeface="Times New Roman"/>
              </a:rPr>
              <a:t>]</a:t>
            </a:r>
            <a:r>
              <a:rPr lang="pt-BR" sz="3200" i="1" spc="-405" dirty="0">
                <a:latin typeface="Times New Roman"/>
                <a:cs typeface="Times New Roman"/>
              </a:rPr>
              <a:t> </a:t>
            </a:r>
            <a:r>
              <a:rPr lang="pt-BR" sz="3200" i="1" dirty="0">
                <a:latin typeface="Times New Roman"/>
                <a:cs typeface="Times New Roman"/>
              </a:rPr>
              <a:t>E[</a:t>
            </a:r>
            <a:r>
              <a:rPr lang="pt-BR" sz="3200" i="1" spc="-195" dirty="0">
                <a:latin typeface="Times New Roman"/>
                <a:cs typeface="Times New Roman"/>
              </a:rPr>
              <a:t>y</a:t>
            </a:r>
            <a:r>
              <a:rPr lang="pt-BR" sz="3200" i="1" spc="-292" baseline="3333" dirty="0">
                <a:latin typeface="Times New Roman"/>
                <a:cs typeface="Times New Roman"/>
              </a:rPr>
              <a:t>ˆ</a:t>
            </a:r>
            <a:r>
              <a:rPr lang="pt-BR" sz="3200" i="1" spc="-195" dirty="0">
                <a:latin typeface="Times New Roman"/>
                <a:cs typeface="Times New Roman"/>
              </a:rPr>
              <a:t>] </a:t>
            </a:r>
            <a:endParaRPr lang="pt-BR" sz="3200" i="1" spc="-195" dirty="0" smtClean="0">
              <a:latin typeface="Times New Roman"/>
              <a:cs typeface="Times New Roman"/>
            </a:endParaRPr>
          </a:p>
          <a:p>
            <a:pPr marL="152400">
              <a:lnSpc>
                <a:spcPct val="100000"/>
              </a:lnSpc>
              <a:spcBef>
                <a:spcPts val="115"/>
              </a:spcBef>
            </a:pPr>
            <a:r>
              <a:rPr lang="pt-BR" sz="3200" i="1" spc="-180" dirty="0" smtClean="0">
                <a:latin typeface="Times New Roman"/>
                <a:cs typeface="Times New Roman"/>
              </a:rPr>
              <a:t>=0</a:t>
            </a:r>
            <a:endParaRPr lang="pt-BR" sz="3200" i="1" baseline="-6329" dirty="0">
              <a:latin typeface="Symbol"/>
              <a:cs typeface="Symbol"/>
            </a:endParaRPr>
          </a:p>
          <a:p>
            <a:pPr marL="152400">
              <a:spcBef>
                <a:spcPts val="115"/>
              </a:spcBef>
            </a:pPr>
            <a:endParaRPr lang="pt-BR" sz="3200" i="1" baseline="-6329" dirty="0">
              <a:latin typeface="Symbol"/>
              <a:cs typeface="Symbol"/>
            </a:endParaRPr>
          </a:p>
          <a:p>
            <a:pPr marL="152400">
              <a:lnSpc>
                <a:spcPct val="100000"/>
              </a:lnSpc>
              <a:spcBef>
                <a:spcPts val="115"/>
              </a:spcBef>
            </a:pPr>
            <a:endParaRPr lang="pt-BR" sz="3200" baseline="-6329" dirty="0">
              <a:latin typeface="Symbol"/>
              <a:cs typeface="Symbol"/>
            </a:endParaRPr>
          </a:p>
        </p:txBody>
      </p:sp>
    </p:spTree>
    <p:extLst>
      <p:ext uri="{BB962C8B-B14F-4D97-AF65-F5344CB8AC3E}">
        <p14:creationId xmlns:p14="http://schemas.microsoft.com/office/powerpoint/2010/main" val="292518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489" y="617359"/>
            <a:ext cx="69989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3333CC"/>
                </a:solidFill>
                <a:latin typeface="Arial"/>
                <a:cs typeface="Arial"/>
              </a:rPr>
              <a:t>Bias – </a:t>
            </a:r>
            <a:r>
              <a:rPr sz="3200" spc="-30" dirty="0">
                <a:solidFill>
                  <a:srgbClr val="3333CC"/>
                </a:solidFill>
                <a:latin typeface="Arial"/>
                <a:cs typeface="Arial"/>
              </a:rPr>
              <a:t>Variance </a:t>
            </a:r>
            <a:r>
              <a:rPr sz="3200" spc="-5" dirty="0">
                <a:solidFill>
                  <a:srgbClr val="3333CC"/>
                </a:solidFill>
                <a:latin typeface="Arial"/>
                <a:cs typeface="Arial"/>
              </a:rPr>
              <a:t>decomposition </a:t>
            </a:r>
            <a:r>
              <a:rPr sz="3200" dirty="0">
                <a:solidFill>
                  <a:srgbClr val="3333CC"/>
                </a:solidFill>
                <a:latin typeface="Arial"/>
                <a:cs typeface="Arial"/>
              </a:rPr>
              <a:t>of</a:t>
            </a:r>
            <a:r>
              <a:rPr sz="3200" spc="-1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3333CC"/>
                </a:solidFill>
                <a:latin typeface="Arial"/>
                <a:cs typeface="Arial"/>
              </a:rPr>
              <a:t>error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8359" y="1722364"/>
            <a:ext cx="28194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i="1" dirty="0">
                <a:latin typeface="Times New Roman"/>
                <a:cs typeface="Times New Roman"/>
              </a:rPr>
              <a:t>D</a:t>
            </a:r>
            <a:r>
              <a:rPr sz="1450" spc="-30" dirty="0">
                <a:latin typeface="Times New Roman"/>
                <a:cs typeface="Times New Roman"/>
              </a:rPr>
              <a:t>,</a:t>
            </a:r>
            <a:r>
              <a:rPr sz="1450" i="1" spc="-10" dirty="0">
                <a:latin typeface="Symbol"/>
                <a:cs typeface="Symbol"/>
              </a:rPr>
              <a:t></a:t>
            </a:r>
            <a:endParaRPr sz="1450" dirty="0">
              <a:latin typeface="Symbol"/>
              <a:cs typeface="Symbo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7205" y="1383674"/>
            <a:ext cx="1721485" cy="579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524510" algn="l"/>
              </a:tabLst>
            </a:pPr>
            <a:r>
              <a:rPr sz="2500" i="1" spc="-10" dirty="0">
                <a:latin typeface="Times New Roman"/>
                <a:cs typeface="Times New Roman"/>
              </a:rPr>
              <a:t>E	</a:t>
            </a:r>
            <a:r>
              <a:rPr sz="5400" spc="-810" baseline="-6172" dirty="0">
                <a:latin typeface="Symbol"/>
                <a:cs typeface="Symbol"/>
              </a:rPr>
              <a:t></a:t>
            </a:r>
            <a:r>
              <a:rPr sz="5400" spc="-810" baseline="-6172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( </a:t>
            </a:r>
            <a:r>
              <a:rPr sz="2500" i="1" spc="-5" dirty="0">
                <a:latin typeface="Times New Roman"/>
                <a:cs typeface="Times New Roman"/>
              </a:rPr>
              <a:t>f </a:t>
            </a:r>
            <a:r>
              <a:rPr sz="2500" spc="-10" dirty="0">
                <a:latin typeface="Symbol"/>
                <a:cs typeface="Symbol"/>
              </a:rPr>
              <a:t></a:t>
            </a:r>
            <a:r>
              <a:rPr sz="2500" spc="-195" dirty="0">
                <a:latin typeface="Times New Roman"/>
                <a:cs typeface="Times New Roman"/>
              </a:rPr>
              <a:t> </a:t>
            </a:r>
            <a:r>
              <a:rPr sz="2500" i="1" spc="-190" dirty="0">
                <a:latin typeface="Times New Roman"/>
                <a:cs typeface="Times New Roman"/>
              </a:rPr>
              <a:t>y</a:t>
            </a:r>
            <a:r>
              <a:rPr sz="3750" spc="-284" baseline="3333" dirty="0">
                <a:latin typeface="Times New Roman"/>
                <a:cs typeface="Times New Roman"/>
              </a:rPr>
              <a:t>ˆ</a:t>
            </a:r>
            <a:r>
              <a:rPr sz="2500" spc="-190" dirty="0">
                <a:latin typeface="Times New Roman"/>
                <a:cs typeface="Times New Roman"/>
              </a:rPr>
              <a:t>)</a:t>
            </a:r>
            <a:r>
              <a:rPr sz="2175" spc="-284" baseline="42145" dirty="0">
                <a:latin typeface="Times New Roman"/>
                <a:cs typeface="Times New Roman"/>
              </a:rPr>
              <a:t>2</a:t>
            </a:r>
            <a:endParaRPr sz="2175" baseline="42145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89797" y="1405734"/>
            <a:ext cx="177165" cy="579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600" spc="-540" dirty="0">
                <a:latin typeface="Symbol"/>
                <a:cs typeface="Symbol"/>
              </a:rPr>
              <a:t></a:t>
            </a:r>
            <a:endParaRPr sz="3600" dirty="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5950" y="1752762"/>
            <a:ext cx="2951480" cy="69405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300" dirty="0">
              <a:latin typeface="Times New Roman"/>
              <a:cs typeface="Times New Roman"/>
            </a:endParaRPr>
          </a:p>
          <a:p>
            <a:pPr marR="5080" algn="r">
              <a:lnSpc>
                <a:spcPts val="165"/>
              </a:lnSpc>
            </a:pPr>
            <a:r>
              <a:rPr sz="1450" spc="-10" dirty="0">
                <a:latin typeface="Times New Roman"/>
                <a:cs typeface="Times New Roman"/>
              </a:rPr>
              <a:t>2</a:t>
            </a:r>
            <a:endParaRPr sz="1450" dirty="0">
              <a:latin typeface="Times New Roman"/>
              <a:cs typeface="Times New Roman"/>
            </a:endParaRPr>
          </a:p>
          <a:p>
            <a:pPr marL="12700">
              <a:lnSpc>
                <a:spcPts val="3645"/>
              </a:lnSpc>
            </a:pPr>
            <a:r>
              <a:rPr sz="2500" spc="-10" dirty="0">
                <a:latin typeface="Symbol"/>
                <a:cs typeface="Symbol"/>
              </a:rPr>
              <a:t></a:t>
            </a:r>
            <a:r>
              <a:rPr sz="2500" spc="-80" dirty="0">
                <a:latin typeface="Times New Roman"/>
                <a:cs typeface="Times New Roman"/>
              </a:rPr>
              <a:t> </a:t>
            </a:r>
            <a:r>
              <a:rPr sz="2500" i="1" spc="-10" dirty="0">
                <a:latin typeface="Times New Roman"/>
                <a:cs typeface="Times New Roman"/>
              </a:rPr>
              <a:t>E</a:t>
            </a:r>
            <a:r>
              <a:rPr sz="2500" i="1" spc="-370" dirty="0">
                <a:latin typeface="Times New Roman"/>
                <a:cs typeface="Times New Roman"/>
              </a:rPr>
              <a:t> </a:t>
            </a:r>
            <a:r>
              <a:rPr sz="6525" spc="-1350" baseline="-7662" dirty="0">
                <a:latin typeface="Symbol"/>
                <a:cs typeface="Symbol"/>
              </a:rPr>
              <a:t></a:t>
            </a:r>
            <a:r>
              <a:rPr sz="6525" spc="-1350" baseline="-7662" dirty="0">
                <a:latin typeface="Times New Roman"/>
                <a:cs typeface="Times New Roman"/>
              </a:rPr>
              <a:t>  </a:t>
            </a:r>
            <a:r>
              <a:rPr sz="4800" spc="-247" baseline="-5208" dirty="0">
                <a:latin typeface="Symbol"/>
                <a:cs typeface="Symbol"/>
              </a:rPr>
              <a:t></a:t>
            </a:r>
            <a:r>
              <a:rPr sz="2500" spc="-165" dirty="0">
                <a:latin typeface="Times New Roman"/>
                <a:cs typeface="Times New Roman"/>
              </a:rPr>
              <a:t>[</a:t>
            </a:r>
            <a:r>
              <a:rPr sz="2500" spc="-145" dirty="0">
                <a:latin typeface="Times New Roman"/>
                <a:cs typeface="Times New Roman"/>
              </a:rPr>
              <a:t> </a:t>
            </a:r>
            <a:r>
              <a:rPr sz="2500" i="1" spc="-5" dirty="0">
                <a:latin typeface="Times New Roman"/>
                <a:cs typeface="Times New Roman"/>
              </a:rPr>
              <a:t>f</a:t>
            </a:r>
            <a:r>
              <a:rPr sz="2500" i="1" spc="160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Symbol"/>
                <a:cs typeface="Symbol"/>
              </a:rPr>
              <a:t></a:t>
            </a:r>
            <a:r>
              <a:rPr sz="2500" spc="-250" dirty="0">
                <a:latin typeface="Times New Roman"/>
                <a:cs typeface="Times New Roman"/>
              </a:rPr>
              <a:t> </a:t>
            </a:r>
            <a:r>
              <a:rPr sz="2500" i="1" spc="30" dirty="0">
                <a:latin typeface="Times New Roman"/>
                <a:cs typeface="Times New Roman"/>
              </a:rPr>
              <a:t>h</a:t>
            </a:r>
            <a:r>
              <a:rPr sz="2500" spc="30" dirty="0">
                <a:latin typeface="Times New Roman"/>
                <a:cs typeface="Times New Roman"/>
              </a:rPr>
              <a:t>]</a:t>
            </a:r>
            <a:r>
              <a:rPr sz="2500" spc="-405" dirty="0">
                <a:latin typeface="Times New Roman"/>
                <a:cs typeface="Times New Roman"/>
              </a:rPr>
              <a:t> </a:t>
            </a:r>
            <a:r>
              <a:rPr sz="2500" spc="90" dirty="0">
                <a:latin typeface="Symbol"/>
                <a:cs typeface="Symbol"/>
              </a:rPr>
              <a:t></a:t>
            </a:r>
            <a:r>
              <a:rPr sz="2500" spc="90" dirty="0">
                <a:latin typeface="Times New Roman"/>
                <a:cs typeface="Times New Roman"/>
              </a:rPr>
              <a:t>[</a:t>
            </a:r>
            <a:r>
              <a:rPr sz="2500" i="1" spc="90" dirty="0">
                <a:latin typeface="Times New Roman"/>
                <a:cs typeface="Times New Roman"/>
              </a:rPr>
              <a:t>h</a:t>
            </a:r>
            <a:r>
              <a:rPr sz="2500" i="1" spc="-245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Symbol"/>
                <a:cs typeface="Symbol"/>
              </a:rPr>
              <a:t></a:t>
            </a:r>
            <a:r>
              <a:rPr sz="2500" spc="-135" dirty="0">
                <a:latin typeface="Times New Roman"/>
                <a:cs typeface="Times New Roman"/>
              </a:rPr>
              <a:t> </a:t>
            </a:r>
            <a:r>
              <a:rPr sz="2500" i="1" spc="-275" dirty="0">
                <a:latin typeface="Times New Roman"/>
                <a:cs typeface="Times New Roman"/>
              </a:rPr>
              <a:t>y</a:t>
            </a:r>
            <a:r>
              <a:rPr sz="3750" spc="-412" baseline="3333" dirty="0">
                <a:latin typeface="Times New Roman"/>
                <a:cs typeface="Times New Roman"/>
              </a:rPr>
              <a:t>ˆ</a:t>
            </a:r>
            <a:r>
              <a:rPr sz="2500" spc="-275" dirty="0">
                <a:latin typeface="Times New Roman"/>
                <a:cs typeface="Times New Roman"/>
              </a:rPr>
              <a:t>]</a:t>
            </a:r>
            <a:r>
              <a:rPr sz="4800" spc="-412" baseline="-5208" dirty="0">
                <a:latin typeface="Symbol"/>
                <a:cs typeface="Symbol"/>
              </a:rPr>
              <a:t></a:t>
            </a:r>
            <a:endParaRPr sz="4800" baseline="-5208" dirty="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71583" y="1836435"/>
            <a:ext cx="177165" cy="6940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350" spc="-900" dirty="0">
                <a:latin typeface="Symbol"/>
                <a:cs typeface="Symbol"/>
              </a:rPr>
              <a:t></a:t>
            </a:r>
            <a:endParaRPr sz="4350" dirty="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3952" y="2255139"/>
            <a:ext cx="5186680" cy="1413510"/>
          </a:xfrm>
          <a:prstGeom prst="rect">
            <a:avLst/>
          </a:prstGeom>
        </p:spPr>
        <p:txBody>
          <a:bodyPr vert="horz" wrap="square" lIns="0" tIns="2863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55"/>
              </a:spcBef>
            </a:pPr>
            <a:r>
              <a:rPr sz="2500" spc="-10" dirty="0">
                <a:latin typeface="Symbol"/>
                <a:cs typeface="Symbol"/>
              </a:rPr>
              <a:t></a:t>
            </a:r>
            <a:r>
              <a:rPr sz="2500" spc="-75" dirty="0">
                <a:latin typeface="Times New Roman"/>
                <a:cs typeface="Times New Roman"/>
              </a:rPr>
              <a:t> </a:t>
            </a:r>
            <a:r>
              <a:rPr sz="2500" i="1" spc="-10" dirty="0">
                <a:latin typeface="Times New Roman"/>
                <a:cs typeface="Times New Roman"/>
              </a:rPr>
              <a:t>E</a:t>
            </a:r>
            <a:r>
              <a:rPr sz="2500" i="1" spc="-370" dirty="0">
                <a:latin typeface="Times New Roman"/>
                <a:cs typeface="Times New Roman"/>
              </a:rPr>
              <a:t> </a:t>
            </a:r>
            <a:r>
              <a:rPr sz="5400" spc="-810" baseline="-6172" dirty="0">
                <a:latin typeface="Symbol"/>
                <a:cs typeface="Symbol"/>
              </a:rPr>
              <a:t></a:t>
            </a:r>
            <a:r>
              <a:rPr sz="5400" spc="-390" baseline="-6172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[</a:t>
            </a:r>
            <a:r>
              <a:rPr sz="2500" spc="-140" dirty="0">
                <a:latin typeface="Times New Roman"/>
                <a:cs typeface="Times New Roman"/>
              </a:rPr>
              <a:t> </a:t>
            </a:r>
            <a:r>
              <a:rPr sz="2500" i="1" spc="-5" dirty="0">
                <a:latin typeface="Times New Roman"/>
                <a:cs typeface="Times New Roman"/>
              </a:rPr>
              <a:t>f</a:t>
            </a:r>
            <a:r>
              <a:rPr sz="2500" i="1" spc="170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Symbol"/>
                <a:cs typeface="Symbol"/>
              </a:rPr>
              <a:t></a:t>
            </a:r>
            <a:r>
              <a:rPr sz="2500" spc="-250" dirty="0">
                <a:latin typeface="Times New Roman"/>
                <a:cs typeface="Times New Roman"/>
              </a:rPr>
              <a:t> </a:t>
            </a:r>
            <a:r>
              <a:rPr sz="2500" i="1" spc="5" dirty="0">
                <a:latin typeface="Times New Roman"/>
                <a:cs typeface="Times New Roman"/>
              </a:rPr>
              <a:t>h</a:t>
            </a:r>
            <a:r>
              <a:rPr sz="2500" spc="5" dirty="0">
                <a:latin typeface="Times New Roman"/>
                <a:cs typeface="Times New Roman"/>
              </a:rPr>
              <a:t>]</a:t>
            </a:r>
            <a:r>
              <a:rPr sz="2175" spc="7" baseline="42145" dirty="0">
                <a:latin typeface="Times New Roman"/>
                <a:cs typeface="Times New Roman"/>
              </a:rPr>
              <a:t>2</a:t>
            </a:r>
            <a:r>
              <a:rPr sz="2175" spc="-37" baseline="42145" dirty="0">
                <a:latin typeface="Times New Roman"/>
                <a:cs typeface="Times New Roman"/>
              </a:rPr>
              <a:t> </a:t>
            </a:r>
            <a:r>
              <a:rPr sz="2500" spc="90" dirty="0">
                <a:latin typeface="Symbol"/>
                <a:cs typeface="Symbol"/>
              </a:rPr>
              <a:t></a:t>
            </a:r>
            <a:r>
              <a:rPr sz="2500" spc="90" dirty="0">
                <a:latin typeface="Times New Roman"/>
                <a:cs typeface="Times New Roman"/>
              </a:rPr>
              <a:t>[</a:t>
            </a:r>
            <a:r>
              <a:rPr sz="2500" i="1" spc="90" dirty="0">
                <a:latin typeface="Times New Roman"/>
                <a:cs typeface="Times New Roman"/>
              </a:rPr>
              <a:t>h</a:t>
            </a:r>
            <a:r>
              <a:rPr sz="2500" i="1" spc="-240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Symbol"/>
                <a:cs typeface="Symbol"/>
              </a:rPr>
              <a:t></a:t>
            </a:r>
            <a:r>
              <a:rPr sz="2500" spc="-135" dirty="0">
                <a:latin typeface="Times New Roman"/>
                <a:cs typeface="Times New Roman"/>
              </a:rPr>
              <a:t> </a:t>
            </a:r>
            <a:r>
              <a:rPr sz="2500" i="1" spc="-210" dirty="0">
                <a:latin typeface="Times New Roman"/>
                <a:cs typeface="Times New Roman"/>
              </a:rPr>
              <a:t>y</a:t>
            </a:r>
            <a:r>
              <a:rPr sz="3750" spc="-315" baseline="3333" dirty="0">
                <a:latin typeface="Times New Roman"/>
                <a:cs typeface="Times New Roman"/>
              </a:rPr>
              <a:t>ˆ</a:t>
            </a:r>
            <a:r>
              <a:rPr sz="2500" spc="-210" dirty="0">
                <a:latin typeface="Times New Roman"/>
                <a:cs typeface="Times New Roman"/>
              </a:rPr>
              <a:t>]</a:t>
            </a:r>
            <a:r>
              <a:rPr sz="2175" spc="-315" baseline="42145" dirty="0">
                <a:latin typeface="Times New Roman"/>
                <a:cs typeface="Times New Roman"/>
              </a:rPr>
              <a:t>2</a:t>
            </a:r>
            <a:r>
              <a:rPr sz="2175" spc="-262" baseline="42145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Symbol"/>
                <a:cs typeface="Symbol"/>
              </a:rPr>
              <a:t></a:t>
            </a:r>
            <a:r>
              <a:rPr sz="2500" spc="-250" dirty="0">
                <a:latin typeface="Times New Roman"/>
                <a:cs typeface="Times New Roman"/>
              </a:rPr>
              <a:t> </a:t>
            </a:r>
            <a:r>
              <a:rPr sz="2500" spc="-50" dirty="0">
                <a:latin typeface="Times New Roman"/>
                <a:cs typeface="Times New Roman"/>
              </a:rPr>
              <a:t>2[</a:t>
            </a:r>
            <a:r>
              <a:rPr sz="2500" spc="-140" dirty="0">
                <a:latin typeface="Times New Roman"/>
                <a:cs typeface="Times New Roman"/>
              </a:rPr>
              <a:t> </a:t>
            </a:r>
            <a:r>
              <a:rPr sz="2500" i="1" spc="-5" dirty="0">
                <a:latin typeface="Times New Roman"/>
                <a:cs typeface="Times New Roman"/>
              </a:rPr>
              <a:t>f</a:t>
            </a:r>
            <a:r>
              <a:rPr sz="2500" i="1" spc="165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Symbol"/>
                <a:cs typeface="Symbol"/>
              </a:rPr>
              <a:t></a:t>
            </a:r>
            <a:r>
              <a:rPr sz="2500" spc="-245" dirty="0">
                <a:latin typeface="Times New Roman"/>
                <a:cs typeface="Times New Roman"/>
              </a:rPr>
              <a:t> </a:t>
            </a:r>
            <a:r>
              <a:rPr sz="2500" i="1" spc="30" dirty="0">
                <a:latin typeface="Times New Roman"/>
                <a:cs typeface="Times New Roman"/>
              </a:rPr>
              <a:t>h</a:t>
            </a:r>
            <a:r>
              <a:rPr sz="2500" spc="30" dirty="0">
                <a:latin typeface="Times New Roman"/>
                <a:cs typeface="Times New Roman"/>
              </a:rPr>
              <a:t>][</a:t>
            </a:r>
            <a:r>
              <a:rPr sz="2500" i="1" spc="30" dirty="0">
                <a:latin typeface="Times New Roman"/>
                <a:cs typeface="Times New Roman"/>
              </a:rPr>
              <a:t>h</a:t>
            </a:r>
            <a:r>
              <a:rPr sz="2500" i="1" spc="-240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Symbol"/>
                <a:cs typeface="Symbol"/>
              </a:rPr>
              <a:t></a:t>
            </a:r>
            <a:r>
              <a:rPr sz="2500" spc="-130" dirty="0">
                <a:latin typeface="Times New Roman"/>
                <a:cs typeface="Times New Roman"/>
              </a:rPr>
              <a:t> </a:t>
            </a:r>
            <a:r>
              <a:rPr sz="2500" i="1" spc="-260" dirty="0">
                <a:latin typeface="Times New Roman"/>
                <a:cs typeface="Times New Roman"/>
              </a:rPr>
              <a:t>y</a:t>
            </a:r>
            <a:r>
              <a:rPr sz="3750" spc="-390" baseline="3333" dirty="0">
                <a:latin typeface="Times New Roman"/>
                <a:cs typeface="Times New Roman"/>
              </a:rPr>
              <a:t>ˆ</a:t>
            </a:r>
            <a:r>
              <a:rPr sz="2500" spc="-260" dirty="0">
                <a:latin typeface="Times New Roman"/>
                <a:cs typeface="Times New Roman"/>
              </a:rPr>
              <a:t>]</a:t>
            </a:r>
            <a:r>
              <a:rPr sz="2500" spc="35" dirty="0">
                <a:latin typeface="Times New Roman"/>
                <a:cs typeface="Times New Roman"/>
              </a:rPr>
              <a:t> </a:t>
            </a:r>
            <a:r>
              <a:rPr sz="5400" spc="-810" baseline="-6172" dirty="0">
                <a:latin typeface="Symbol"/>
                <a:cs typeface="Symbol"/>
              </a:rPr>
              <a:t></a:t>
            </a:r>
            <a:endParaRPr sz="5400" baseline="-6172" dirty="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sz="2500" spc="-10" dirty="0">
                <a:latin typeface="Symbol"/>
                <a:cs typeface="Symbol"/>
              </a:rPr>
              <a:t></a:t>
            </a:r>
            <a:r>
              <a:rPr sz="2500" spc="-75" dirty="0">
                <a:latin typeface="Times New Roman"/>
                <a:cs typeface="Times New Roman"/>
              </a:rPr>
              <a:t> </a:t>
            </a:r>
            <a:r>
              <a:rPr sz="2500" i="1" spc="-10" dirty="0">
                <a:latin typeface="Times New Roman"/>
                <a:cs typeface="Times New Roman"/>
              </a:rPr>
              <a:t>E</a:t>
            </a:r>
            <a:r>
              <a:rPr sz="2500" spc="-10" dirty="0">
                <a:latin typeface="Times New Roman"/>
                <a:cs typeface="Times New Roman"/>
              </a:rPr>
              <a:t>[(</a:t>
            </a:r>
            <a:r>
              <a:rPr sz="2500" spc="-195" dirty="0">
                <a:latin typeface="Times New Roman"/>
                <a:cs typeface="Times New Roman"/>
              </a:rPr>
              <a:t> </a:t>
            </a:r>
            <a:r>
              <a:rPr sz="2500" i="1" spc="-5" dirty="0">
                <a:latin typeface="Times New Roman"/>
                <a:cs typeface="Times New Roman"/>
              </a:rPr>
              <a:t>f</a:t>
            </a:r>
            <a:r>
              <a:rPr sz="2500" i="1" spc="165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Symbol"/>
                <a:cs typeface="Symbol"/>
              </a:rPr>
              <a:t></a:t>
            </a:r>
            <a:r>
              <a:rPr sz="2500" spc="-245" dirty="0">
                <a:latin typeface="Times New Roman"/>
                <a:cs typeface="Times New Roman"/>
              </a:rPr>
              <a:t> </a:t>
            </a:r>
            <a:r>
              <a:rPr sz="2500" i="1" spc="25" dirty="0">
                <a:latin typeface="Times New Roman"/>
                <a:cs typeface="Times New Roman"/>
              </a:rPr>
              <a:t>h</a:t>
            </a:r>
            <a:r>
              <a:rPr sz="2500" spc="25" dirty="0">
                <a:latin typeface="Times New Roman"/>
                <a:cs typeface="Times New Roman"/>
              </a:rPr>
              <a:t>)</a:t>
            </a:r>
            <a:r>
              <a:rPr sz="2175" spc="37" baseline="42145" dirty="0">
                <a:latin typeface="Times New Roman"/>
                <a:cs typeface="Times New Roman"/>
              </a:rPr>
              <a:t>2</a:t>
            </a:r>
            <a:r>
              <a:rPr sz="2175" spc="-292" baseline="4214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]</a:t>
            </a:r>
            <a:r>
              <a:rPr sz="2500" spc="-405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Symbol"/>
                <a:cs typeface="Symbol"/>
              </a:rPr>
              <a:t></a:t>
            </a:r>
            <a:r>
              <a:rPr sz="2500" spc="-190" dirty="0">
                <a:latin typeface="Times New Roman"/>
                <a:cs typeface="Times New Roman"/>
              </a:rPr>
              <a:t> </a:t>
            </a:r>
            <a:r>
              <a:rPr sz="2500" i="1" dirty="0">
                <a:latin typeface="Times New Roman"/>
                <a:cs typeface="Times New Roman"/>
              </a:rPr>
              <a:t>E</a:t>
            </a:r>
            <a:r>
              <a:rPr sz="2500" dirty="0">
                <a:latin typeface="Times New Roman"/>
                <a:cs typeface="Times New Roman"/>
              </a:rPr>
              <a:t>[(</a:t>
            </a:r>
            <a:r>
              <a:rPr sz="2500" i="1" dirty="0">
                <a:latin typeface="Times New Roman"/>
                <a:cs typeface="Times New Roman"/>
              </a:rPr>
              <a:t>h</a:t>
            </a:r>
            <a:r>
              <a:rPr sz="2500" i="1" spc="-245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Symbol"/>
                <a:cs typeface="Symbol"/>
              </a:rPr>
              <a:t></a:t>
            </a:r>
            <a:r>
              <a:rPr sz="2500" spc="-130" dirty="0">
                <a:latin typeface="Times New Roman"/>
                <a:cs typeface="Times New Roman"/>
              </a:rPr>
              <a:t> </a:t>
            </a:r>
            <a:r>
              <a:rPr sz="2500" i="1" spc="-190" dirty="0">
                <a:latin typeface="Times New Roman"/>
                <a:cs typeface="Times New Roman"/>
              </a:rPr>
              <a:t>y</a:t>
            </a:r>
            <a:r>
              <a:rPr sz="3750" spc="-284" baseline="3333" dirty="0">
                <a:latin typeface="Times New Roman"/>
                <a:cs typeface="Times New Roman"/>
              </a:rPr>
              <a:t>ˆ</a:t>
            </a:r>
            <a:r>
              <a:rPr sz="2500" spc="-190" dirty="0">
                <a:latin typeface="Times New Roman"/>
                <a:cs typeface="Times New Roman"/>
              </a:rPr>
              <a:t>)</a:t>
            </a:r>
            <a:r>
              <a:rPr sz="2175" spc="-284" baseline="42145" dirty="0">
                <a:latin typeface="Times New Roman"/>
                <a:cs typeface="Times New Roman"/>
              </a:rPr>
              <a:t>2</a:t>
            </a:r>
            <a:r>
              <a:rPr sz="2175" spc="-292" baseline="4214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]</a:t>
            </a:r>
            <a:endParaRPr sz="25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38600" y="4572000"/>
            <a:ext cx="4038600" cy="1600200"/>
          </a:xfrm>
          <a:prstGeom prst="rect">
            <a:avLst/>
          </a:prstGeom>
          <a:solidFill>
            <a:srgbClr val="D4FDD5"/>
          </a:solidFill>
        </p:spPr>
        <p:txBody>
          <a:bodyPr vert="horz" wrap="square" lIns="0" tIns="29845" rIns="0" bIns="0" rtlCol="0">
            <a:spAutoFit/>
          </a:bodyPr>
          <a:lstStyle/>
          <a:p>
            <a:pPr marL="110489" marR="97790" algn="ctr">
              <a:lnSpc>
                <a:spcPct val="100000"/>
              </a:lnSpc>
              <a:spcBef>
                <a:spcPts val="235"/>
              </a:spcBef>
            </a:pPr>
            <a:r>
              <a:rPr sz="2000" dirty="0">
                <a:latin typeface="Arial"/>
                <a:cs typeface="Arial"/>
              </a:rPr>
              <a:t>Squared </a:t>
            </a:r>
            <a:r>
              <a:rPr sz="2000" spc="-5" dirty="0">
                <a:latin typeface="Arial"/>
                <a:cs typeface="Arial"/>
              </a:rPr>
              <a:t>difference btwn </a:t>
            </a:r>
            <a:r>
              <a:rPr sz="2000" dirty="0">
                <a:latin typeface="Arial"/>
                <a:cs typeface="Arial"/>
              </a:rPr>
              <a:t>our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long-  </a:t>
            </a:r>
            <a:r>
              <a:rPr sz="2000" spc="-5" dirty="0">
                <a:latin typeface="Arial"/>
                <a:cs typeface="Arial"/>
              </a:rPr>
              <a:t>term expectation for the </a:t>
            </a:r>
            <a:r>
              <a:rPr sz="2000" dirty="0">
                <a:latin typeface="Arial"/>
                <a:cs typeface="Arial"/>
              </a:rPr>
              <a:t>learners  </a:t>
            </a:r>
            <a:r>
              <a:rPr sz="2000" spc="-5" dirty="0">
                <a:latin typeface="Arial"/>
                <a:cs typeface="Arial"/>
              </a:rPr>
              <a:t>performance, 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1950" baseline="-21367" dirty="0">
                <a:latin typeface="Arial"/>
                <a:cs typeface="Arial"/>
              </a:rPr>
              <a:t>D</a:t>
            </a:r>
            <a:r>
              <a:rPr sz="2000" dirty="0">
                <a:latin typeface="Arial"/>
                <a:cs typeface="Arial"/>
              </a:rPr>
              <a:t>[h</a:t>
            </a:r>
            <a:r>
              <a:rPr sz="1950" baseline="-21367" dirty="0">
                <a:latin typeface="Arial"/>
                <a:cs typeface="Arial"/>
              </a:rPr>
              <a:t>D</a:t>
            </a:r>
            <a:r>
              <a:rPr sz="2000" dirty="0">
                <a:latin typeface="Arial"/>
                <a:cs typeface="Arial"/>
              </a:rPr>
              <a:t>(x)], and what  </a:t>
            </a:r>
            <a:r>
              <a:rPr sz="2000" spc="-5" dirty="0">
                <a:latin typeface="Arial"/>
                <a:cs typeface="Arial"/>
              </a:rPr>
              <a:t>we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expect in a </a:t>
            </a:r>
            <a:r>
              <a:rPr sz="20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representative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run 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on a </a:t>
            </a:r>
            <a:r>
              <a:rPr sz="20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dataset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</a:t>
            </a:r>
            <a:r>
              <a:rPr sz="2000" dirty="0">
                <a:latin typeface="Arial"/>
                <a:cs typeface="Arial"/>
              </a:rPr>
              <a:t> (hat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y)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19031" y="3603066"/>
            <a:ext cx="819785" cy="953135"/>
          </a:xfrm>
          <a:custGeom>
            <a:avLst/>
            <a:gdLst/>
            <a:ahLst/>
            <a:cxnLst/>
            <a:rect l="l" t="t" r="r" b="b"/>
            <a:pathLst>
              <a:path w="819785" h="953135">
                <a:moveTo>
                  <a:pt x="819568" y="953058"/>
                </a:moveTo>
                <a:lnTo>
                  <a:pt x="0" y="0"/>
                </a:lnTo>
              </a:path>
            </a:pathLst>
          </a:custGeom>
          <a:ln w="28574">
            <a:solidFill>
              <a:srgbClr val="00A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00400" y="3581400"/>
            <a:ext cx="88900" cy="93345"/>
          </a:xfrm>
          <a:custGeom>
            <a:avLst/>
            <a:gdLst/>
            <a:ahLst/>
            <a:cxnLst/>
            <a:rect l="l" t="t" r="r" b="b"/>
            <a:pathLst>
              <a:path w="88900" h="93345">
                <a:moveTo>
                  <a:pt x="0" y="0"/>
                </a:moveTo>
                <a:lnTo>
                  <a:pt x="23393" y="92951"/>
                </a:lnTo>
                <a:lnTo>
                  <a:pt x="88391" y="37045"/>
                </a:lnTo>
                <a:lnTo>
                  <a:pt x="0" y="0"/>
                </a:lnTo>
                <a:close/>
              </a:path>
            </a:pathLst>
          </a:custGeom>
          <a:solidFill>
            <a:srgbClr val="00A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1000" y="4251325"/>
            <a:ext cx="3276600" cy="2225675"/>
          </a:xfrm>
          <a:custGeom>
            <a:avLst/>
            <a:gdLst/>
            <a:ahLst/>
            <a:cxnLst/>
            <a:rect l="l" t="t" r="r" b="b"/>
            <a:pathLst>
              <a:path w="3276600" h="2225675">
                <a:moveTo>
                  <a:pt x="0" y="0"/>
                </a:moveTo>
                <a:lnTo>
                  <a:pt x="3276600" y="0"/>
                </a:lnTo>
                <a:lnTo>
                  <a:pt x="3276600" y="2225675"/>
                </a:lnTo>
                <a:lnTo>
                  <a:pt x="0" y="2225675"/>
                </a:lnTo>
                <a:lnTo>
                  <a:pt x="0" y="0"/>
                </a:lnTo>
                <a:close/>
              </a:path>
            </a:pathLst>
          </a:custGeom>
          <a:solidFill>
            <a:srgbClr val="A8D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84457" y="4284345"/>
            <a:ext cx="307530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  <a:tabLst>
                <a:tab pos="1889760" algn="l"/>
              </a:tabLst>
            </a:pPr>
            <a:r>
              <a:rPr sz="2000" dirty="0">
                <a:latin typeface="Arial"/>
                <a:cs typeface="Arial"/>
              </a:rPr>
              <a:t>Squared </a:t>
            </a:r>
            <a:r>
              <a:rPr sz="2000" spc="-5" dirty="0">
                <a:latin typeface="Arial"/>
                <a:cs typeface="Arial"/>
              </a:rPr>
              <a:t>difference  between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best possible 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prediction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for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x,	</a:t>
            </a:r>
            <a:r>
              <a:rPr sz="2000" spc="-5" dirty="0">
                <a:latin typeface="Arial"/>
                <a:cs typeface="Arial"/>
              </a:rPr>
              <a:t>f(x), </a:t>
            </a:r>
            <a:r>
              <a:rPr sz="2000" dirty="0">
                <a:latin typeface="Arial"/>
                <a:cs typeface="Arial"/>
              </a:rPr>
              <a:t>and  our </a:t>
            </a:r>
            <a:r>
              <a:rPr sz="20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“long-term”</a:t>
            </a:r>
            <a:r>
              <a:rPr sz="2000" u="sng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expectation 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for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what </a:t>
            </a:r>
            <a:r>
              <a:rPr sz="20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the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learner will do </a:t>
            </a:r>
            <a:r>
              <a:rPr sz="2000" dirty="0">
                <a:latin typeface="Arial"/>
                <a:cs typeface="Arial"/>
              </a:rPr>
              <a:t> if we averaged over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many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47799" y="3609975"/>
            <a:ext cx="0" cy="657225"/>
          </a:xfrm>
          <a:custGeom>
            <a:avLst/>
            <a:gdLst/>
            <a:ahLst/>
            <a:cxnLst/>
            <a:rect l="l" t="t" r="r" b="b"/>
            <a:pathLst>
              <a:path h="657225">
                <a:moveTo>
                  <a:pt x="0" y="657224"/>
                </a:moveTo>
                <a:lnTo>
                  <a:pt x="0" y="0"/>
                </a:lnTo>
              </a:path>
            </a:pathLst>
          </a:custGeom>
          <a:ln w="28574">
            <a:solidFill>
              <a:srgbClr val="434D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04937" y="3581400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862" y="0"/>
                </a:moveTo>
                <a:lnTo>
                  <a:pt x="0" y="85725"/>
                </a:lnTo>
                <a:lnTo>
                  <a:pt x="85725" y="85725"/>
                </a:lnTo>
                <a:lnTo>
                  <a:pt x="42862" y="0"/>
                </a:lnTo>
                <a:close/>
              </a:path>
            </a:pathLst>
          </a:custGeom>
          <a:solidFill>
            <a:srgbClr val="434D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138841" y="1879403"/>
            <a:ext cx="751840" cy="314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61340" algn="l"/>
              </a:tabLst>
            </a:pPr>
            <a:r>
              <a:rPr sz="1900" i="1" spc="20" dirty="0">
                <a:latin typeface="Times New Roman"/>
                <a:cs typeface="Times New Roman"/>
              </a:rPr>
              <a:t>D	D</a:t>
            </a:r>
            <a:endParaRPr sz="1900" dirty="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244381" y="1656595"/>
            <a:ext cx="2329180" cy="5213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0925" algn="l"/>
                <a:tab pos="1631950" algn="l"/>
              </a:tabLst>
            </a:pPr>
            <a:r>
              <a:rPr sz="3250" i="1" spc="30" dirty="0">
                <a:latin typeface="Times New Roman"/>
                <a:cs typeface="Times New Roman"/>
              </a:rPr>
              <a:t>h</a:t>
            </a:r>
            <a:r>
              <a:rPr sz="3250" i="1" spc="-210" dirty="0">
                <a:latin typeface="Times New Roman"/>
                <a:cs typeface="Times New Roman"/>
              </a:rPr>
              <a:t> </a:t>
            </a:r>
            <a:r>
              <a:rPr sz="3250" spc="35" dirty="0">
                <a:latin typeface="Symbol"/>
                <a:cs typeface="Symbol"/>
              </a:rPr>
              <a:t></a:t>
            </a:r>
            <a:r>
              <a:rPr sz="3250" spc="-130" dirty="0">
                <a:latin typeface="Times New Roman"/>
                <a:cs typeface="Times New Roman"/>
              </a:rPr>
              <a:t> </a:t>
            </a:r>
            <a:r>
              <a:rPr sz="3250" i="1" spc="35" dirty="0">
                <a:latin typeface="Times New Roman"/>
                <a:cs typeface="Times New Roman"/>
              </a:rPr>
              <a:t>E</a:t>
            </a:r>
            <a:r>
              <a:rPr sz="3250" i="1" dirty="0">
                <a:latin typeface="Times New Roman"/>
                <a:cs typeface="Times New Roman"/>
              </a:rPr>
              <a:t>	</a:t>
            </a:r>
            <a:r>
              <a:rPr sz="3250" spc="-165" dirty="0">
                <a:latin typeface="Times New Roman"/>
                <a:cs typeface="Times New Roman"/>
              </a:rPr>
              <a:t>{</a:t>
            </a:r>
            <a:r>
              <a:rPr sz="3250" i="1" spc="30" dirty="0">
                <a:latin typeface="Times New Roman"/>
                <a:cs typeface="Times New Roman"/>
              </a:rPr>
              <a:t>h</a:t>
            </a:r>
            <a:r>
              <a:rPr sz="3250" i="1" dirty="0">
                <a:latin typeface="Times New Roman"/>
                <a:cs typeface="Times New Roman"/>
              </a:rPr>
              <a:t>	</a:t>
            </a:r>
            <a:r>
              <a:rPr sz="3250" spc="160" dirty="0">
                <a:latin typeface="Times New Roman"/>
                <a:cs typeface="Times New Roman"/>
              </a:rPr>
              <a:t>(</a:t>
            </a:r>
            <a:r>
              <a:rPr sz="3250" i="1" dirty="0">
                <a:latin typeface="Times New Roman"/>
                <a:cs typeface="Times New Roman"/>
              </a:rPr>
              <a:t>x</a:t>
            </a:r>
            <a:r>
              <a:rPr sz="3250" spc="25" dirty="0">
                <a:latin typeface="Times New Roman"/>
                <a:cs typeface="Times New Roman"/>
              </a:rPr>
              <a:t>)}</a:t>
            </a:r>
            <a:endParaRPr sz="3250" dirty="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076183" y="3866464"/>
            <a:ext cx="1295400" cy="396875"/>
          </a:xfrm>
          <a:custGeom>
            <a:avLst/>
            <a:gdLst/>
            <a:ahLst/>
            <a:cxnLst/>
            <a:rect l="l" t="t" r="r" b="b"/>
            <a:pathLst>
              <a:path w="1295400" h="396875">
                <a:moveTo>
                  <a:pt x="0" y="0"/>
                </a:moveTo>
                <a:lnTo>
                  <a:pt x="1295400" y="0"/>
                </a:lnTo>
                <a:lnTo>
                  <a:pt x="1295400" y="396875"/>
                </a:lnTo>
                <a:lnTo>
                  <a:pt x="0" y="396875"/>
                </a:lnTo>
                <a:lnTo>
                  <a:pt x="0" y="0"/>
                </a:lnTo>
                <a:close/>
              </a:path>
            </a:pathLst>
          </a:custGeom>
          <a:solidFill>
            <a:srgbClr val="FFF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076183" y="3998125"/>
            <a:ext cx="1295400" cy="228600"/>
          </a:xfrm>
          <a:prstGeom prst="rect">
            <a:avLst/>
          </a:prstGeom>
          <a:solidFill>
            <a:srgbClr val="FFFB00"/>
          </a:solidFill>
        </p:spPr>
        <p:txBody>
          <a:bodyPr vert="horz" wrap="square" lIns="0" tIns="0" rIns="0" bIns="0" rtlCol="0">
            <a:spAutoFit/>
          </a:bodyPr>
          <a:lstStyle/>
          <a:p>
            <a:pPr marL="313690">
              <a:lnSpc>
                <a:spcPts val="1435"/>
              </a:lnSpc>
            </a:pPr>
            <a:r>
              <a:rPr sz="2000" dirty="0">
                <a:latin typeface="Arial"/>
                <a:cs typeface="Arial"/>
              </a:rPr>
              <a:t>BIAS</a:t>
            </a:r>
            <a:r>
              <a:rPr sz="1950" baseline="25641" dirty="0">
                <a:latin typeface="Arial"/>
                <a:cs typeface="Arial"/>
              </a:rPr>
              <a:t>2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867400" y="4175125"/>
            <a:ext cx="2057400" cy="396875"/>
          </a:xfrm>
          <a:prstGeom prst="rect">
            <a:avLst/>
          </a:prstGeom>
          <a:solidFill>
            <a:srgbClr val="FFFB00"/>
          </a:solidFill>
        </p:spPr>
        <p:txBody>
          <a:bodyPr vert="horz" wrap="square" lIns="0" tIns="45720" rIns="0" bIns="0" rtlCol="0">
            <a:spAutoFit/>
          </a:bodyPr>
          <a:lstStyle/>
          <a:p>
            <a:pPr marL="391160">
              <a:lnSpc>
                <a:spcPct val="100000"/>
              </a:lnSpc>
              <a:spcBef>
                <a:spcPts val="360"/>
              </a:spcBef>
            </a:pPr>
            <a:r>
              <a:rPr sz="2000" spc="-20" dirty="0">
                <a:latin typeface="Arial"/>
                <a:cs typeface="Arial"/>
              </a:rPr>
              <a:t>VARIANCE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35940" y="6090466"/>
            <a:ext cx="2672715" cy="58229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311785">
              <a:lnSpc>
                <a:spcPct val="100000"/>
              </a:lnSpc>
              <a:spcBef>
                <a:spcPts val="275"/>
              </a:spcBef>
            </a:pPr>
            <a:r>
              <a:rPr sz="2000" spc="-5" dirty="0">
                <a:latin typeface="Arial"/>
                <a:cs typeface="Arial"/>
              </a:rPr>
              <a:t>datasets </a:t>
            </a:r>
            <a:r>
              <a:rPr sz="2000" dirty="0">
                <a:latin typeface="Arial"/>
                <a:cs typeface="Arial"/>
              </a:rPr>
              <a:t>D,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E</a:t>
            </a:r>
            <a:r>
              <a:rPr sz="1950" i="1" baseline="-21367" dirty="0">
                <a:latin typeface="Arial"/>
                <a:cs typeface="Arial"/>
              </a:rPr>
              <a:t>D</a:t>
            </a:r>
            <a:r>
              <a:rPr sz="2000" i="1" dirty="0">
                <a:latin typeface="Arial"/>
                <a:cs typeface="Arial"/>
              </a:rPr>
              <a:t>[h</a:t>
            </a:r>
            <a:r>
              <a:rPr sz="1950" i="1" baseline="-21367" dirty="0">
                <a:latin typeface="Arial"/>
                <a:cs typeface="Arial"/>
              </a:rPr>
              <a:t>D</a:t>
            </a:r>
            <a:r>
              <a:rPr sz="2000" i="1" dirty="0">
                <a:latin typeface="Arial"/>
                <a:cs typeface="Arial"/>
              </a:rPr>
              <a:t>(x)]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5" dirty="0">
                <a:latin typeface="Arial"/>
                <a:cs typeface="Arial"/>
              </a:rPr>
              <a:t>13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270644" y="2116934"/>
            <a:ext cx="2325370" cy="942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575"/>
              </a:lnSpc>
              <a:spcBef>
                <a:spcPts val="100"/>
              </a:spcBef>
            </a:pPr>
            <a:r>
              <a:rPr sz="3250" i="1" spc="-600" dirty="0">
                <a:latin typeface="Times New Roman"/>
                <a:cs typeface="Times New Roman"/>
              </a:rPr>
              <a:t>y</a:t>
            </a:r>
            <a:r>
              <a:rPr sz="4875" spc="-900" baseline="2564" dirty="0">
                <a:latin typeface="Times New Roman"/>
                <a:cs typeface="Times New Roman"/>
              </a:rPr>
              <a:t>ˆ </a:t>
            </a:r>
            <a:r>
              <a:rPr sz="3250" spc="30" dirty="0">
                <a:latin typeface="Symbol"/>
                <a:cs typeface="Symbol"/>
              </a:rPr>
              <a:t></a:t>
            </a:r>
            <a:r>
              <a:rPr sz="3250" spc="30" dirty="0">
                <a:latin typeface="Times New Roman"/>
                <a:cs typeface="Times New Roman"/>
              </a:rPr>
              <a:t> </a:t>
            </a:r>
            <a:r>
              <a:rPr sz="3250" i="1" spc="-345" dirty="0">
                <a:latin typeface="Times New Roman"/>
                <a:cs typeface="Times New Roman"/>
              </a:rPr>
              <a:t>y</a:t>
            </a:r>
            <a:r>
              <a:rPr sz="4875" spc="-517" baseline="2564" dirty="0">
                <a:latin typeface="Times New Roman"/>
                <a:cs typeface="Times New Roman"/>
              </a:rPr>
              <a:t>ˆ</a:t>
            </a:r>
            <a:r>
              <a:rPr sz="2850" i="1" spc="-517" baseline="-23391" dirty="0">
                <a:latin typeface="Times New Roman"/>
                <a:cs typeface="Times New Roman"/>
              </a:rPr>
              <a:t>D </a:t>
            </a:r>
            <a:r>
              <a:rPr sz="3250" spc="30" dirty="0">
                <a:latin typeface="Symbol"/>
                <a:cs typeface="Symbol"/>
              </a:rPr>
              <a:t></a:t>
            </a:r>
            <a:r>
              <a:rPr sz="3250" spc="30" dirty="0">
                <a:latin typeface="Times New Roman"/>
                <a:cs typeface="Times New Roman"/>
              </a:rPr>
              <a:t> </a:t>
            </a:r>
            <a:r>
              <a:rPr sz="3250" i="1" spc="-65" dirty="0">
                <a:latin typeface="Times New Roman"/>
                <a:cs typeface="Times New Roman"/>
              </a:rPr>
              <a:t>h</a:t>
            </a:r>
            <a:r>
              <a:rPr sz="2850" i="1" spc="-97" baseline="-23391" dirty="0">
                <a:latin typeface="Times New Roman"/>
                <a:cs typeface="Times New Roman"/>
              </a:rPr>
              <a:t>D</a:t>
            </a:r>
            <a:r>
              <a:rPr sz="2850" i="1" spc="-480" baseline="-23391" dirty="0">
                <a:latin typeface="Times New Roman"/>
                <a:cs typeface="Times New Roman"/>
              </a:rPr>
              <a:t> </a:t>
            </a:r>
            <a:r>
              <a:rPr sz="3250" spc="60" dirty="0">
                <a:latin typeface="Times New Roman"/>
                <a:cs typeface="Times New Roman"/>
              </a:rPr>
              <a:t>(</a:t>
            </a:r>
            <a:r>
              <a:rPr sz="3250" i="1" spc="60" dirty="0">
                <a:latin typeface="Times New Roman"/>
                <a:cs typeface="Times New Roman"/>
              </a:rPr>
              <a:t>x</a:t>
            </a:r>
            <a:r>
              <a:rPr sz="3250" spc="60" dirty="0">
                <a:latin typeface="Times New Roman"/>
                <a:cs typeface="Times New Roman"/>
              </a:rPr>
              <a:t>)</a:t>
            </a:r>
            <a:endParaRPr sz="3250" dirty="0">
              <a:latin typeface="Times New Roman"/>
              <a:cs typeface="Times New Roman"/>
            </a:endParaRPr>
          </a:p>
          <a:p>
            <a:pPr marL="41910">
              <a:lnSpc>
                <a:spcPts val="3635"/>
              </a:lnSpc>
            </a:pPr>
            <a:r>
              <a:rPr sz="3200" i="1" spc="5" dirty="0">
                <a:latin typeface="Times New Roman"/>
                <a:cs typeface="Times New Roman"/>
              </a:rPr>
              <a:t>f </a:t>
            </a:r>
            <a:r>
              <a:rPr sz="3200" spc="15" dirty="0">
                <a:latin typeface="Symbol"/>
                <a:cs typeface="Symbol"/>
              </a:rPr>
              <a:t></a:t>
            </a:r>
            <a:r>
              <a:rPr sz="3200" spc="15" dirty="0">
                <a:latin typeface="Times New Roman"/>
                <a:cs typeface="Times New Roman"/>
              </a:rPr>
              <a:t> </a:t>
            </a:r>
            <a:r>
              <a:rPr sz="3200" i="1" spc="5" dirty="0">
                <a:latin typeface="Times New Roman"/>
                <a:cs typeface="Times New Roman"/>
              </a:rPr>
              <a:t>f </a:t>
            </a:r>
            <a:r>
              <a:rPr sz="3200" spc="130" dirty="0">
                <a:latin typeface="Times New Roman"/>
                <a:cs typeface="Times New Roman"/>
              </a:rPr>
              <a:t>(</a:t>
            </a:r>
            <a:r>
              <a:rPr sz="3200" i="1" spc="130" dirty="0">
                <a:latin typeface="Times New Roman"/>
                <a:cs typeface="Times New Roman"/>
              </a:rPr>
              <a:t>x</a:t>
            </a:r>
            <a:r>
              <a:rPr sz="3200" spc="130" dirty="0">
                <a:latin typeface="Times New Roman"/>
                <a:cs typeface="Times New Roman"/>
              </a:rPr>
              <a:t>) </a:t>
            </a:r>
            <a:r>
              <a:rPr sz="3200" spc="15" dirty="0">
                <a:latin typeface="Symbol"/>
                <a:cs typeface="Symbol"/>
              </a:rPr>
              <a:t></a:t>
            </a:r>
            <a:r>
              <a:rPr sz="3200" spc="-585" dirty="0">
                <a:latin typeface="Times New Roman"/>
                <a:cs typeface="Times New Roman"/>
              </a:rPr>
              <a:t> </a:t>
            </a:r>
            <a:r>
              <a:rPr sz="3300" i="1" spc="-30" dirty="0">
                <a:latin typeface="Symbol"/>
                <a:cs typeface="Symbol"/>
              </a:rPr>
              <a:t></a:t>
            </a:r>
            <a:endParaRPr sz="3300" dirty="0">
              <a:latin typeface="Symbol"/>
              <a:cs typeface="Symbol"/>
            </a:endParaRPr>
          </a:p>
        </p:txBody>
      </p:sp>
    </p:spTree>
    <p:extLst>
      <p:ext uri="{BB962C8B-B14F-4D97-AF65-F5344CB8AC3E}">
        <p14:creationId xmlns:p14="http://schemas.microsoft.com/office/powerpoint/2010/main" val="400625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 between </a:t>
            </a:r>
            <a:br>
              <a:rPr lang="en-US" dirty="0" smtClean="0"/>
            </a:br>
            <a:r>
              <a:rPr lang="en-US" dirty="0" smtClean="0"/>
              <a:t>ln </a:t>
            </a:r>
            <a:r>
              <a:rPr lang="el-GR" dirty="0" smtClean="0"/>
              <a:t>λ</a:t>
            </a:r>
            <a:r>
              <a:rPr lang="en-US" dirty="0" smtClean="0"/>
              <a:t> and variance,  </a:t>
            </a:r>
            <a:r>
              <a:rPr lang="en-US" dirty="0"/>
              <a:t>ln </a:t>
            </a:r>
            <a:r>
              <a:rPr lang="el-GR" dirty="0"/>
              <a:t>λ</a:t>
            </a:r>
            <a:r>
              <a:rPr lang="en-US" dirty="0"/>
              <a:t> and </a:t>
            </a:r>
            <a:r>
              <a:rPr lang="en-US" dirty="0" smtClean="0"/>
              <a:t>bias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304" y="1371600"/>
            <a:ext cx="8686800" cy="4525963"/>
          </a:xfrm>
        </p:spPr>
        <p:txBody>
          <a:bodyPr/>
          <a:lstStyle/>
          <a:p>
            <a:r>
              <a:rPr lang="en-US" dirty="0" smtClean="0"/>
              <a:t>As </a:t>
            </a:r>
            <a:r>
              <a:rPr lang="el-GR" dirty="0" smtClean="0"/>
              <a:t>λ</a:t>
            </a:r>
            <a:r>
              <a:rPr lang="en-US" dirty="0" smtClean="0"/>
              <a:t> increases variance comes down(red line)</a:t>
            </a:r>
          </a:p>
          <a:p>
            <a:r>
              <a:rPr lang="en-US" dirty="0"/>
              <a:t>As </a:t>
            </a:r>
            <a:r>
              <a:rPr lang="el-GR" dirty="0"/>
              <a:t>λ</a:t>
            </a:r>
            <a:r>
              <a:rPr lang="en-US" dirty="0"/>
              <a:t> </a:t>
            </a:r>
            <a:r>
              <a:rPr lang="en-US" dirty="0" smtClean="0"/>
              <a:t>increases(w more constrained) bias also increases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194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758115"/>
            <a:ext cx="5061098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6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of regularization parameter </a:t>
            </a:r>
            <a:r>
              <a:rPr lang="el-GR" dirty="0" smtClean="0"/>
              <a:t>λ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304" y="1371600"/>
            <a:ext cx="8686800" cy="4525963"/>
          </a:xfrm>
        </p:spPr>
        <p:txBody>
          <a:bodyPr/>
          <a:lstStyle/>
          <a:p>
            <a:r>
              <a:rPr lang="en-US" dirty="0" smtClean="0"/>
              <a:t>If </a:t>
            </a:r>
            <a:r>
              <a:rPr lang="el-GR" dirty="0" smtClean="0"/>
              <a:t>λ</a:t>
            </a:r>
            <a:r>
              <a:rPr lang="en-US" dirty="0" smtClean="0"/>
              <a:t> small, more flexible model, w can take larger values </a:t>
            </a:r>
            <a:r>
              <a:rPr lang="en-US" dirty="0"/>
              <a:t>bias is low </a:t>
            </a:r>
            <a:r>
              <a:rPr lang="en-US" dirty="0" smtClean="0"/>
              <a:t>but variance is high</a:t>
            </a:r>
          </a:p>
          <a:p>
            <a:r>
              <a:rPr lang="en-US" dirty="0" smtClean="0"/>
              <a:t>As </a:t>
            </a:r>
            <a:r>
              <a:rPr lang="el-GR" dirty="0"/>
              <a:t>λ</a:t>
            </a:r>
            <a:r>
              <a:rPr lang="en-US" dirty="0"/>
              <a:t> </a:t>
            </a:r>
            <a:r>
              <a:rPr lang="en-US" dirty="0" smtClean="0"/>
              <a:t>increases, w more constrained. So bias also increases and variance is low</a:t>
            </a:r>
          </a:p>
          <a:p>
            <a:r>
              <a:rPr lang="en-US" dirty="0" smtClean="0"/>
              <a:t>Right choice of </a:t>
            </a:r>
            <a:r>
              <a:rPr lang="el-GR" dirty="0" smtClean="0"/>
              <a:t>λ</a:t>
            </a:r>
            <a:r>
              <a:rPr lang="en-US" dirty="0" smtClean="0"/>
              <a:t> is balance between bias and variance</a:t>
            </a:r>
          </a:p>
          <a:p>
            <a:r>
              <a:rPr lang="en-US" dirty="0"/>
              <a:t>0 &lt; </a:t>
            </a:r>
            <a:r>
              <a:rPr lang="el-GR" dirty="0"/>
              <a:t>λ</a:t>
            </a:r>
            <a:r>
              <a:rPr lang="en-US" dirty="0"/>
              <a:t> &lt; 1</a:t>
            </a:r>
          </a:p>
          <a:p>
            <a:r>
              <a:rPr lang="en-US" dirty="0"/>
              <a:t>Pickup </a:t>
            </a:r>
            <a:r>
              <a:rPr lang="el-GR" dirty="0"/>
              <a:t>λ</a:t>
            </a:r>
            <a:r>
              <a:rPr lang="en-US" dirty="0"/>
              <a:t> where the test error is minimum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67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67708"/>
            <a:ext cx="8637588" cy="769938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sz="3600" b="1" spc="-150" dirty="0" smtClean="0">
                <a:latin typeface="Arial" pitchFamily="34" charset="0"/>
                <a:ea typeface="+mn-ea"/>
                <a:cs typeface="Arial" pitchFamily="34" charset="0"/>
              </a:rPr>
              <a:t>Decision trees </a:t>
            </a:r>
            <a:endParaRPr lang="en-US" sz="3600" b="1" spc="-150" dirty="0"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08227" name="Rectangle 3"/>
          <p:cNvSpPr>
            <a:spLocks noGrp="1" noChangeArrowheads="1"/>
          </p:cNvSpPr>
          <p:nvPr>
            <p:ph idx="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eaLnBrk="1" hangingPunct="1">
              <a:buFont typeface="Wingdings" charset="0"/>
              <a:buChar char="§"/>
              <a:defRPr/>
            </a:pPr>
            <a:r>
              <a:rPr lang="en-US" dirty="0"/>
              <a:t>Decision Trees is one of the most widely used and practical methods of classification</a:t>
            </a:r>
            <a:endParaRPr lang="en-US" altLang="ja-JP" dirty="0"/>
          </a:p>
          <a:p>
            <a:pPr>
              <a:buFont typeface="Wingdings" charset="0"/>
              <a:buChar char="§"/>
              <a:defRPr/>
            </a:pPr>
            <a:r>
              <a:rPr lang="en-US" dirty="0" smtClean="0"/>
              <a:t>Method </a:t>
            </a:r>
            <a:r>
              <a:rPr lang="en-US" dirty="0"/>
              <a:t>for approximating discrete-valued functions</a:t>
            </a:r>
          </a:p>
          <a:p>
            <a:pPr>
              <a:buFont typeface="Wingdings" charset="0"/>
              <a:buChar char="§"/>
              <a:defRPr/>
            </a:pPr>
            <a:r>
              <a:rPr lang="en-US" altLang="ja-JP" dirty="0"/>
              <a:t>Learned functions are represented as decision trees (or if-then-else rules)</a:t>
            </a:r>
            <a:endParaRPr lang="en-US" dirty="0"/>
          </a:p>
          <a:p>
            <a:pPr>
              <a:buFont typeface="Wingdings" charset="0"/>
              <a:buChar char="§"/>
              <a:defRPr/>
            </a:pPr>
            <a:r>
              <a:rPr lang="en-US" dirty="0"/>
              <a:t>Expressive hypotheses space </a:t>
            </a:r>
          </a:p>
        </p:txBody>
      </p:sp>
    </p:spTree>
    <p:extLst>
      <p:ext uri="{BB962C8B-B14F-4D97-AF65-F5344CB8AC3E}">
        <p14:creationId xmlns:p14="http://schemas.microsoft.com/office/powerpoint/2010/main" val="416832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Decision Tree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Advantages</a:t>
            </a:r>
            <a:r>
              <a:rPr lang="en-US" dirty="0"/>
              <a:t>: </a:t>
            </a:r>
            <a:endParaRPr lang="en-US" dirty="0" smtClean="0"/>
          </a:p>
          <a:p>
            <a:pPr marL="400050" lvl="1" indent="0">
              <a:buNone/>
            </a:pPr>
            <a:r>
              <a:rPr lang="en-US" dirty="0" smtClean="0"/>
              <a:t>– Inexpensive </a:t>
            </a:r>
            <a:r>
              <a:rPr lang="en-US" dirty="0"/>
              <a:t>to construct </a:t>
            </a:r>
            <a:endParaRPr lang="en-US" dirty="0" smtClean="0"/>
          </a:p>
          <a:p>
            <a:pPr marL="400050" lvl="1" indent="0">
              <a:buNone/>
            </a:pPr>
            <a:r>
              <a:rPr lang="en-US" dirty="0" smtClean="0"/>
              <a:t>– </a:t>
            </a:r>
            <a:r>
              <a:rPr lang="en-US" dirty="0"/>
              <a:t>Extremely fast at classifying unknown records </a:t>
            </a:r>
            <a:endParaRPr lang="en-US" dirty="0" smtClean="0"/>
          </a:p>
          <a:p>
            <a:pPr marL="400050" lvl="1" indent="0">
              <a:buNone/>
            </a:pPr>
            <a:r>
              <a:rPr lang="en-US" dirty="0" smtClean="0"/>
              <a:t>– </a:t>
            </a:r>
            <a:r>
              <a:rPr lang="en-US" dirty="0"/>
              <a:t>Easy to interpret for small-sized trees </a:t>
            </a:r>
            <a:endParaRPr lang="en-US" dirty="0" smtClean="0"/>
          </a:p>
          <a:p>
            <a:pPr marL="400050" lvl="1" indent="0">
              <a:buNone/>
            </a:pPr>
            <a:r>
              <a:rPr lang="en-US" dirty="0" smtClean="0"/>
              <a:t>– </a:t>
            </a:r>
            <a:r>
              <a:rPr lang="en-US" dirty="0"/>
              <a:t>Can easily handle redundant or irrelevant attributes (unless the attributes are interacting) </a:t>
            </a:r>
            <a:endParaRPr lang="en-US" dirty="0" smtClean="0"/>
          </a:p>
          <a:p>
            <a:r>
              <a:rPr lang="en-US" b="1" dirty="0" smtClean="0"/>
              <a:t>Disadvantages</a:t>
            </a:r>
            <a:r>
              <a:rPr lang="en-US" dirty="0"/>
              <a:t>: </a:t>
            </a:r>
            <a:endParaRPr lang="en-US" dirty="0" smtClean="0"/>
          </a:p>
          <a:p>
            <a:pPr marL="400050" lvl="1" indent="0">
              <a:buNone/>
            </a:pPr>
            <a:r>
              <a:rPr lang="en-US" dirty="0" smtClean="0"/>
              <a:t>– </a:t>
            </a:r>
            <a:r>
              <a:rPr lang="en-US" dirty="0"/>
              <a:t>Space of possible decision trees is exponentially large. </a:t>
            </a:r>
            <a:endParaRPr lang="en-US" dirty="0" smtClean="0"/>
          </a:p>
          <a:p>
            <a:pPr marL="800100" lvl="2" indent="0">
              <a:buNone/>
            </a:pPr>
            <a:r>
              <a:rPr lang="en-US" dirty="0" smtClean="0"/>
              <a:t>Greedy </a:t>
            </a:r>
            <a:r>
              <a:rPr lang="en-US" dirty="0"/>
              <a:t>approaches are often unable to find the best tree. </a:t>
            </a:r>
            <a:endParaRPr lang="en-US" dirty="0" smtClean="0"/>
          </a:p>
          <a:p>
            <a:pPr marL="400050" lvl="1" indent="0">
              <a:buNone/>
            </a:pPr>
            <a:r>
              <a:rPr lang="en-US" dirty="0" smtClean="0"/>
              <a:t>– </a:t>
            </a:r>
            <a:r>
              <a:rPr lang="en-US" dirty="0"/>
              <a:t>Does not take into account interactions between attributes </a:t>
            </a:r>
            <a:endParaRPr lang="en-US" dirty="0" smtClean="0"/>
          </a:p>
          <a:p>
            <a:pPr marL="400050" lvl="1" indent="0">
              <a:buNone/>
            </a:pPr>
            <a:r>
              <a:rPr lang="en-US" dirty="0" smtClean="0"/>
              <a:t>– </a:t>
            </a:r>
            <a:r>
              <a:rPr lang="en-US" dirty="0"/>
              <a:t>Each decision boundary involves only a single attribute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0" name="Rectangle 2"/>
          <p:cNvSpPr>
            <a:spLocks noGrp="1" noChangeArrowheads="1"/>
          </p:cNvSpPr>
          <p:nvPr>
            <p:ph type="title"/>
          </p:nvPr>
        </p:nvSpPr>
        <p:spPr>
          <a:xfrm>
            <a:off x="12700" y="685801"/>
            <a:ext cx="7543800" cy="769937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algn="l" eaLnBrk="1" hangingPunct="1">
              <a:defRPr/>
            </a:pPr>
            <a:r>
              <a:rPr lang="en-US" sz="3200" b="1" dirty="0"/>
              <a:t>Decision tree representation (PlayTennis)</a:t>
            </a:r>
          </a:p>
        </p:txBody>
      </p:sp>
      <p:pic>
        <p:nvPicPr>
          <p:cNvPr id="329732" name="Picture 4"/>
          <p:cNvPicPr>
            <a:picLocks noGrp="1" noChangeAspect="1" noChangeArrowheads="1"/>
          </p:cNvPicPr>
          <p:nvPr>
            <p:ph type="dgm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0600" y="1524000"/>
            <a:ext cx="7010400" cy="4114800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329733" name="Text Box 5"/>
          <p:cNvSpPr txBox="1">
            <a:spLocks noChangeArrowheads="1"/>
          </p:cNvSpPr>
          <p:nvPr/>
        </p:nvSpPr>
        <p:spPr bwMode="auto">
          <a:xfrm>
            <a:off x="1143000" y="5875338"/>
            <a:ext cx="7046913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0" dirty="0">
                <a:latin typeface="Times New Roman" charset="0"/>
                <a:ea typeface="ＭＳ Ｐゴシック" charset="0"/>
                <a:sym typeface="Symbol" charset="0"/>
              </a:rPr>
              <a:t></a:t>
            </a:r>
            <a:r>
              <a:rPr lang="en-US" sz="2000" b="0" i="1" dirty="0">
                <a:latin typeface="Times New Roman" charset="0"/>
                <a:ea typeface="ＭＳ Ｐゴシック" charset="0"/>
              </a:rPr>
              <a:t>Outlook=Sunny, Temp=Hot, Humidity=High, Wind=Strong</a:t>
            </a:r>
            <a:r>
              <a:rPr lang="en-US" sz="2000" b="0" dirty="0">
                <a:latin typeface="Times New Roman" charset="0"/>
                <a:ea typeface="ＭＳ Ｐゴシック" charset="0"/>
                <a:sym typeface="Symbol" charset="0"/>
              </a:rPr>
              <a:t>     No</a:t>
            </a:r>
          </a:p>
        </p:txBody>
      </p:sp>
    </p:spTree>
    <p:extLst>
      <p:ext uri="{BB962C8B-B14F-4D97-AF65-F5344CB8AC3E}">
        <p14:creationId xmlns:p14="http://schemas.microsoft.com/office/powerpoint/2010/main" val="288313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9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3068638"/>
            <a:ext cx="5410200" cy="317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39970" name="Rectangle 2"/>
          <p:cNvSpPr>
            <a:spLocks noGrp="1" noChangeArrowheads="1"/>
          </p:cNvSpPr>
          <p:nvPr>
            <p:ph type="title"/>
          </p:nvPr>
        </p:nvSpPr>
        <p:spPr>
          <a:xfrm>
            <a:off x="317500" y="469900"/>
            <a:ext cx="8637588" cy="830263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b="1" dirty="0"/>
              <a:t>Decision trees expressivity</a:t>
            </a:r>
          </a:p>
        </p:txBody>
      </p:sp>
      <p:sp>
        <p:nvSpPr>
          <p:cNvPr id="339971" name="Rectangle 3"/>
          <p:cNvSpPr>
            <a:spLocks noGrp="1" noChangeArrowheads="1"/>
          </p:cNvSpPr>
          <p:nvPr>
            <p:ph idx="1"/>
          </p:nvPr>
        </p:nvSpPr>
        <p:spPr>
          <a:xfrm>
            <a:off x="395288" y="1412875"/>
            <a:ext cx="8458200" cy="4895850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eaLnBrk="1" hangingPunct="1"/>
            <a:r>
              <a:rPr lang="en-US" altLang="en-US" sz="2000" dirty="0" smtClean="0"/>
              <a:t>Decision trees represent a disjunction of conjunctions on constraints on the value of attributes: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000" dirty="0" smtClean="0">
                <a:latin typeface="Times New Roman" panose="02020603050405020304" pitchFamily="18" charset="0"/>
              </a:rPr>
              <a:t>(</a:t>
            </a:r>
            <a:r>
              <a:rPr lang="en-US" altLang="en-US" sz="2000" i="1" dirty="0" smtClean="0">
                <a:latin typeface="Times New Roman" panose="02020603050405020304" pitchFamily="18" charset="0"/>
              </a:rPr>
              <a:t>Outlook = Sunny </a:t>
            </a:r>
            <a:r>
              <a:rPr lang="en-US" altLang="en-US" sz="2000" dirty="0" smtClean="0">
                <a:latin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en-US" sz="2000" i="1" dirty="0" smtClean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000" i="1" dirty="0" smtClean="0">
                <a:latin typeface="Times New Roman" panose="02020603050405020304" pitchFamily="18" charset="0"/>
              </a:rPr>
              <a:t>Humidity = Normal</a:t>
            </a:r>
            <a:r>
              <a:rPr lang="en-US" altLang="en-US" sz="2000" dirty="0" smtClean="0">
                <a:latin typeface="Times New Roman" panose="02020603050405020304" pitchFamily="18" charset="0"/>
              </a:rPr>
              <a:t>) </a:t>
            </a:r>
            <a:r>
              <a:rPr lang="en-US" altLang="en-US" sz="2000" dirty="0" smtClean="0">
                <a:latin typeface="Times New Roman" panose="02020603050405020304" pitchFamily="18" charset="0"/>
                <a:sym typeface="Symbol" panose="05050102010706020507" pitchFamily="18" charset="2"/>
              </a:rPr>
              <a:t>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000" dirty="0" smtClean="0">
                <a:latin typeface="Times New Roman" panose="02020603050405020304" pitchFamily="18" charset="0"/>
              </a:rPr>
              <a:t>(</a:t>
            </a:r>
            <a:r>
              <a:rPr lang="en-US" altLang="en-US" sz="2000" i="1" dirty="0" smtClean="0">
                <a:latin typeface="Times New Roman" panose="02020603050405020304" pitchFamily="18" charset="0"/>
              </a:rPr>
              <a:t>Outlook = Overcast</a:t>
            </a:r>
            <a:r>
              <a:rPr lang="en-US" altLang="en-US" sz="2000" dirty="0" smtClean="0">
                <a:latin typeface="Times New Roman" panose="02020603050405020304" pitchFamily="18" charset="0"/>
              </a:rPr>
              <a:t>) </a:t>
            </a:r>
            <a:r>
              <a:rPr lang="en-US" altLang="en-US" sz="2000" dirty="0" smtClean="0">
                <a:latin typeface="Times New Roman" panose="02020603050405020304" pitchFamily="18" charset="0"/>
                <a:sym typeface="Symbol" panose="05050102010706020507" pitchFamily="18" charset="2"/>
              </a:rPr>
              <a:t>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000" dirty="0" smtClean="0">
                <a:latin typeface="Times New Roman" panose="02020603050405020304" pitchFamily="18" charset="0"/>
              </a:rPr>
              <a:t>(</a:t>
            </a:r>
            <a:r>
              <a:rPr lang="en-US" altLang="en-US" sz="2000" i="1" dirty="0" smtClean="0">
                <a:latin typeface="Times New Roman" panose="02020603050405020304" pitchFamily="18" charset="0"/>
              </a:rPr>
              <a:t>Outlook = Rain </a:t>
            </a:r>
            <a:r>
              <a:rPr lang="en-US" altLang="en-US" sz="2000" dirty="0" smtClean="0">
                <a:latin typeface="Times New Roman" panose="02020603050405020304" pitchFamily="18" charset="0"/>
                <a:sym typeface="Symbol" panose="05050102010706020507" pitchFamily="18" charset="2"/>
              </a:rPr>
              <a:t> </a:t>
            </a:r>
            <a:r>
              <a:rPr lang="en-US" altLang="en-US" sz="2000" i="1" dirty="0" smtClean="0">
                <a:latin typeface="Times New Roman" panose="02020603050405020304" pitchFamily="18" charset="0"/>
                <a:sym typeface="Symbol" panose="05050102010706020507" pitchFamily="18" charset="2"/>
              </a:rPr>
              <a:t>Wind = Weak</a:t>
            </a:r>
            <a:r>
              <a:rPr lang="en-US" altLang="en-US" sz="2000" dirty="0" smtClean="0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4153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304800" y="4419600"/>
            <a:ext cx="8458200" cy="2209800"/>
          </a:xfrm>
        </p:spPr>
        <p:txBody>
          <a:bodyPr rtlCol="0">
            <a:normAutofit fontScale="77500" lnSpcReduction="20000"/>
          </a:bodyPr>
          <a:lstStyle/>
          <a:p>
            <a:pPr marL="365760" indent="-256032" algn="ctr" fontAlgn="auto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68000"/>
              <a:defRPr/>
            </a:pPr>
            <a:r>
              <a:rPr lang="en-US" sz="3600" dirty="0" smtClean="0">
                <a:latin typeface="+mn-lt"/>
                <a:cs typeface="Courier New" pitchFamily="49" charset="0"/>
              </a:rPr>
              <a:t>Session 8</a:t>
            </a:r>
          </a:p>
          <a:p>
            <a:pPr marL="365760" indent="-256032" algn="ctr" fontAlgn="auto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68000"/>
              <a:defRPr/>
            </a:pPr>
            <a:r>
              <a:rPr lang="en-US" sz="3600" dirty="0" smtClean="0">
                <a:latin typeface="+mn-lt"/>
                <a:cs typeface="Courier New" pitchFamily="49" charset="0"/>
              </a:rPr>
              <a:t>Date – 18</a:t>
            </a:r>
            <a:r>
              <a:rPr lang="en-US" sz="3600" baseline="30000" dirty="0" smtClean="0">
                <a:latin typeface="+mn-lt"/>
                <a:cs typeface="Courier New" pitchFamily="49" charset="0"/>
              </a:rPr>
              <a:t>th</a:t>
            </a:r>
            <a:r>
              <a:rPr lang="en-US" sz="3600" dirty="0" smtClean="0">
                <a:latin typeface="+mn-lt"/>
                <a:cs typeface="Courier New" pitchFamily="49" charset="0"/>
              </a:rPr>
              <a:t> October 2020</a:t>
            </a:r>
          </a:p>
          <a:p>
            <a:pPr marL="365760" indent="-256032" algn="ctr" fontAlgn="auto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68000"/>
              <a:defRPr/>
            </a:pPr>
            <a:r>
              <a:rPr lang="en-US" sz="3600" dirty="0" smtClean="0">
                <a:latin typeface="+mn-lt"/>
                <a:cs typeface="Courier New" pitchFamily="49" charset="0"/>
              </a:rPr>
              <a:t>Time –  2 </a:t>
            </a:r>
            <a:r>
              <a:rPr lang="en-US" sz="3600" dirty="0">
                <a:latin typeface="+mn-lt"/>
                <a:cs typeface="Courier New" pitchFamily="49" charset="0"/>
              </a:rPr>
              <a:t>p</a:t>
            </a:r>
            <a:r>
              <a:rPr lang="en-US" sz="3600" dirty="0" smtClean="0">
                <a:latin typeface="+mn-lt"/>
                <a:cs typeface="Courier New" pitchFamily="49" charset="0"/>
              </a:rPr>
              <a:t>m to </a:t>
            </a:r>
            <a:r>
              <a:rPr lang="en-US" sz="3600" dirty="0">
                <a:latin typeface="+mn-lt"/>
                <a:cs typeface="Courier New" pitchFamily="49" charset="0"/>
              </a:rPr>
              <a:t>4</a:t>
            </a:r>
            <a:r>
              <a:rPr lang="en-US" sz="3600" dirty="0" smtClean="0">
                <a:latin typeface="+mn-lt"/>
                <a:cs typeface="Courier New" pitchFamily="49" charset="0"/>
              </a:rPr>
              <a:t> </a:t>
            </a:r>
            <a:r>
              <a:rPr lang="en-US" sz="3600" dirty="0">
                <a:latin typeface="+mn-lt"/>
                <a:cs typeface="Courier New" pitchFamily="49" charset="0"/>
              </a:rPr>
              <a:t>p</a:t>
            </a:r>
            <a:r>
              <a:rPr lang="en-US" sz="3600" dirty="0" smtClean="0">
                <a:latin typeface="+mn-lt"/>
                <a:cs typeface="Courier New" pitchFamily="49" charset="0"/>
              </a:rPr>
              <a:t>m</a:t>
            </a:r>
          </a:p>
          <a:p>
            <a:pPr marR="176530" lvl="0">
              <a:lnSpc>
                <a:spcPct val="120000"/>
              </a:lnSpc>
              <a:spcBef>
                <a:spcPts val="1170"/>
              </a:spcBef>
              <a:spcAft>
                <a:spcPts val="0"/>
              </a:spcAft>
            </a:pPr>
            <a:r>
              <a:rPr lang="en-US" sz="2600" b="0" dirty="0">
                <a:latin typeface="+mn-lt"/>
                <a:ea typeface="Trebuchet MS"/>
                <a:cs typeface="Trebuchet MS"/>
                <a:sym typeface="Trebuchet MS"/>
              </a:rPr>
              <a:t>These </a:t>
            </a:r>
            <a:r>
              <a:rPr lang="en-US" sz="2600" b="0" dirty="0" smtClean="0">
                <a:latin typeface="+mn-lt"/>
                <a:ea typeface="Trebuchet MS"/>
                <a:cs typeface="Trebuchet MS"/>
                <a:sym typeface="Trebuchet MS"/>
              </a:rPr>
              <a:t>slides are prepared </a:t>
            </a:r>
            <a:r>
              <a:rPr lang="en-US" sz="2600" b="0" dirty="0">
                <a:latin typeface="+mn-lt"/>
                <a:ea typeface="Trebuchet MS"/>
                <a:cs typeface="Trebuchet MS"/>
                <a:sym typeface="Trebuchet MS"/>
              </a:rPr>
              <a:t>by the instructor, with grateful acknowledgement of </a:t>
            </a:r>
            <a:r>
              <a:rPr lang="en-US" sz="2600" b="0" dirty="0" smtClean="0">
                <a:latin typeface="+mn-lt"/>
                <a:ea typeface="Trebuchet MS"/>
                <a:cs typeface="Trebuchet MS"/>
                <a:sym typeface="Trebuchet MS"/>
              </a:rPr>
              <a:t> Prof. Andrew Ng, Prof. Tom Mitchell and many </a:t>
            </a:r>
            <a:r>
              <a:rPr lang="en-US" sz="2600" b="0" dirty="0">
                <a:latin typeface="+mn-lt"/>
                <a:ea typeface="Trebuchet MS"/>
                <a:cs typeface="Trebuchet MS"/>
                <a:sym typeface="Trebuchet MS"/>
              </a:rPr>
              <a:t>others who made  their course materials freely available online.</a:t>
            </a:r>
          </a:p>
          <a:p>
            <a:pPr lvl="0">
              <a:lnSpc>
                <a:spcPct val="117083"/>
              </a:lnSpc>
              <a:spcAft>
                <a:spcPts val="0"/>
              </a:spcAft>
            </a:pPr>
            <a:endParaRPr lang="en-US" sz="32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365760" indent="-256032" algn="ctr" fontAlgn="auto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68000"/>
              <a:defRPr/>
            </a:pPr>
            <a:endParaRPr lang="en-US" sz="3600" dirty="0" smtClean="0">
              <a:latin typeface="+mn-lt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42900" y="1063229"/>
            <a:ext cx="6172200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endParaRPr lang="en-GB" altLang="en-US" sz="2400" dirty="0"/>
          </a:p>
        </p:txBody>
      </p:sp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0" y="160338"/>
            <a:ext cx="6991350" cy="7651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Random Variable</a:t>
            </a: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342900" y="1349276"/>
            <a:ext cx="81915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000" b="1" dirty="0">
                <a:solidFill>
                  <a:srgbClr val="009900"/>
                </a:solidFill>
                <a:latin typeface="Arial" panose="020B0604020202020204" pitchFamily="34" charset="0"/>
              </a:rPr>
              <a:t>Discrete Random Variable</a:t>
            </a:r>
            <a:r>
              <a:rPr lang="en-US" altLang="en-US" sz="2000" dirty="0">
                <a:solidFill>
                  <a:srgbClr val="009900"/>
                </a:solidFill>
                <a:latin typeface="Arial" panose="020B0604020202020204" pitchFamily="34" charset="0"/>
              </a:rPr>
              <a:t>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en-US" sz="2000" dirty="0">
                <a:latin typeface="Arial" panose="020B0604020202020204" pitchFamily="34" charset="0"/>
              </a:rPr>
              <a:t>  one that takes on a </a:t>
            </a:r>
            <a:r>
              <a:rPr lang="en-US" altLang="en-US" sz="2000" b="1" i="1" dirty="0">
                <a:latin typeface="Arial" panose="020B0604020202020204" pitchFamily="34" charset="0"/>
              </a:rPr>
              <a:t>countable</a:t>
            </a:r>
            <a:r>
              <a:rPr lang="en-US" altLang="en-US" sz="2000" dirty="0">
                <a:latin typeface="Arial" panose="020B0604020202020204" pitchFamily="34" charset="0"/>
              </a:rPr>
              <a:t> number of values 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en-US" sz="2000" dirty="0" smtClean="0">
                <a:latin typeface="Arial" panose="020B0604020202020204" pitchFamily="34" charset="0"/>
              </a:rPr>
              <a:t> usually </a:t>
            </a:r>
            <a:r>
              <a:rPr lang="en-US" altLang="en-US" sz="2000" dirty="0">
                <a:latin typeface="Arial" panose="020B0604020202020204" pitchFamily="34" charset="0"/>
              </a:rPr>
              <a:t>count data [Number of</a:t>
            </a:r>
            <a:r>
              <a:rPr lang="en-US" altLang="en-US" sz="2000" dirty="0" smtClean="0">
                <a:latin typeface="Arial" panose="020B0604020202020204" pitchFamily="34" charset="0"/>
              </a:rPr>
              <a:t>]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en-US" sz="2000" dirty="0" smtClean="0">
                <a:latin typeface="Arial" panose="020B0604020202020204" pitchFamily="34" charset="0"/>
              </a:rPr>
              <a:t> list </a:t>
            </a:r>
            <a:r>
              <a:rPr lang="en-US" altLang="en-US" sz="2000" b="1" dirty="0">
                <a:latin typeface="Arial" panose="020B0604020202020204" pitchFamily="34" charset="0"/>
              </a:rPr>
              <a:t>all</a:t>
            </a:r>
            <a:r>
              <a:rPr lang="en-US" altLang="en-US" sz="2000" dirty="0">
                <a:latin typeface="Arial" panose="020B0604020202020204" pitchFamily="34" charset="0"/>
              </a:rPr>
              <a:t> possible outcomes without missing </a:t>
            </a:r>
            <a:r>
              <a:rPr lang="en-US" altLang="en-US" sz="2000" dirty="0" smtClean="0">
                <a:latin typeface="Arial" panose="020B0604020202020204" pitchFamily="34" charset="0"/>
              </a:rPr>
              <a:t>any of them</a:t>
            </a:r>
            <a:endParaRPr lang="en-US" altLang="en-US" sz="2000" b="1" u="sng" dirty="0"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90500" y="3277261"/>
            <a:ext cx="8496300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000" b="1" dirty="0">
                <a:solidFill>
                  <a:srgbClr val="009900"/>
                </a:solidFill>
                <a:latin typeface="Arial" panose="020B0604020202020204" pitchFamily="34" charset="0"/>
              </a:rPr>
              <a:t>Example: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en-US" sz="2000" dirty="0">
                <a:latin typeface="Arial" panose="020B0604020202020204" pitchFamily="34" charset="0"/>
              </a:rPr>
              <a:t> X = sum of values on the roll of two dice: </a:t>
            </a:r>
            <a:endParaRPr lang="en-US" altLang="en-US" sz="2000" dirty="0" smtClean="0">
              <a:latin typeface="Arial" panose="020B0604020202020204" pitchFamily="34" charset="0"/>
            </a:endParaRPr>
          </a:p>
          <a:p>
            <a:pPr marL="914400" lvl="2" indent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2000" dirty="0" smtClean="0">
                <a:latin typeface="Arial" panose="020B0604020202020204" pitchFamily="34" charset="0"/>
              </a:rPr>
              <a:t>	X </a:t>
            </a:r>
            <a:r>
              <a:rPr lang="en-US" altLang="en-US" sz="2000" dirty="0">
                <a:latin typeface="Arial" panose="020B0604020202020204" pitchFamily="34" charset="0"/>
              </a:rPr>
              <a:t>has to be either 2, 3, 4, …, or 12</a:t>
            </a:r>
            <a:r>
              <a:rPr lang="en-US" altLang="en-US" sz="1600" dirty="0">
                <a:latin typeface="Arial" panose="020B0604020202020204" pitchFamily="34" charset="0"/>
              </a:rPr>
              <a:t>.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en-US" sz="2000" dirty="0">
                <a:latin typeface="Arial" panose="020B0604020202020204" pitchFamily="34" charset="0"/>
              </a:rPr>
              <a:t> Y = number of </a:t>
            </a:r>
            <a:r>
              <a:rPr lang="en-US" altLang="en-US" sz="2000" dirty="0" smtClean="0">
                <a:latin typeface="Arial" panose="020B0604020202020204" pitchFamily="34" charset="0"/>
              </a:rPr>
              <a:t>students in </a:t>
            </a:r>
            <a:r>
              <a:rPr lang="en-US" altLang="en-US" sz="2000" dirty="0" err="1" smtClean="0">
                <a:latin typeface="Arial" panose="020B0604020202020204" pitchFamily="34" charset="0"/>
              </a:rPr>
              <a:t>MTech</a:t>
            </a:r>
            <a:r>
              <a:rPr lang="en-US" altLang="en-US" sz="2000" dirty="0" smtClean="0">
                <a:latin typeface="Arial" panose="020B0604020202020204" pitchFamily="34" charset="0"/>
              </a:rPr>
              <a:t> DSE: 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	</a:t>
            </a:r>
            <a:r>
              <a:rPr lang="en-US" altLang="en-US" sz="2000" dirty="0" smtClean="0">
                <a:latin typeface="Arial" panose="020B0604020202020204" pitchFamily="34" charset="0"/>
              </a:rPr>
              <a:t>    Y </a:t>
            </a:r>
            <a:r>
              <a:rPr lang="en-US" altLang="en-US" sz="2000" dirty="0">
                <a:latin typeface="Arial" panose="020B0604020202020204" pitchFamily="34" charset="0"/>
              </a:rPr>
              <a:t>has to be </a:t>
            </a:r>
            <a:r>
              <a:rPr lang="en-US" altLang="en-US" sz="2000" dirty="0" smtClean="0">
                <a:latin typeface="Arial" panose="020B0604020202020204" pitchFamily="34" charset="0"/>
              </a:rPr>
              <a:t>60,65,70 …………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63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33400"/>
            <a:ext cx="9144000" cy="762000"/>
          </a:xfrm>
        </p:spPr>
        <p:txBody>
          <a:bodyPr/>
          <a:lstStyle/>
          <a:p>
            <a:pPr>
              <a:defRPr/>
            </a:pPr>
            <a:r>
              <a:rPr lang="en-IN" b="1" dirty="0"/>
              <a:t>Measure of Information</a:t>
            </a:r>
          </a:p>
        </p:txBody>
      </p:sp>
      <p:sp>
        <p:nvSpPr>
          <p:cNvPr id="8" name="Date Placeholder 11"/>
          <p:cNvSpPr txBox="1">
            <a:spLocks/>
          </p:cNvSpPr>
          <p:nvPr/>
        </p:nvSpPr>
        <p:spPr>
          <a:xfrm>
            <a:off x="3810000" y="6553200"/>
            <a:ext cx="1828800" cy="28085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D86349-F964-4050-B3B2-6C0084D98C77}" type="datetime3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 October 2020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30926" y="1524000"/>
            <a:ext cx="8610600" cy="2590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IN" sz="2800" baseline="0" dirty="0" smtClean="0">
                <a:latin typeface="+mn-lt"/>
              </a:rPr>
              <a:t>The amount of information (surprise</a:t>
            </a:r>
            <a:r>
              <a:rPr lang="en-IN" sz="2800" dirty="0" smtClean="0">
                <a:latin typeface="+mn-lt"/>
              </a:rPr>
              <a:t> element) </a:t>
            </a:r>
            <a:r>
              <a:rPr lang="en-IN" sz="2800" baseline="0" dirty="0" smtClean="0">
                <a:latin typeface="+mn-lt"/>
              </a:rPr>
              <a:t>conveyed by a message is inversely proportional to its</a:t>
            </a:r>
            <a:r>
              <a:rPr lang="en-IN" sz="2800" dirty="0" smtClean="0">
                <a:latin typeface="+mn-lt"/>
              </a:rPr>
              <a:t> probability of occurrence. That is</a:t>
            </a:r>
          </a:p>
          <a:p>
            <a:pPr marL="342900" indent="-342900" algn="just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IN" sz="2800" dirty="0" smtClean="0"/>
          </a:p>
          <a:p>
            <a:pPr marL="342900" indent="-342900" algn="just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IN" sz="2800" dirty="0"/>
          </a:p>
          <a:p>
            <a:pPr marL="342900" indent="-342900" algn="just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IN" sz="2800" dirty="0" smtClean="0"/>
              <a:t>The mathematical </a:t>
            </a:r>
            <a:r>
              <a:rPr lang="en-IN" sz="2800" dirty="0"/>
              <a:t>operator satisfies above properties is the logarithmic operator. </a:t>
            </a:r>
            <a:endParaRPr lang="en-IN" sz="2800" dirty="0" smtClean="0"/>
          </a:p>
          <a:p>
            <a:pPr marL="342900" indent="-342900" algn="just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2800" dirty="0"/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IN" sz="2800" dirty="0" smtClean="0">
              <a:latin typeface="+mn-lt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80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162300" y="2788024"/>
          <a:ext cx="1295400" cy="11073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2" name="Equation" r:id="rId3" imgW="787320" imgH="672840" progId="Equation.DSMT4">
                  <p:embed/>
                </p:oleObj>
              </mc:Choice>
              <mc:Fallback>
                <p:oleObj name="Equation" r:id="rId3" imgW="787320" imgH="672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2300" y="2788024"/>
                        <a:ext cx="1295400" cy="110735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4"/>
          <p:cNvGraphicFramePr>
            <a:graphicFrameLocks noChangeAspect="1"/>
          </p:cNvGraphicFramePr>
          <p:nvPr>
            <p:extLst/>
          </p:nvPr>
        </p:nvGraphicFramePr>
        <p:xfrm>
          <a:off x="2819400" y="4931127"/>
          <a:ext cx="3049588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3" name="Equation" r:id="rId5" imgW="1854000" imgH="672840" progId="Equation.DSMT4">
                  <p:embed/>
                </p:oleObj>
              </mc:Choice>
              <mc:Fallback>
                <p:oleObj name="Equation" r:id="rId5" imgW="1854000" imgH="672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4931127"/>
                        <a:ext cx="3049588" cy="1108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146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699" y="378084"/>
            <a:ext cx="6120680" cy="850106"/>
          </a:xfrm>
        </p:spPr>
        <p:txBody>
          <a:bodyPr/>
          <a:lstStyle/>
          <a:p>
            <a:r>
              <a:rPr lang="en-US" b="1" dirty="0"/>
              <a:t>Entropy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en-US" sz="2400" dirty="0" smtClean="0">
                <a:latin typeface="Arial" pitchFamily="34" charset="0"/>
                <a:cs typeface="Arial" pitchFamily="34" charset="0"/>
              </a:rPr>
              <a:t>Entropy of discrete random variable X={x</a:t>
            </a:r>
            <a:r>
              <a:rPr lang="en-US" altLang="en-US" sz="2400" baseline="-25000" dirty="0" smtClean="0">
                <a:latin typeface="Arial" pitchFamily="34" charset="0"/>
                <a:cs typeface="Arial" pitchFamily="34" charset="0"/>
              </a:rPr>
              <a:t>1</a:t>
            </a:r>
            <a:r>
              <a:rPr lang="en-US" altLang="en-US" sz="2400" dirty="0" smtClean="0">
                <a:latin typeface="Arial" pitchFamily="34" charset="0"/>
                <a:cs typeface="Arial" pitchFamily="34" charset="0"/>
              </a:rPr>
              <a:t>, x</a:t>
            </a:r>
            <a:r>
              <a:rPr lang="en-US" altLang="en-US" sz="2400" baseline="-25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US" altLang="en-US" sz="2400" dirty="0" smtClean="0">
                <a:latin typeface="Arial" pitchFamily="34" charset="0"/>
                <a:cs typeface="Arial" pitchFamily="34" charset="0"/>
              </a:rPr>
              <a:t>…</a:t>
            </a:r>
            <a:r>
              <a:rPr lang="en-US" altLang="en-US" sz="2400" dirty="0" err="1" smtClean="0">
                <a:latin typeface="Arial" pitchFamily="34" charset="0"/>
                <a:cs typeface="Arial" pitchFamily="34" charset="0"/>
              </a:rPr>
              <a:t>x</a:t>
            </a:r>
            <a:r>
              <a:rPr lang="en-US" altLang="en-US" sz="2400" baseline="-25000" dirty="0" err="1" smtClean="0">
                <a:latin typeface="Arial" pitchFamily="34" charset="0"/>
                <a:cs typeface="Arial" pitchFamily="34" charset="0"/>
              </a:rPr>
              <a:t>n</a:t>
            </a:r>
            <a:r>
              <a:rPr lang="en-US" altLang="en-US" sz="2400" dirty="0" smtClean="0">
                <a:latin typeface="Arial" pitchFamily="34" charset="0"/>
                <a:cs typeface="Arial" pitchFamily="34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en-US" altLang="en-US" sz="24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en-US" sz="2400" dirty="0" smtClean="0">
                <a:latin typeface="Arial" pitchFamily="34" charset="0"/>
                <a:cs typeface="Arial" pitchFamily="34" charset="0"/>
              </a:rPr>
              <a:t>	; since: log</a:t>
            </a:r>
            <a:r>
              <a:rPr lang="en-US" altLang="en-US" sz="2400" baseline="-25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US" altLang="en-US" sz="2400" dirty="0" smtClean="0">
                <a:latin typeface="Arial" pitchFamily="34" charset="0"/>
                <a:cs typeface="Arial" pitchFamily="34" charset="0"/>
              </a:rPr>
              <a:t>(1/P(event))= -log</a:t>
            </a:r>
            <a:r>
              <a:rPr lang="en-US" altLang="en-US" sz="2400" baseline="-25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US" altLang="en-US" sz="2400" dirty="0" smtClean="0">
                <a:latin typeface="Arial" pitchFamily="34" charset="0"/>
                <a:cs typeface="Arial" pitchFamily="34" charset="0"/>
              </a:rPr>
              <a:t>P(event)</a:t>
            </a:r>
          </a:p>
          <a:p>
            <a:pPr>
              <a:lnSpc>
                <a:spcPct val="110000"/>
              </a:lnSpc>
            </a:pPr>
            <a:r>
              <a:rPr lang="en-US" altLang="en-US" sz="2400" dirty="0">
                <a:latin typeface="Arial" pitchFamily="34" charset="0"/>
                <a:cs typeface="Arial" pitchFamily="34" charset="0"/>
              </a:rPr>
              <a:t>As uncertainty increases, entropy </a:t>
            </a:r>
            <a:r>
              <a:rPr lang="en-US" altLang="en-US" sz="2400" dirty="0" smtClean="0">
                <a:latin typeface="Arial" pitchFamily="34" charset="0"/>
                <a:cs typeface="Arial" pitchFamily="34" charset="0"/>
              </a:rPr>
              <a:t>increases</a:t>
            </a:r>
          </a:p>
          <a:p>
            <a:pPr>
              <a:lnSpc>
                <a:spcPct val="110000"/>
              </a:lnSpc>
            </a:pPr>
            <a:r>
              <a:rPr lang="en-US" altLang="en-US" sz="2400" dirty="0" smtClean="0">
                <a:latin typeface="Arial" pitchFamily="34" charset="0"/>
                <a:cs typeface="Arial" pitchFamily="34" charset="0"/>
              </a:rPr>
              <a:t>Entropy across all values</a:t>
            </a:r>
          </a:p>
          <a:p>
            <a:pPr marL="0" indent="0">
              <a:lnSpc>
                <a:spcPct val="110000"/>
              </a:lnSpc>
              <a:buNone/>
            </a:pPr>
            <a:endParaRPr lang="en-US" alt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AutoShape 3" descr="E"/>
          <p:cNvSpPr>
            <a:spLocks noChangeAspect="1" noChangeArrowheads="1"/>
          </p:cNvSpPr>
          <p:nvPr/>
        </p:nvSpPr>
        <p:spPr bwMode="auto">
          <a:xfrm>
            <a:off x="3025775" y="-2889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{\displaystyle p(E)}"/>
          <p:cNvSpPr>
            <a:spLocks noChangeAspect="1" noChangeArrowheads="1"/>
          </p:cNvSpPr>
          <p:nvPr/>
        </p:nvSpPr>
        <p:spPr bwMode="auto">
          <a:xfrm>
            <a:off x="6127750" y="-2889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5" descr="{\displaystyle I(E)=-\log _{2}(p(E))=\log _{2}(1/p(E))}"/>
          <p:cNvSpPr>
            <a:spLocks noChangeAspect="1" noChangeArrowheads="1"/>
          </p:cNvSpPr>
          <p:nvPr/>
        </p:nvSpPr>
        <p:spPr bwMode="auto">
          <a:xfrm>
            <a:off x="7400925" y="-2889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{\displaystyle p=1/6}"/>
          <p:cNvSpPr>
            <a:spLocks noChangeAspect="1" noChangeArrowheads="1"/>
          </p:cNvSpPr>
          <p:nvPr/>
        </p:nvSpPr>
        <p:spPr bwMode="auto">
          <a:xfrm>
            <a:off x="2765425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7" descr="p=1/2"/>
          <p:cNvSpPr>
            <a:spLocks noChangeAspect="1" noChangeArrowheads="1"/>
          </p:cNvSpPr>
          <p:nvPr/>
        </p:nvSpPr>
        <p:spPr bwMode="auto">
          <a:xfrm>
            <a:off x="4687888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373" y="2057400"/>
            <a:ext cx="5783580" cy="457200"/>
          </a:xfrm>
          <a:prstGeom prst="rect">
            <a:avLst/>
          </a:prstGeom>
        </p:spPr>
      </p:pic>
      <p:sp>
        <p:nvSpPr>
          <p:cNvPr id="15" name="AutoShape 9" descr="{\textstyle X}"/>
          <p:cNvSpPr>
            <a:spLocks noChangeAspect="1" noChangeArrowheads="1"/>
          </p:cNvSpPr>
          <p:nvPr/>
        </p:nvSpPr>
        <p:spPr bwMode="auto">
          <a:xfrm>
            <a:off x="33210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0" descr="{\textstyle \left\{x_{1},\ldots ,x_{n}\right\}}"/>
          <p:cNvSpPr>
            <a:spLocks noChangeAspect="1" noChangeArrowheads="1"/>
          </p:cNvSpPr>
          <p:nvPr/>
        </p:nvSpPr>
        <p:spPr bwMode="auto">
          <a:xfrm>
            <a:off x="44989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428" y="4098925"/>
            <a:ext cx="3590843" cy="80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5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tabLst>
                <a:tab pos="987425" algn="l"/>
              </a:tabLst>
              <a:defRPr/>
            </a:pPr>
            <a:r>
              <a:rPr lang="en-US" b="1" dirty="0"/>
              <a:t>Entropy in general</a:t>
            </a:r>
          </a:p>
        </p:txBody>
      </p:sp>
      <p:sp>
        <p:nvSpPr>
          <p:cNvPr id="406531" name="Rectangle 3"/>
          <p:cNvSpPr>
            <a:spLocks noGrp="1" noChangeArrowheads="1"/>
          </p:cNvSpPr>
          <p:nvPr>
            <p:ph idx="1"/>
          </p:nvPr>
        </p:nvSpPr>
        <p:spPr>
          <a:xfrm>
            <a:off x="395288" y="1371600"/>
            <a:ext cx="8596312" cy="4953000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>
            <a:normAutofit fontScale="850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3800" dirty="0" smtClean="0">
                <a:sym typeface="Symbol" panose="05050102010706020507" pitchFamily="18" charset="2"/>
              </a:rPr>
              <a:t>Entropy measures the amount of information in a random variable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3300" dirty="0" smtClean="0">
                <a:latin typeface="Arial" panose="020B0604020202020204" pitchFamily="34" charset="0"/>
                <a:sym typeface="Symbol" panose="05050102010706020507" pitchFamily="18" charset="2"/>
              </a:rPr>
              <a:t>	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3300" i="1" dirty="0">
                <a:latin typeface="Arial" panose="020B0604020202020204" pitchFamily="34" charset="0"/>
                <a:sym typeface="Symbol" panose="05050102010706020507" pitchFamily="18" charset="2"/>
              </a:rPr>
              <a:t>	</a:t>
            </a:r>
            <a:r>
              <a:rPr lang="en-US" altLang="en-US" sz="3300" i="1" dirty="0" smtClean="0">
                <a:latin typeface="Arial" panose="020B0604020202020204" pitchFamily="34" charset="0"/>
                <a:sym typeface="Symbol" panose="05050102010706020507" pitchFamily="18" charset="2"/>
              </a:rPr>
              <a:t>H</a:t>
            </a:r>
            <a:r>
              <a:rPr lang="en-US" altLang="en-US" sz="3300" dirty="0" smtClean="0">
                <a:latin typeface="Arial" panose="020B0604020202020204" pitchFamily="34" charset="0"/>
                <a:sym typeface="Symbol" panose="05050102010706020507" pitchFamily="18" charset="2"/>
              </a:rPr>
              <a:t>(</a:t>
            </a:r>
            <a:r>
              <a:rPr lang="en-US" altLang="en-US" sz="3300" i="1" dirty="0" smtClean="0">
                <a:latin typeface="Times New Roman" panose="02020603050405020304" pitchFamily="18" charset="0"/>
              </a:rPr>
              <a:t>X</a:t>
            </a:r>
            <a:r>
              <a:rPr lang="en-US" altLang="en-US" sz="3300" dirty="0" smtClean="0">
                <a:latin typeface="Arial" panose="020B0604020202020204" pitchFamily="34" charset="0"/>
                <a:sym typeface="Symbol" panose="05050102010706020507" pitchFamily="18" charset="2"/>
              </a:rPr>
              <a:t>) = </a:t>
            </a:r>
            <a:r>
              <a:rPr lang="en-US" altLang="en-US" sz="3300" dirty="0" smtClean="0">
                <a:latin typeface="Times" panose="02020603050405020304" pitchFamily="18" charset="0"/>
              </a:rPr>
              <a:t>–</a:t>
            </a:r>
            <a:r>
              <a:rPr lang="en-US" altLang="en-US" sz="3300" baseline="-25000" dirty="0" smtClean="0">
                <a:latin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3300" i="1" dirty="0" smtClean="0">
                <a:latin typeface="Times New Roman" panose="02020603050405020304" pitchFamily="18" charset="0"/>
              </a:rPr>
              <a:t>p</a:t>
            </a:r>
            <a:r>
              <a:rPr lang="en-US" altLang="en-US" sz="3300" baseline="-25000" dirty="0" smtClean="0">
                <a:latin typeface="Arial" panose="020B0604020202020204" pitchFamily="34" charset="0"/>
              </a:rPr>
              <a:t>+</a:t>
            </a:r>
            <a:r>
              <a:rPr lang="en-US" altLang="en-US" sz="3300" dirty="0" smtClean="0"/>
              <a:t> </a:t>
            </a:r>
            <a:r>
              <a:rPr lang="en-US" altLang="en-US" sz="3300" i="1" dirty="0" smtClean="0">
                <a:latin typeface="Times New Roman" panose="02020603050405020304" pitchFamily="18" charset="0"/>
              </a:rPr>
              <a:t>log</a:t>
            </a:r>
            <a:r>
              <a:rPr lang="en-US" altLang="en-US" sz="3300" baseline="-25000" dirty="0" smtClean="0">
                <a:latin typeface="Arial" panose="020B0604020202020204" pitchFamily="34" charset="0"/>
              </a:rPr>
              <a:t>2</a:t>
            </a:r>
            <a:r>
              <a:rPr lang="en-US" altLang="en-US" sz="3300" dirty="0" smtClean="0"/>
              <a:t> </a:t>
            </a:r>
            <a:r>
              <a:rPr lang="en-US" altLang="en-US" sz="3300" i="1" dirty="0" smtClean="0">
                <a:latin typeface="Times New Roman" panose="02020603050405020304" pitchFamily="18" charset="0"/>
              </a:rPr>
              <a:t>p</a:t>
            </a:r>
            <a:r>
              <a:rPr lang="en-US" altLang="en-US" sz="3300" baseline="-25000" dirty="0" smtClean="0">
                <a:latin typeface="Arial" panose="020B0604020202020204" pitchFamily="34" charset="0"/>
              </a:rPr>
              <a:t>+ </a:t>
            </a:r>
            <a:r>
              <a:rPr lang="en-US" altLang="en-US" sz="3300" dirty="0" smtClean="0">
                <a:latin typeface="Times" panose="02020603050405020304" pitchFamily="18" charset="0"/>
              </a:rPr>
              <a:t>–</a:t>
            </a:r>
            <a:r>
              <a:rPr lang="en-US" altLang="en-US" sz="3300" dirty="0" smtClean="0"/>
              <a:t> </a:t>
            </a:r>
            <a:r>
              <a:rPr lang="en-US" altLang="en-US" sz="3300" i="1" dirty="0" smtClean="0">
                <a:latin typeface="Times New Roman" panose="02020603050405020304" pitchFamily="18" charset="0"/>
              </a:rPr>
              <a:t>p</a:t>
            </a:r>
            <a:r>
              <a:rPr lang="en-US" altLang="en-US" sz="3300" baseline="-25000" dirty="0" smtClean="0">
                <a:latin typeface="Times" panose="02020603050405020304" pitchFamily="18" charset="0"/>
              </a:rPr>
              <a:t>–</a:t>
            </a:r>
            <a:r>
              <a:rPr lang="en-US" altLang="en-US" sz="3300" baseline="-25000" dirty="0" smtClean="0">
                <a:latin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3300" i="1" dirty="0" smtClean="0">
                <a:latin typeface="Times New Roman" panose="02020603050405020304" pitchFamily="18" charset="0"/>
              </a:rPr>
              <a:t>log</a:t>
            </a:r>
            <a:r>
              <a:rPr lang="en-US" altLang="en-US" sz="3300" baseline="-25000" dirty="0" smtClean="0">
                <a:latin typeface="Arial" panose="020B0604020202020204" pitchFamily="34" charset="0"/>
              </a:rPr>
              <a:t>2</a:t>
            </a:r>
            <a:r>
              <a:rPr lang="en-US" altLang="en-US" sz="3300" baseline="-25000" dirty="0" smtClean="0">
                <a:latin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3300" i="1" dirty="0" smtClean="0">
                <a:latin typeface="Times New Roman" panose="02020603050405020304" pitchFamily="18" charset="0"/>
              </a:rPr>
              <a:t>p</a:t>
            </a:r>
            <a:r>
              <a:rPr lang="en-US" altLang="en-US" sz="3300" baseline="-25000" dirty="0" smtClean="0">
                <a:latin typeface="Times" panose="02020603050405020304" pitchFamily="18" charset="0"/>
              </a:rPr>
              <a:t>–</a:t>
            </a:r>
            <a:r>
              <a:rPr lang="en-US" altLang="en-US" sz="3300" baseline="-25000" dirty="0" smtClean="0">
                <a:latin typeface="Arial" panose="020B0604020202020204" pitchFamily="34" charset="0"/>
                <a:sym typeface="Symbol" panose="05050102010706020507" pitchFamily="18" charset="2"/>
              </a:rPr>
              <a:t>		</a:t>
            </a:r>
            <a:r>
              <a:rPr lang="en-US" altLang="en-US" sz="3300" i="1" dirty="0" smtClean="0">
                <a:latin typeface="Times New Roman" panose="02020603050405020304" pitchFamily="18" charset="0"/>
              </a:rPr>
              <a:t>X </a:t>
            </a:r>
            <a:r>
              <a:rPr lang="en-US" altLang="en-US" sz="3300" dirty="0" smtClean="0">
                <a:latin typeface="Times New Roman" panose="02020603050405020304" pitchFamily="18" charset="0"/>
              </a:rPr>
              <a:t>= {+, </a:t>
            </a:r>
            <a:r>
              <a:rPr lang="en-US" altLang="en-US" sz="3300" dirty="0" smtClean="0">
                <a:latin typeface="Times" panose="02020603050405020304" pitchFamily="18" charset="0"/>
              </a:rPr>
              <a:t>–</a:t>
            </a:r>
            <a:r>
              <a:rPr lang="en-US" altLang="en-US" sz="3300" dirty="0" smtClean="0">
                <a:latin typeface="Times New Roman" panose="02020603050405020304" pitchFamily="18" charset="0"/>
              </a:rPr>
              <a:t>}</a:t>
            </a:r>
            <a:endParaRPr lang="en-US" altLang="en-US" sz="3300" baseline="-25000" dirty="0" smtClean="0">
              <a:latin typeface="Arial" panose="020B0604020202020204" pitchFamily="34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3300" dirty="0" smtClean="0">
                <a:latin typeface="Arial" panose="020B0604020202020204" pitchFamily="34" charset="0"/>
              </a:rPr>
              <a:t>	</a:t>
            </a:r>
            <a:endParaRPr lang="en-US" altLang="en-US" sz="3300" dirty="0">
              <a:latin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3300" dirty="0" smtClean="0">
                <a:latin typeface="Arial" panose="020B0604020202020204" pitchFamily="34" charset="0"/>
              </a:rPr>
              <a:t>	</a:t>
            </a:r>
            <a:r>
              <a:rPr lang="en-US" altLang="en-US" sz="3300" dirty="0" smtClean="0"/>
              <a:t>for binary classification [two-valued random variable]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3300" dirty="0" smtClean="0"/>
              <a:t>		            </a:t>
            </a:r>
            <a:r>
              <a:rPr lang="en-US" altLang="en-US" sz="2400" i="1" dirty="0" smtClean="0">
                <a:latin typeface="Times New Roman" panose="02020603050405020304" pitchFamily="18" charset="0"/>
              </a:rPr>
              <a:t>c</a:t>
            </a:r>
            <a:r>
              <a:rPr lang="en-US" altLang="en-US" sz="3300" i="1" dirty="0" smtClean="0">
                <a:latin typeface="Times New Roman" panose="02020603050405020304" pitchFamily="18" charset="0"/>
              </a:rPr>
              <a:t>	</a:t>
            </a:r>
            <a:r>
              <a:rPr lang="en-US" altLang="en-US" sz="2400" i="1" dirty="0" smtClean="0">
                <a:latin typeface="Times New Roman" panose="02020603050405020304" pitchFamily="18" charset="0"/>
              </a:rPr>
              <a:t>                  c</a:t>
            </a:r>
            <a:r>
              <a:rPr lang="en-US" altLang="en-US" sz="3300" i="1" dirty="0" smtClean="0">
                <a:latin typeface="Times New Roman" panose="02020603050405020304" pitchFamily="18" charset="0"/>
              </a:rPr>
              <a:t> </a:t>
            </a:r>
            <a:endParaRPr lang="en-US" altLang="en-US" sz="3300" dirty="0" smtClean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3300" dirty="0" smtClean="0"/>
              <a:t>	 </a:t>
            </a:r>
            <a:r>
              <a:rPr lang="en-US" altLang="en-US" sz="3300" i="1" dirty="0" smtClean="0">
                <a:latin typeface="Arial" panose="020B0604020202020204" pitchFamily="34" charset="0"/>
                <a:sym typeface="Symbol" panose="05050102010706020507" pitchFamily="18" charset="2"/>
              </a:rPr>
              <a:t>H</a:t>
            </a:r>
            <a:r>
              <a:rPr lang="en-US" altLang="en-US" sz="3300" dirty="0" smtClean="0">
                <a:latin typeface="Arial" panose="020B0604020202020204" pitchFamily="34" charset="0"/>
                <a:sym typeface="Symbol" panose="05050102010706020507" pitchFamily="18" charset="2"/>
              </a:rPr>
              <a:t>(</a:t>
            </a:r>
            <a:r>
              <a:rPr lang="en-US" altLang="en-US" sz="3300" i="1" dirty="0" smtClean="0">
                <a:latin typeface="Times New Roman" panose="02020603050405020304" pitchFamily="18" charset="0"/>
              </a:rPr>
              <a:t>X</a:t>
            </a:r>
            <a:r>
              <a:rPr lang="en-US" altLang="en-US" sz="3300" dirty="0" smtClean="0">
                <a:latin typeface="Arial" panose="020B0604020202020204" pitchFamily="34" charset="0"/>
                <a:sym typeface="Symbol" panose="05050102010706020507" pitchFamily="18" charset="2"/>
              </a:rPr>
              <a:t>) = </a:t>
            </a:r>
            <a:r>
              <a:rPr lang="en-US" altLang="en-US" sz="3300" dirty="0" smtClean="0">
                <a:latin typeface="Times" panose="02020603050405020304" pitchFamily="18" charset="0"/>
              </a:rPr>
              <a:t>–</a:t>
            </a:r>
            <a:r>
              <a:rPr lang="en-US" altLang="en-US" sz="3300" dirty="0" smtClean="0"/>
              <a:t> </a:t>
            </a:r>
            <a:r>
              <a:rPr lang="en-US" altLang="en-US" sz="3300" dirty="0" smtClean="0">
                <a:sym typeface="Symbol" panose="05050102010706020507" pitchFamily="18" charset="2"/>
              </a:rPr>
              <a:t>   </a:t>
            </a:r>
            <a:r>
              <a:rPr lang="en-US" altLang="en-US" sz="3300" i="1" dirty="0" smtClean="0">
                <a:latin typeface="Times New Roman" panose="02020603050405020304" pitchFamily="18" charset="0"/>
              </a:rPr>
              <a:t>p</a:t>
            </a:r>
            <a:r>
              <a:rPr lang="en-US" altLang="en-US" sz="3300" i="1" baseline="-25000" dirty="0" smtClean="0">
                <a:latin typeface="Times New Roman" panose="02020603050405020304" pitchFamily="18" charset="0"/>
              </a:rPr>
              <a:t>i</a:t>
            </a:r>
            <a:r>
              <a:rPr lang="en-US" altLang="en-US" sz="3300" i="1" baseline="-25000" dirty="0" smtClean="0">
                <a:latin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3300" i="1" dirty="0" smtClean="0">
                <a:latin typeface="Times New Roman" panose="02020603050405020304" pitchFamily="18" charset="0"/>
              </a:rPr>
              <a:t>log</a:t>
            </a:r>
            <a:r>
              <a:rPr lang="en-US" altLang="en-US" sz="3300" baseline="-25000" dirty="0" smtClean="0">
                <a:latin typeface="Arial" panose="020B0604020202020204" pitchFamily="34" charset="0"/>
              </a:rPr>
              <a:t>2</a:t>
            </a:r>
            <a:r>
              <a:rPr lang="en-US" altLang="en-US" sz="3300" baseline="-25000" dirty="0" smtClean="0">
                <a:latin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3300" i="1" dirty="0" smtClean="0">
                <a:latin typeface="Times New Roman" panose="02020603050405020304" pitchFamily="18" charset="0"/>
              </a:rPr>
              <a:t>p</a:t>
            </a:r>
            <a:r>
              <a:rPr lang="en-US" altLang="en-US" sz="3300" i="1" baseline="-25000" dirty="0" smtClean="0">
                <a:latin typeface="Times New Roman" panose="02020603050405020304" pitchFamily="18" charset="0"/>
              </a:rPr>
              <a:t>i </a:t>
            </a:r>
            <a:r>
              <a:rPr lang="en-US" altLang="en-US" sz="3300" dirty="0" smtClean="0">
                <a:latin typeface="Arial" panose="020B0604020202020204" pitchFamily="34" charset="0"/>
                <a:sym typeface="Symbol" panose="05050102010706020507" pitchFamily="18" charset="2"/>
              </a:rPr>
              <a:t>=</a:t>
            </a:r>
            <a:r>
              <a:rPr lang="en-US" altLang="en-US" sz="3300" dirty="0" smtClean="0"/>
              <a:t> </a:t>
            </a:r>
            <a:r>
              <a:rPr lang="en-US" altLang="en-US" sz="3300" dirty="0" smtClean="0">
                <a:sym typeface="Symbol" panose="05050102010706020507" pitchFamily="18" charset="2"/>
              </a:rPr>
              <a:t>  </a:t>
            </a:r>
            <a:r>
              <a:rPr lang="en-US" altLang="en-US" sz="3300" i="1" dirty="0" smtClean="0">
                <a:latin typeface="Times New Roman" panose="02020603050405020304" pitchFamily="18" charset="0"/>
              </a:rPr>
              <a:t>p</a:t>
            </a:r>
            <a:r>
              <a:rPr lang="en-US" altLang="en-US" sz="3300" i="1" baseline="-25000" dirty="0" smtClean="0">
                <a:latin typeface="Times New Roman" panose="02020603050405020304" pitchFamily="18" charset="0"/>
              </a:rPr>
              <a:t>i</a:t>
            </a:r>
            <a:r>
              <a:rPr lang="en-US" altLang="en-US" sz="3300" i="1" baseline="-25000" dirty="0" smtClean="0">
                <a:latin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3300" i="1" dirty="0" smtClean="0">
                <a:latin typeface="Times New Roman" panose="02020603050405020304" pitchFamily="18" charset="0"/>
              </a:rPr>
              <a:t>log</a:t>
            </a:r>
            <a:r>
              <a:rPr lang="en-US" altLang="en-US" sz="3300" baseline="-25000" dirty="0" smtClean="0">
                <a:latin typeface="Arial" panose="020B0604020202020204" pitchFamily="34" charset="0"/>
              </a:rPr>
              <a:t>2</a:t>
            </a:r>
            <a:r>
              <a:rPr lang="en-US" altLang="en-US" sz="3300" baseline="-25000" dirty="0" smtClean="0">
                <a:latin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3300" dirty="0" smtClean="0">
                <a:latin typeface="Times New Roman" panose="02020603050405020304" pitchFamily="18" charset="0"/>
              </a:rPr>
              <a:t>1</a:t>
            </a:r>
            <a:r>
              <a:rPr lang="en-US" altLang="en-US" sz="3300" i="1" dirty="0" smtClean="0">
                <a:latin typeface="Times New Roman" panose="02020603050405020304" pitchFamily="18" charset="0"/>
              </a:rPr>
              <a:t>/</a:t>
            </a:r>
            <a:r>
              <a:rPr lang="en-US" altLang="en-US" sz="3300" baseline="-25000" dirty="0" smtClean="0">
                <a:latin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3300" i="1" dirty="0" smtClean="0">
                <a:latin typeface="Times New Roman" panose="02020603050405020304" pitchFamily="18" charset="0"/>
              </a:rPr>
              <a:t>p</a:t>
            </a:r>
            <a:r>
              <a:rPr lang="en-US" altLang="en-US" sz="3300" i="1" baseline="-25000" dirty="0" smtClean="0">
                <a:latin typeface="Times New Roman" panose="02020603050405020304" pitchFamily="18" charset="0"/>
              </a:rPr>
              <a:t>i        </a:t>
            </a:r>
            <a:r>
              <a:rPr lang="en-US" altLang="en-US" sz="3300" i="1" dirty="0" smtClean="0">
                <a:latin typeface="Times New Roman" panose="02020603050405020304" pitchFamily="18" charset="0"/>
              </a:rPr>
              <a:t>X </a:t>
            </a:r>
            <a:r>
              <a:rPr lang="en-US" altLang="en-US" sz="3300" dirty="0" smtClean="0">
                <a:latin typeface="Times New Roman" panose="02020603050405020304" pitchFamily="18" charset="0"/>
              </a:rPr>
              <a:t>= {</a:t>
            </a:r>
            <a:r>
              <a:rPr lang="en-US" altLang="en-US" sz="3300" i="1" dirty="0" err="1" smtClean="0">
                <a:latin typeface="Times New Roman" panose="02020603050405020304" pitchFamily="18" charset="0"/>
              </a:rPr>
              <a:t>i</a:t>
            </a:r>
            <a:r>
              <a:rPr lang="en-US" altLang="en-US" sz="3300" i="1" dirty="0" smtClean="0">
                <a:latin typeface="Times New Roman" panose="02020603050405020304" pitchFamily="18" charset="0"/>
              </a:rPr>
              <a:t>, …, c</a:t>
            </a:r>
            <a:r>
              <a:rPr lang="en-US" altLang="en-US" sz="3300" dirty="0" smtClean="0">
                <a:latin typeface="Times New Roman" panose="02020603050405020304" pitchFamily="18" charset="0"/>
              </a:rPr>
              <a:t>}</a:t>
            </a:r>
            <a:endParaRPr lang="en-US" altLang="en-US" sz="3300" dirty="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3300" dirty="0" smtClean="0">
                <a:latin typeface="Times New Roman" panose="02020603050405020304" pitchFamily="18" charset="0"/>
              </a:rPr>
              <a:t>		         </a:t>
            </a:r>
            <a:r>
              <a:rPr lang="en-US" altLang="en-US" sz="2400" i="1" dirty="0" err="1" smtClean="0">
                <a:latin typeface="Times New Roman" panose="02020603050405020304" pitchFamily="18" charset="0"/>
              </a:rPr>
              <a:t>i</a:t>
            </a:r>
            <a:r>
              <a:rPr lang="en-US" altLang="en-US" sz="2400" dirty="0" smtClean="0">
                <a:latin typeface="Times New Roman" panose="02020603050405020304" pitchFamily="18" charset="0"/>
              </a:rPr>
              <a:t>=1	                </a:t>
            </a:r>
            <a:r>
              <a:rPr lang="en-US" altLang="en-US" sz="2400" i="1" dirty="0" err="1" smtClean="0">
                <a:latin typeface="Times New Roman" panose="02020603050405020304" pitchFamily="18" charset="0"/>
              </a:rPr>
              <a:t>i</a:t>
            </a:r>
            <a:r>
              <a:rPr lang="en-US" altLang="en-US" sz="2400" dirty="0" smtClean="0">
                <a:latin typeface="Times New Roman" panose="02020603050405020304" pitchFamily="18" charset="0"/>
              </a:rPr>
              <a:t>=1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3300" dirty="0" smtClean="0">
                <a:latin typeface="Times New Roman" panose="02020603050405020304" pitchFamily="18" charset="0"/>
              </a:rPr>
              <a:t>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3300" dirty="0">
                <a:latin typeface="Times New Roman" panose="02020603050405020304" pitchFamily="18" charset="0"/>
              </a:rPr>
              <a:t>	</a:t>
            </a:r>
            <a:r>
              <a:rPr lang="en-US" altLang="en-US" sz="3300" dirty="0" smtClean="0"/>
              <a:t>for classification in </a:t>
            </a:r>
            <a:r>
              <a:rPr lang="en-US" altLang="en-US" sz="3300" i="1" dirty="0" smtClean="0"/>
              <a:t>c </a:t>
            </a:r>
            <a:r>
              <a:rPr lang="en-US" altLang="en-US" sz="3300" dirty="0" smtClean="0"/>
              <a:t>classes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en-US" dirty="0" smtClean="0"/>
              <a:t>	</a:t>
            </a:r>
            <a:endParaRPr lang="en-US" altLang="en-US" sz="1600" dirty="0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2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b="1" dirty="0"/>
              <a:t>Entropy in binary classification</a:t>
            </a:r>
          </a:p>
        </p:txBody>
      </p:sp>
      <p:sp>
        <p:nvSpPr>
          <p:cNvPr id="34201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28800"/>
            <a:ext cx="8382000" cy="4535488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Entropy measures the </a:t>
            </a:r>
            <a:r>
              <a:rPr lang="en-US" altLang="en-US" i="1" dirty="0" smtClean="0"/>
              <a:t>impurity </a:t>
            </a:r>
            <a:r>
              <a:rPr lang="en-US" altLang="en-US" dirty="0" smtClean="0"/>
              <a:t>of</a:t>
            </a:r>
            <a:r>
              <a:rPr lang="en-US" altLang="en-US" i="1" dirty="0" smtClean="0"/>
              <a:t> </a:t>
            </a:r>
            <a:r>
              <a:rPr lang="en-US" altLang="en-US" dirty="0" smtClean="0"/>
              <a:t>a collection of examples. It depends from the distribution of the random variable </a:t>
            </a:r>
            <a:r>
              <a:rPr lang="en-US" altLang="en-US" i="1" dirty="0" smtClean="0"/>
              <a:t>p.</a:t>
            </a:r>
            <a:endParaRPr lang="en-US" alt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altLang="en-US" i="1" dirty="0" smtClean="0">
                <a:latin typeface="Times New Roman" panose="02020603050405020304" pitchFamily="18" charset="0"/>
              </a:rPr>
              <a:t>S</a:t>
            </a:r>
            <a:r>
              <a:rPr lang="en-US" altLang="en-US" dirty="0" smtClean="0"/>
              <a:t> is a collection of training examples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i="1" dirty="0" smtClean="0">
                <a:latin typeface="Times New Roman" panose="02020603050405020304" pitchFamily="18" charset="0"/>
              </a:rPr>
              <a:t>p</a:t>
            </a:r>
            <a:r>
              <a:rPr lang="en-US" altLang="en-US" baseline="-25000" dirty="0" smtClean="0">
                <a:latin typeface="Arial" panose="020B0604020202020204" pitchFamily="34" charset="0"/>
              </a:rPr>
              <a:t>+</a:t>
            </a:r>
            <a:r>
              <a:rPr lang="en-US" altLang="en-US" dirty="0" smtClean="0"/>
              <a:t> the proportion of positive examples in </a:t>
            </a:r>
            <a:r>
              <a:rPr lang="en-US" altLang="en-US" i="1" dirty="0" smtClean="0">
                <a:latin typeface="Times New Roman" panose="02020603050405020304" pitchFamily="18" charset="0"/>
              </a:rPr>
              <a:t>S</a:t>
            </a:r>
            <a:endParaRPr lang="en-US" alt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altLang="en-US" i="1" dirty="0" smtClean="0">
                <a:latin typeface="Times New Roman" panose="02020603050405020304" pitchFamily="18" charset="0"/>
              </a:rPr>
              <a:t>p</a:t>
            </a:r>
            <a:r>
              <a:rPr lang="en-US" altLang="en-US" baseline="-25000" dirty="0" smtClean="0">
                <a:latin typeface="Times" panose="02020603050405020304" pitchFamily="18" charset="0"/>
              </a:rPr>
              <a:t>–</a:t>
            </a:r>
            <a:r>
              <a:rPr lang="en-US" altLang="en-US" dirty="0" smtClean="0"/>
              <a:t> the proportion of negative examples in </a:t>
            </a:r>
            <a:r>
              <a:rPr lang="en-US" altLang="en-US" i="1" dirty="0" smtClean="0">
                <a:latin typeface="Times New Roman" panose="02020603050405020304" pitchFamily="18" charset="0"/>
              </a:rPr>
              <a:t>S</a:t>
            </a:r>
            <a:endParaRPr lang="en-US" altLang="en-US" sz="1800" dirty="0" smtClean="0"/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1800" dirty="0" smtClean="0"/>
              <a:t>	</a:t>
            </a:r>
            <a:r>
              <a:rPr lang="en-US" altLang="en-US" sz="2200" i="1" dirty="0" smtClean="0">
                <a:latin typeface="Times" panose="02020603050405020304" pitchFamily="18" charset="0"/>
              </a:rPr>
              <a:t>Entropy </a:t>
            </a:r>
            <a:r>
              <a:rPr lang="en-US" altLang="en-US" sz="2200" dirty="0" smtClean="0">
                <a:latin typeface="Times" panose="02020603050405020304" pitchFamily="18" charset="0"/>
              </a:rPr>
              <a:t>(</a:t>
            </a:r>
            <a:r>
              <a:rPr lang="en-US" altLang="en-US" sz="2200" i="1" dirty="0" smtClean="0">
                <a:latin typeface="Times" panose="02020603050405020304" pitchFamily="18" charset="0"/>
              </a:rPr>
              <a:t>S</a:t>
            </a:r>
            <a:r>
              <a:rPr lang="en-US" altLang="en-US" sz="2200" dirty="0" smtClean="0">
                <a:latin typeface="Times" panose="02020603050405020304" pitchFamily="18" charset="0"/>
              </a:rPr>
              <a:t>) </a:t>
            </a:r>
            <a:r>
              <a:rPr lang="en-US" altLang="en-US" sz="2200" dirty="0" smtClean="0">
                <a:latin typeface="Times" panose="02020603050405020304" pitchFamily="18" charset="0"/>
                <a:sym typeface="Symbol" panose="05050102010706020507" pitchFamily="18" charset="2"/>
              </a:rPr>
              <a:t>  </a:t>
            </a:r>
            <a:r>
              <a:rPr lang="en-US" altLang="en-US" sz="2200" dirty="0" smtClean="0">
                <a:latin typeface="Times" panose="02020603050405020304" pitchFamily="18" charset="0"/>
              </a:rPr>
              <a:t>–</a:t>
            </a:r>
            <a:r>
              <a:rPr lang="en-US" altLang="en-US" sz="2200" baseline="-25000" dirty="0" smtClean="0">
                <a:latin typeface="Times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i="1" dirty="0" smtClean="0">
                <a:latin typeface="Times" panose="02020603050405020304" pitchFamily="18" charset="0"/>
              </a:rPr>
              <a:t>p</a:t>
            </a:r>
            <a:r>
              <a:rPr lang="en-US" altLang="en-US" sz="2200" baseline="-25000" dirty="0" smtClean="0">
                <a:latin typeface="Times" panose="02020603050405020304" pitchFamily="18" charset="0"/>
              </a:rPr>
              <a:t>+</a:t>
            </a:r>
            <a:r>
              <a:rPr lang="en-US" altLang="en-US" sz="2200" dirty="0" smtClean="0">
                <a:latin typeface="Times" panose="02020603050405020304" pitchFamily="18" charset="0"/>
              </a:rPr>
              <a:t> </a:t>
            </a:r>
            <a:r>
              <a:rPr lang="en-US" altLang="en-US" sz="2200" i="1" dirty="0" smtClean="0">
                <a:latin typeface="Times" panose="02020603050405020304" pitchFamily="18" charset="0"/>
              </a:rPr>
              <a:t>log</a:t>
            </a:r>
            <a:r>
              <a:rPr lang="en-US" altLang="en-US" sz="2200" baseline="-25000" dirty="0" smtClean="0">
                <a:latin typeface="Times" panose="02020603050405020304" pitchFamily="18" charset="0"/>
              </a:rPr>
              <a:t>2</a:t>
            </a:r>
            <a:r>
              <a:rPr lang="en-US" altLang="en-US" sz="2200" dirty="0" smtClean="0">
                <a:latin typeface="Times" panose="02020603050405020304" pitchFamily="18" charset="0"/>
              </a:rPr>
              <a:t> </a:t>
            </a:r>
            <a:r>
              <a:rPr lang="en-US" altLang="en-US" sz="2200" i="1" dirty="0" smtClean="0">
                <a:latin typeface="Times" panose="02020603050405020304" pitchFamily="18" charset="0"/>
              </a:rPr>
              <a:t>p</a:t>
            </a:r>
            <a:r>
              <a:rPr lang="en-US" altLang="en-US" sz="2200" baseline="-25000" dirty="0" smtClean="0">
                <a:latin typeface="Times" panose="02020603050405020304" pitchFamily="18" charset="0"/>
              </a:rPr>
              <a:t>+ </a:t>
            </a:r>
            <a:r>
              <a:rPr lang="en-US" altLang="en-US" sz="2200" dirty="0" smtClean="0">
                <a:latin typeface="Times" panose="02020603050405020304" pitchFamily="18" charset="0"/>
              </a:rPr>
              <a:t>– </a:t>
            </a:r>
            <a:r>
              <a:rPr lang="en-US" altLang="en-US" sz="2200" i="1" dirty="0" smtClean="0">
                <a:latin typeface="Times" panose="02020603050405020304" pitchFamily="18" charset="0"/>
              </a:rPr>
              <a:t>p</a:t>
            </a:r>
            <a:r>
              <a:rPr lang="en-US" altLang="en-US" sz="2200" baseline="-25000" dirty="0" smtClean="0">
                <a:latin typeface="Times" panose="02020603050405020304" pitchFamily="18" charset="0"/>
              </a:rPr>
              <a:t>–</a:t>
            </a:r>
            <a:r>
              <a:rPr lang="en-US" altLang="en-US" sz="2200" i="1" dirty="0" smtClean="0">
                <a:latin typeface="Times" panose="02020603050405020304" pitchFamily="18" charset="0"/>
              </a:rPr>
              <a:t>log</a:t>
            </a:r>
            <a:r>
              <a:rPr lang="en-US" altLang="en-US" sz="2200" baseline="-25000" dirty="0" smtClean="0">
                <a:latin typeface="Times" panose="02020603050405020304" pitchFamily="18" charset="0"/>
              </a:rPr>
              <a:t>2</a:t>
            </a:r>
            <a:r>
              <a:rPr lang="en-US" altLang="en-US" sz="2200" baseline="-25000" dirty="0" smtClean="0">
                <a:latin typeface="Times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i="1" dirty="0" smtClean="0">
                <a:latin typeface="Times" panose="02020603050405020304" pitchFamily="18" charset="0"/>
              </a:rPr>
              <a:t>p</a:t>
            </a:r>
            <a:r>
              <a:rPr lang="en-US" altLang="en-US" sz="2200" baseline="-25000" dirty="0" smtClean="0">
                <a:latin typeface="Times" panose="02020603050405020304" pitchFamily="18" charset="0"/>
              </a:rPr>
              <a:t>–</a:t>
            </a:r>
            <a:r>
              <a:rPr lang="en-US" altLang="en-US" sz="2200" baseline="-25000" dirty="0" smtClean="0">
                <a:latin typeface="Times" panose="02020603050405020304" pitchFamily="18" charset="0"/>
                <a:sym typeface="Symbol" panose="05050102010706020507" pitchFamily="18" charset="2"/>
              </a:rPr>
              <a:t>      </a:t>
            </a:r>
            <a:r>
              <a:rPr lang="en-US" altLang="en-US" sz="2200" dirty="0" smtClean="0">
                <a:latin typeface="Times" panose="02020603050405020304" pitchFamily="18" charset="0"/>
              </a:rPr>
              <a:t>[0 </a:t>
            </a:r>
            <a:r>
              <a:rPr lang="en-US" altLang="en-US" sz="2200" i="1" dirty="0" smtClean="0">
                <a:latin typeface="Times" panose="02020603050405020304" pitchFamily="18" charset="0"/>
              </a:rPr>
              <a:t>log</a:t>
            </a:r>
            <a:r>
              <a:rPr lang="en-US" altLang="en-US" sz="2200" baseline="-25000" dirty="0" smtClean="0">
                <a:latin typeface="Times" panose="02020603050405020304" pitchFamily="18" charset="0"/>
              </a:rPr>
              <a:t>2</a:t>
            </a:r>
            <a:r>
              <a:rPr lang="en-US" altLang="en-US" sz="2200" dirty="0" smtClean="0">
                <a:latin typeface="Times" panose="02020603050405020304" pitchFamily="18" charset="0"/>
              </a:rPr>
              <a:t>0 = 0]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200" i="1" dirty="0" smtClean="0">
                <a:latin typeface="Times" panose="02020603050405020304" pitchFamily="18" charset="0"/>
              </a:rPr>
              <a:t>	Entropy </a:t>
            </a:r>
            <a:r>
              <a:rPr lang="en-US" altLang="en-US" sz="2200" dirty="0" smtClean="0">
                <a:latin typeface="Times" panose="02020603050405020304" pitchFamily="18" charset="0"/>
              </a:rPr>
              <a:t>([14+, 0–]) </a:t>
            </a:r>
            <a:r>
              <a:rPr lang="en-US" altLang="en-US" sz="2200" dirty="0" smtClean="0">
                <a:latin typeface="Times" panose="02020603050405020304" pitchFamily="18" charset="0"/>
                <a:sym typeface="Symbol" panose="05050102010706020507" pitchFamily="18" charset="2"/>
              </a:rPr>
              <a:t>= </a:t>
            </a:r>
            <a:r>
              <a:rPr lang="en-US" altLang="en-US" sz="2200" dirty="0" smtClean="0">
                <a:latin typeface="Times" panose="02020603050405020304" pitchFamily="18" charset="0"/>
              </a:rPr>
              <a:t>–</a:t>
            </a:r>
            <a:r>
              <a:rPr lang="en-US" altLang="en-US" sz="2200" baseline="-25000" dirty="0" smtClean="0">
                <a:latin typeface="Times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dirty="0" smtClean="0">
                <a:latin typeface="Times" panose="02020603050405020304" pitchFamily="18" charset="0"/>
              </a:rPr>
              <a:t>14/14 </a:t>
            </a:r>
            <a:r>
              <a:rPr lang="en-US" altLang="en-US" sz="2200" i="1" dirty="0" smtClean="0">
                <a:latin typeface="Times" panose="02020603050405020304" pitchFamily="18" charset="0"/>
              </a:rPr>
              <a:t>log</a:t>
            </a:r>
            <a:r>
              <a:rPr lang="en-US" altLang="en-US" sz="2200" baseline="-25000" dirty="0" smtClean="0">
                <a:latin typeface="Times" panose="02020603050405020304" pitchFamily="18" charset="0"/>
              </a:rPr>
              <a:t>2</a:t>
            </a:r>
            <a:r>
              <a:rPr lang="en-US" altLang="en-US" sz="2200" dirty="0" smtClean="0">
                <a:latin typeface="Times" panose="02020603050405020304" pitchFamily="18" charset="0"/>
              </a:rPr>
              <a:t> (14/14) –</a:t>
            </a:r>
            <a:r>
              <a:rPr lang="en-US" altLang="en-US" sz="2200" baseline="-25000" dirty="0" smtClean="0">
                <a:latin typeface="Times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dirty="0" smtClean="0">
                <a:latin typeface="Times" panose="02020603050405020304" pitchFamily="18" charset="0"/>
              </a:rPr>
              <a:t> 0</a:t>
            </a:r>
            <a:r>
              <a:rPr lang="en-US" altLang="en-US" sz="2200" baseline="-25000" dirty="0" smtClean="0">
                <a:latin typeface="Times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i="1" dirty="0" smtClean="0">
                <a:latin typeface="Times" panose="02020603050405020304" pitchFamily="18" charset="0"/>
              </a:rPr>
              <a:t>log</a:t>
            </a:r>
            <a:r>
              <a:rPr lang="en-US" altLang="en-US" sz="2200" baseline="-25000" dirty="0" smtClean="0">
                <a:latin typeface="Times" panose="02020603050405020304" pitchFamily="18" charset="0"/>
              </a:rPr>
              <a:t>2</a:t>
            </a:r>
            <a:r>
              <a:rPr lang="en-US" altLang="en-US" sz="2200" baseline="-25000" dirty="0" smtClean="0">
                <a:latin typeface="Times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dirty="0" smtClean="0">
                <a:latin typeface="Times" panose="02020603050405020304" pitchFamily="18" charset="0"/>
              </a:rPr>
              <a:t>(0) = 0</a:t>
            </a:r>
            <a:endParaRPr lang="en-US" altLang="en-US" sz="2200" i="1" dirty="0" smtClean="0">
              <a:latin typeface="Times" panose="02020603050405020304" pitchFamily="18" charset="0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200" i="1" dirty="0" smtClean="0">
                <a:latin typeface="Times" panose="02020603050405020304" pitchFamily="18" charset="0"/>
              </a:rPr>
              <a:t>	Entropy </a:t>
            </a:r>
            <a:r>
              <a:rPr lang="en-US" altLang="en-US" sz="2200" dirty="0" smtClean="0">
                <a:latin typeface="Times" panose="02020603050405020304" pitchFamily="18" charset="0"/>
              </a:rPr>
              <a:t>([9+, 5–]) </a:t>
            </a:r>
            <a:r>
              <a:rPr lang="en-US" altLang="en-US" sz="2200" dirty="0" smtClean="0">
                <a:latin typeface="Times" panose="02020603050405020304" pitchFamily="18" charset="0"/>
                <a:sym typeface="Symbol" panose="05050102010706020507" pitchFamily="18" charset="2"/>
              </a:rPr>
              <a:t>= </a:t>
            </a:r>
            <a:r>
              <a:rPr lang="en-US" altLang="en-US" sz="2200" dirty="0" smtClean="0">
                <a:latin typeface="Times" panose="02020603050405020304" pitchFamily="18" charset="0"/>
              </a:rPr>
              <a:t>–</a:t>
            </a:r>
            <a:r>
              <a:rPr lang="en-US" altLang="en-US" sz="2200" baseline="-25000" dirty="0" smtClean="0">
                <a:latin typeface="Times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dirty="0" smtClean="0">
                <a:latin typeface="Times" panose="02020603050405020304" pitchFamily="18" charset="0"/>
              </a:rPr>
              <a:t>9/14 </a:t>
            </a:r>
            <a:r>
              <a:rPr lang="en-US" altLang="en-US" sz="2200" i="1" dirty="0" smtClean="0">
                <a:latin typeface="Times" panose="02020603050405020304" pitchFamily="18" charset="0"/>
              </a:rPr>
              <a:t>log</a:t>
            </a:r>
            <a:r>
              <a:rPr lang="en-US" altLang="en-US" sz="2200" baseline="-25000" dirty="0" smtClean="0">
                <a:latin typeface="Times" panose="02020603050405020304" pitchFamily="18" charset="0"/>
              </a:rPr>
              <a:t>2</a:t>
            </a:r>
            <a:r>
              <a:rPr lang="en-US" altLang="en-US" sz="2200" dirty="0" smtClean="0">
                <a:latin typeface="Times" panose="02020603050405020304" pitchFamily="18" charset="0"/>
              </a:rPr>
              <a:t> (9/14) –</a:t>
            </a:r>
            <a:r>
              <a:rPr lang="en-US" altLang="en-US" sz="2200" baseline="-25000" dirty="0" smtClean="0">
                <a:latin typeface="Times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dirty="0" smtClean="0">
                <a:latin typeface="Times" panose="02020603050405020304" pitchFamily="18" charset="0"/>
              </a:rPr>
              <a:t> 5/14</a:t>
            </a:r>
            <a:r>
              <a:rPr lang="en-US" altLang="en-US" sz="2200" baseline="-25000" dirty="0" smtClean="0">
                <a:latin typeface="Times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i="1" dirty="0" smtClean="0">
                <a:latin typeface="Times" panose="02020603050405020304" pitchFamily="18" charset="0"/>
              </a:rPr>
              <a:t>log</a:t>
            </a:r>
            <a:r>
              <a:rPr lang="en-US" altLang="en-US" sz="2200" baseline="-25000" dirty="0" smtClean="0">
                <a:latin typeface="Times" panose="02020603050405020304" pitchFamily="18" charset="0"/>
              </a:rPr>
              <a:t>2</a:t>
            </a:r>
            <a:r>
              <a:rPr lang="en-US" altLang="en-US" sz="2200" baseline="-25000" dirty="0" smtClean="0">
                <a:latin typeface="Times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dirty="0" smtClean="0">
                <a:latin typeface="Times" panose="02020603050405020304" pitchFamily="18" charset="0"/>
              </a:rPr>
              <a:t>(5/14) = 0.94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200" i="1" dirty="0" smtClean="0">
                <a:latin typeface="Times" panose="02020603050405020304" pitchFamily="18" charset="0"/>
              </a:rPr>
              <a:t>	Entropy </a:t>
            </a:r>
            <a:r>
              <a:rPr lang="en-US" altLang="en-US" sz="2200" dirty="0" smtClean="0">
                <a:latin typeface="Times" panose="02020603050405020304" pitchFamily="18" charset="0"/>
              </a:rPr>
              <a:t>([7+, 7–</a:t>
            </a:r>
            <a:r>
              <a:rPr lang="en-US" altLang="en-US" sz="2200" baseline="-25000" dirty="0" smtClean="0">
                <a:latin typeface="Times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dirty="0" smtClean="0">
                <a:latin typeface="Times" panose="02020603050405020304" pitchFamily="18" charset="0"/>
              </a:rPr>
              <a:t>]) </a:t>
            </a:r>
            <a:r>
              <a:rPr lang="en-US" altLang="en-US" sz="2200" dirty="0" smtClean="0">
                <a:latin typeface="Times" panose="02020603050405020304" pitchFamily="18" charset="0"/>
                <a:sym typeface="Symbol" panose="05050102010706020507" pitchFamily="18" charset="2"/>
              </a:rPr>
              <a:t>= </a:t>
            </a:r>
            <a:r>
              <a:rPr lang="en-US" altLang="en-US" sz="2200" dirty="0" smtClean="0">
                <a:latin typeface="Times" panose="02020603050405020304" pitchFamily="18" charset="0"/>
              </a:rPr>
              <a:t>–</a:t>
            </a:r>
            <a:r>
              <a:rPr lang="en-US" altLang="en-US" sz="2200" baseline="-25000" dirty="0" smtClean="0">
                <a:latin typeface="Times" panose="02020603050405020304" pitchFamily="18" charset="0"/>
                <a:sym typeface="Symbol" panose="05050102010706020507" pitchFamily="18" charset="2"/>
              </a:rPr>
              <a:t>  </a:t>
            </a:r>
            <a:r>
              <a:rPr lang="en-US" altLang="en-US" sz="2200" dirty="0" smtClean="0">
                <a:latin typeface="Times" panose="02020603050405020304" pitchFamily="18" charset="0"/>
              </a:rPr>
              <a:t>7/14 </a:t>
            </a:r>
            <a:r>
              <a:rPr lang="en-US" altLang="en-US" sz="2200" i="1" dirty="0" smtClean="0">
                <a:latin typeface="Times" panose="02020603050405020304" pitchFamily="18" charset="0"/>
              </a:rPr>
              <a:t>log</a:t>
            </a:r>
            <a:r>
              <a:rPr lang="en-US" altLang="en-US" sz="2200" baseline="-25000" dirty="0" smtClean="0">
                <a:latin typeface="Times" panose="02020603050405020304" pitchFamily="18" charset="0"/>
              </a:rPr>
              <a:t>2</a:t>
            </a:r>
            <a:r>
              <a:rPr lang="en-US" altLang="en-US" sz="2200" dirty="0" smtClean="0">
                <a:latin typeface="Times" panose="02020603050405020304" pitchFamily="18" charset="0"/>
              </a:rPr>
              <a:t> (7/14) –</a:t>
            </a:r>
            <a:r>
              <a:rPr lang="en-US" altLang="en-US" sz="2200" baseline="-25000" dirty="0" smtClean="0">
                <a:latin typeface="Times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dirty="0" smtClean="0">
                <a:latin typeface="Times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dirty="0" smtClean="0">
                <a:latin typeface="Times" panose="02020603050405020304" pitchFamily="18" charset="0"/>
              </a:rPr>
              <a:t>7/14</a:t>
            </a:r>
            <a:r>
              <a:rPr lang="en-US" altLang="en-US" sz="2200" baseline="-25000" dirty="0" smtClean="0">
                <a:latin typeface="Times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i="1" dirty="0" smtClean="0">
                <a:latin typeface="Times" panose="02020603050405020304" pitchFamily="18" charset="0"/>
              </a:rPr>
              <a:t>log</a:t>
            </a:r>
            <a:r>
              <a:rPr lang="en-US" altLang="en-US" sz="2200" baseline="-25000" dirty="0" smtClean="0">
                <a:latin typeface="Times" panose="02020603050405020304" pitchFamily="18" charset="0"/>
              </a:rPr>
              <a:t>2</a:t>
            </a:r>
            <a:r>
              <a:rPr lang="en-US" altLang="en-US" sz="2200" baseline="-25000" dirty="0" smtClean="0">
                <a:latin typeface="Times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dirty="0" smtClean="0">
                <a:latin typeface="Times" panose="02020603050405020304" pitchFamily="18" charset="0"/>
              </a:rPr>
              <a:t>(7/14) = 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200" dirty="0" smtClean="0">
                <a:latin typeface="Times" panose="02020603050405020304" pitchFamily="18" charset="0"/>
              </a:rPr>
              <a:t>				= 1/2 +</a:t>
            </a:r>
            <a:r>
              <a:rPr lang="en-US" altLang="en-US" sz="2200" dirty="0" smtClean="0">
                <a:latin typeface="Times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dirty="0" smtClean="0">
                <a:latin typeface="Times" panose="02020603050405020304" pitchFamily="18" charset="0"/>
              </a:rPr>
              <a:t>1/2 = 1	         	            	[</a:t>
            </a:r>
            <a:r>
              <a:rPr lang="en-US" altLang="en-US" sz="2200" i="1" dirty="0" smtClean="0">
                <a:latin typeface="Times" panose="02020603050405020304" pitchFamily="18" charset="0"/>
              </a:rPr>
              <a:t>log</a:t>
            </a:r>
            <a:r>
              <a:rPr lang="en-US" altLang="en-US" sz="2200" baseline="-25000" dirty="0" smtClean="0">
                <a:latin typeface="Times" panose="02020603050405020304" pitchFamily="18" charset="0"/>
              </a:rPr>
              <a:t>2</a:t>
            </a:r>
            <a:r>
              <a:rPr lang="en-US" altLang="en-US" sz="2200" dirty="0" smtClean="0">
                <a:latin typeface="Times" panose="02020603050405020304" pitchFamily="18" charset="0"/>
              </a:rPr>
              <a:t>1/2 = –</a:t>
            </a:r>
            <a:r>
              <a:rPr lang="en-US" altLang="en-US" sz="2200" baseline="-25000" dirty="0" smtClean="0">
                <a:latin typeface="Times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dirty="0" smtClean="0">
                <a:latin typeface="Times" panose="02020603050405020304" pitchFamily="18" charset="0"/>
              </a:rPr>
              <a:t>1]</a:t>
            </a: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r>
              <a:rPr lang="en-US" altLang="en-US" sz="1800" dirty="0" smtClean="0">
                <a:latin typeface="Arial" panose="020B0604020202020204" pitchFamily="34" charset="0"/>
              </a:rPr>
              <a:t>	</a:t>
            </a:r>
            <a:r>
              <a:rPr lang="en-US" altLang="en-US" sz="2000" dirty="0" smtClean="0"/>
              <a:t>Note: the log of a number &lt; 1 is negative</a:t>
            </a:r>
            <a:r>
              <a:rPr lang="en-US" altLang="en-US" sz="2000" dirty="0" smtClean="0">
                <a:latin typeface="Arial" panose="020B0604020202020204" pitchFamily="34" charset="0"/>
              </a:rPr>
              <a:t>,  0 </a:t>
            </a:r>
            <a:r>
              <a:rPr lang="en-US" altLang="en-US" sz="2000" dirty="0" smtClean="0">
                <a:latin typeface="Arial" panose="020B0604020202020204" pitchFamily="34" charset="0"/>
                <a:sym typeface="Symbol" panose="05050102010706020507" pitchFamily="18" charset="2"/>
              </a:rPr>
              <a:t></a:t>
            </a:r>
            <a:r>
              <a:rPr lang="en-US" altLang="en-US" sz="2000" dirty="0" smtClean="0">
                <a:latin typeface="Arial" panose="020B0604020202020204" pitchFamily="34" charset="0"/>
              </a:rPr>
              <a:t> </a:t>
            </a:r>
            <a:r>
              <a:rPr lang="en-US" altLang="en-US" sz="2000" i="1" dirty="0" smtClean="0">
                <a:latin typeface="Times New Roman" panose="02020603050405020304" pitchFamily="18" charset="0"/>
              </a:rPr>
              <a:t>p</a:t>
            </a:r>
            <a:r>
              <a:rPr lang="en-US" altLang="en-US" sz="2000" dirty="0" smtClean="0">
                <a:latin typeface="Arial" panose="020B0604020202020204" pitchFamily="34" charset="0"/>
              </a:rPr>
              <a:t> </a:t>
            </a:r>
            <a:r>
              <a:rPr lang="en-US" altLang="en-US" sz="2000" dirty="0" smtClean="0">
                <a:latin typeface="Arial" panose="020B0604020202020204" pitchFamily="34" charset="0"/>
                <a:sym typeface="Symbol" panose="05050102010706020507" pitchFamily="18" charset="2"/>
              </a:rPr>
              <a:t></a:t>
            </a:r>
            <a:r>
              <a:rPr lang="en-US" altLang="en-US" sz="2000" dirty="0" smtClean="0">
                <a:latin typeface="Arial" panose="020B0604020202020204" pitchFamily="34" charset="0"/>
              </a:rPr>
              <a:t> 1, 0 </a:t>
            </a:r>
            <a:r>
              <a:rPr lang="en-US" altLang="en-US" sz="2000" dirty="0" smtClean="0">
                <a:latin typeface="Arial" panose="020B0604020202020204" pitchFamily="34" charset="0"/>
                <a:sym typeface="Symbol" panose="05050102010706020507" pitchFamily="18" charset="2"/>
              </a:rPr>
              <a:t></a:t>
            </a:r>
            <a:r>
              <a:rPr lang="en-US" altLang="en-US" sz="2000" dirty="0" smtClean="0">
                <a:latin typeface="Arial" panose="020B0604020202020204" pitchFamily="34" charset="0"/>
              </a:rPr>
              <a:t> </a:t>
            </a:r>
            <a:r>
              <a:rPr lang="en-US" altLang="en-US" sz="2000" i="1" dirty="0" smtClean="0">
                <a:latin typeface="Times New Roman" panose="02020603050405020304" pitchFamily="18" charset="0"/>
              </a:rPr>
              <a:t>entropy</a:t>
            </a:r>
            <a:r>
              <a:rPr lang="en-US" altLang="en-US" sz="2000" dirty="0" smtClean="0">
                <a:latin typeface="Arial" panose="020B0604020202020204" pitchFamily="34" charset="0"/>
              </a:rPr>
              <a:t> </a:t>
            </a:r>
            <a:r>
              <a:rPr lang="en-US" altLang="en-US" sz="2000" dirty="0" smtClean="0">
                <a:latin typeface="Arial" panose="020B0604020202020204" pitchFamily="34" charset="0"/>
                <a:sym typeface="Symbol" panose="05050102010706020507" pitchFamily="18" charset="2"/>
              </a:rPr>
              <a:t></a:t>
            </a:r>
            <a:r>
              <a:rPr lang="en-US" altLang="en-US" sz="2000" dirty="0" smtClean="0">
                <a:latin typeface="Arial" panose="020B0604020202020204" pitchFamily="34" charset="0"/>
              </a:rPr>
              <a:t> 1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en-US" sz="2000" dirty="0">
                <a:latin typeface="Arial" panose="020B0604020202020204" pitchFamily="34" charset="0"/>
              </a:rPr>
              <a:t>https://www.easycalculation.com/log-base2-calculator.php</a:t>
            </a:r>
            <a:endParaRPr lang="en-US" altLang="en-US" sz="2000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70101"/>
            <a:ext cx="8956675" cy="769937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b="1" dirty="0"/>
              <a:t>Information gain as entropy reduction</a:t>
            </a:r>
          </a:p>
        </p:txBody>
      </p:sp>
      <p:sp>
        <p:nvSpPr>
          <p:cNvPr id="314371" name="Rectangle 3"/>
          <p:cNvSpPr>
            <a:spLocks noGrp="1" noChangeArrowheads="1"/>
          </p:cNvSpPr>
          <p:nvPr>
            <p:ph idx="1"/>
          </p:nvPr>
        </p:nvSpPr>
        <p:spPr>
          <a:xfrm>
            <a:off x="395288" y="1738313"/>
            <a:ext cx="8208962" cy="4354512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>
            <a:normAutofit fontScale="85000" lnSpcReduction="10000"/>
          </a:bodyPr>
          <a:lstStyle/>
          <a:p>
            <a:pPr eaLnBrk="1" hangingPunct="1"/>
            <a:r>
              <a:rPr lang="en-US" altLang="en-US" i="1" dirty="0" smtClean="0"/>
              <a:t>Information gain</a:t>
            </a:r>
            <a:r>
              <a:rPr lang="en-US" altLang="en-US" dirty="0" smtClean="0"/>
              <a:t> is the </a:t>
            </a:r>
            <a:r>
              <a:rPr lang="en-US" altLang="en-US" i="1" dirty="0" smtClean="0"/>
              <a:t>expected</a:t>
            </a:r>
            <a:r>
              <a:rPr lang="en-US" altLang="en-US" dirty="0" smtClean="0"/>
              <a:t> reduction in entropy caused by partitioning the examples on an attribute.</a:t>
            </a:r>
          </a:p>
          <a:p>
            <a:pPr eaLnBrk="1" hangingPunct="1"/>
            <a:r>
              <a:rPr lang="en-US" altLang="en-US" dirty="0" smtClean="0"/>
              <a:t>The higher the information gain the more effective the attribute in classifying training data.	</a:t>
            </a:r>
          </a:p>
          <a:p>
            <a:pPr eaLnBrk="1" hangingPunct="1">
              <a:spcAft>
                <a:spcPct val="40000"/>
              </a:spcAft>
            </a:pPr>
            <a:r>
              <a:rPr lang="en-US" altLang="en-US" dirty="0" smtClean="0"/>
              <a:t>Expected reduction in entropy knowing </a:t>
            </a:r>
            <a:r>
              <a:rPr lang="en-US" altLang="en-US" i="1" dirty="0" smtClean="0"/>
              <a:t>A   </a:t>
            </a:r>
            <a:r>
              <a:rPr lang="en-US" altLang="en-US" dirty="0" smtClean="0"/>
              <a:t>   	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i="1" dirty="0" smtClean="0">
                <a:latin typeface="Times New Roman" panose="02020603050405020304" pitchFamily="18" charset="0"/>
              </a:rPr>
              <a:t>	Gain</a:t>
            </a:r>
            <a:r>
              <a:rPr lang="en-US" altLang="en-US" dirty="0" smtClean="0">
                <a:latin typeface="Times New Roman" panose="02020603050405020304" pitchFamily="18" charset="0"/>
              </a:rPr>
              <a:t>(</a:t>
            </a:r>
            <a:r>
              <a:rPr lang="en-US" altLang="en-US" i="1" dirty="0" smtClean="0">
                <a:latin typeface="Times New Roman" panose="02020603050405020304" pitchFamily="18" charset="0"/>
              </a:rPr>
              <a:t>S</a:t>
            </a:r>
            <a:r>
              <a:rPr lang="en-US" altLang="en-US" dirty="0" smtClean="0">
                <a:latin typeface="Times New Roman" panose="02020603050405020304" pitchFamily="18" charset="0"/>
              </a:rPr>
              <a:t>, </a:t>
            </a:r>
            <a:r>
              <a:rPr lang="en-US" altLang="en-US" i="1" dirty="0" smtClean="0">
                <a:latin typeface="Times New Roman" panose="02020603050405020304" pitchFamily="18" charset="0"/>
              </a:rPr>
              <a:t>A</a:t>
            </a:r>
            <a:r>
              <a:rPr lang="en-US" altLang="en-US" dirty="0" smtClean="0">
                <a:latin typeface="Times New Roman" panose="02020603050405020304" pitchFamily="18" charset="0"/>
              </a:rPr>
              <a:t>) = </a:t>
            </a:r>
            <a:r>
              <a:rPr lang="en-US" altLang="en-US" i="1" dirty="0" smtClean="0">
                <a:latin typeface="Times New Roman" panose="02020603050405020304" pitchFamily="18" charset="0"/>
              </a:rPr>
              <a:t>Entropy</a:t>
            </a:r>
            <a:r>
              <a:rPr lang="en-US" altLang="en-US" dirty="0" smtClean="0">
                <a:latin typeface="Times New Roman" panose="02020603050405020304" pitchFamily="18" charset="0"/>
              </a:rPr>
              <a:t>(</a:t>
            </a:r>
            <a:r>
              <a:rPr lang="en-US" altLang="en-US" i="1" dirty="0" smtClean="0">
                <a:latin typeface="Times New Roman" panose="02020603050405020304" pitchFamily="18" charset="0"/>
              </a:rPr>
              <a:t>S</a:t>
            </a:r>
            <a:r>
              <a:rPr lang="en-US" altLang="en-US" dirty="0" smtClean="0">
                <a:latin typeface="Times New Roman" panose="02020603050405020304" pitchFamily="18" charset="0"/>
              </a:rPr>
              <a:t>)</a:t>
            </a:r>
            <a:r>
              <a:rPr lang="en-US" altLang="en-US" dirty="0"/>
              <a:t> </a:t>
            </a:r>
            <a:r>
              <a:rPr lang="en-US" altLang="en-US" sz="2800" dirty="0" smtClean="0">
                <a:latin typeface="Arial" panose="020B0604020202020204" pitchFamily="34" charset="0"/>
                <a:sym typeface="Symbol" panose="05050102010706020507" pitchFamily="18" charset="2"/>
              </a:rPr>
              <a:t>−  </a:t>
            </a:r>
            <a:r>
              <a:rPr lang="en-US" altLang="en-US" sz="4000" dirty="0" smtClean="0">
                <a:latin typeface="Arial" panose="020B0604020202020204" pitchFamily="34" charset="0"/>
                <a:sym typeface="Symbol" panose="05050102010706020507" pitchFamily="18" charset="2"/>
              </a:rPr>
              <a:t></a:t>
            </a:r>
            <a:r>
              <a:rPr lang="en-US" altLang="en-US" sz="2800" dirty="0" smtClean="0">
                <a:latin typeface="Arial" panose="020B0604020202020204" pitchFamily="34" charset="0"/>
                <a:sym typeface="Symbol" panose="05050102010706020507" pitchFamily="18" charset="2"/>
              </a:rPr>
              <a:t>          </a:t>
            </a:r>
            <a:r>
              <a:rPr lang="en-US" altLang="en-US" i="1" dirty="0" smtClean="0">
                <a:latin typeface="Times New Roman" panose="02020603050405020304" pitchFamily="18" charset="0"/>
                <a:sym typeface="Symbol" panose="05050102010706020507" pitchFamily="18" charset="2"/>
              </a:rPr>
              <a:t>     Entr</a:t>
            </a:r>
            <a:r>
              <a:rPr lang="en-US" altLang="en-US" i="1" dirty="0" smtClean="0">
                <a:latin typeface="Times New Roman" panose="02020603050405020304" pitchFamily="18" charset="0"/>
              </a:rPr>
              <a:t>opy</a:t>
            </a:r>
            <a:r>
              <a:rPr lang="en-US" altLang="en-US" dirty="0" smtClean="0">
                <a:latin typeface="Times New Roman" panose="02020603050405020304" pitchFamily="18" charset="0"/>
              </a:rPr>
              <a:t>(</a:t>
            </a:r>
            <a:r>
              <a:rPr lang="en-US" altLang="en-US" i="1" dirty="0" err="1" smtClean="0">
                <a:latin typeface="Times New Roman" panose="02020603050405020304" pitchFamily="18" charset="0"/>
              </a:rPr>
              <a:t>S</a:t>
            </a:r>
            <a:r>
              <a:rPr lang="en-US" altLang="en-US" i="1" baseline="-25000" dirty="0" err="1" smtClean="0">
                <a:latin typeface="Times New Roman" panose="02020603050405020304" pitchFamily="18" charset="0"/>
              </a:rPr>
              <a:t>v</a:t>
            </a:r>
            <a:r>
              <a:rPr lang="en-US" altLang="en-US" dirty="0" smtClean="0">
                <a:latin typeface="Times New Roman" panose="02020603050405020304" pitchFamily="18" charset="0"/>
              </a:rPr>
              <a:t>)</a:t>
            </a:r>
            <a:r>
              <a:rPr lang="en-US" altLang="en-US" dirty="0" smtClean="0"/>
              <a:t> </a:t>
            </a:r>
            <a:endParaRPr lang="en-US" altLang="en-US" sz="2800" dirty="0" smtClean="0">
              <a:latin typeface="Arial" panose="020B0604020202020204" pitchFamily="34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800" dirty="0" smtClean="0">
                <a:latin typeface="Arial" panose="020B0604020202020204" pitchFamily="34" charset="0"/>
                <a:sym typeface="Symbol" panose="05050102010706020507" pitchFamily="18" charset="2"/>
              </a:rPr>
              <a:t>				             </a:t>
            </a:r>
            <a:r>
              <a:rPr lang="en-US" altLang="en-US" sz="1800" i="1" dirty="0" smtClean="0">
                <a:latin typeface="Times New Roman" panose="02020603050405020304" pitchFamily="18" charset="0"/>
              </a:rPr>
              <a:t>v </a:t>
            </a:r>
            <a:r>
              <a:rPr lang="en-US" altLang="en-US" sz="1800" i="1" dirty="0" smtClean="0">
                <a:latin typeface="Times New Roman" panose="02020603050405020304" pitchFamily="18" charset="0"/>
                <a:sym typeface="Symbol" panose="05050102010706020507" pitchFamily="18" charset="2"/>
              </a:rPr>
              <a:t> </a:t>
            </a:r>
            <a:r>
              <a:rPr lang="en-US" altLang="en-US" sz="1800" i="1" dirty="0" smtClean="0">
                <a:latin typeface="Times New Roman" panose="02020603050405020304" pitchFamily="18" charset="0"/>
              </a:rPr>
              <a:t>Values</a:t>
            </a:r>
            <a:r>
              <a:rPr lang="en-US" altLang="en-US" sz="1800" dirty="0" smtClean="0">
                <a:latin typeface="Times New Roman" panose="02020603050405020304" pitchFamily="18" charset="0"/>
              </a:rPr>
              <a:t>(</a:t>
            </a:r>
            <a:r>
              <a:rPr lang="en-US" altLang="en-US" sz="1800" i="1" dirty="0" smtClean="0">
                <a:latin typeface="Times New Roman" panose="02020603050405020304" pitchFamily="18" charset="0"/>
              </a:rPr>
              <a:t>A</a:t>
            </a:r>
            <a:r>
              <a:rPr lang="en-US" altLang="en-US" sz="1800" dirty="0" smtClean="0">
                <a:latin typeface="Times New Roman" panose="02020603050405020304" pitchFamily="18" charset="0"/>
              </a:rPr>
              <a:t>)</a:t>
            </a:r>
            <a:r>
              <a:rPr lang="en-US" altLang="en-US" sz="2800" dirty="0" smtClean="0">
                <a:latin typeface="Times New Roman" panose="02020603050405020304" pitchFamily="18" charset="0"/>
              </a:rPr>
              <a:t>  	</a:t>
            </a:r>
            <a:endParaRPr lang="en-US" altLang="en-US" dirty="0" smtClean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1800" i="1" dirty="0" smtClean="0">
                <a:latin typeface="Times New Roman" panose="02020603050405020304" pitchFamily="18" charset="0"/>
              </a:rPr>
              <a:t>	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1800" i="1" dirty="0">
                <a:latin typeface="Times New Roman" panose="02020603050405020304" pitchFamily="18" charset="0"/>
              </a:rPr>
              <a:t>	</a:t>
            </a:r>
            <a:r>
              <a:rPr lang="en-US" altLang="en-US" sz="2100" i="1" dirty="0" smtClean="0">
                <a:latin typeface="Times New Roman" panose="02020603050405020304" pitchFamily="18" charset="0"/>
              </a:rPr>
              <a:t>Values</a:t>
            </a:r>
            <a:r>
              <a:rPr lang="en-US" altLang="en-US" sz="2100" dirty="0" smtClean="0">
                <a:latin typeface="Times New Roman" panose="02020603050405020304" pitchFamily="18" charset="0"/>
              </a:rPr>
              <a:t>(</a:t>
            </a:r>
            <a:r>
              <a:rPr lang="en-US" altLang="en-US" sz="2100" i="1" dirty="0" smtClean="0">
                <a:latin typeface="Times New Roman" panose="02020603050405020304" pitchFamily="18" charset="0"/>
              </a:rPr>
              <a:t>A</a:t>
            </a:r>
            <a:r>
              <a:rPr lang="en-US" altLang="en-US" sz="2100" dirty="0" smtClean="0">
                <a:latin typeface="Times New Roman" panose="02020603050405020304" pitchFamily="18" charset="0"/>
              </a:rPr>
              <a:t>) </a:t>
            </a:r>
            <a:r>
              <a:rPr lang="en-US" altLang="en-US" sz="2100" dirty="0" smtClean="0"/>
              <a:t>possible values for </a:t>
            </a:r>
            <a:r>
              <a:rPr lang="en-US" altLang="en-US" sz="2100" i="1" dirty="0" smtClean="0">
                <a:latin typeface="Times New Roman" panose="02020603050405020304" pitchFamily="18" charset="0"/>
              </a:rPr>
              <a:t>A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100" i="1" dirty="0" smtClean="0">
                <a:latin typeface="Times New Roman" panose="02020603050405020304" pitchFamily="18" charset="0"/>
              </a:rPr>
              <a:t>	</a:t>
            </a:r>
            <a:r>
              <a:rPr lang="en-US" altLang="en-US" sz="2100" i="1" dirty="0" err="1" smtClean="0">
                <a:latin typeface="Times New Roman" panose="02020603050405020304" pitchFamily="18" charset="0"/>
              </a:rPr>
              <a:t>S</a:t>
            </a:r>
            <a:r>
              <a:rPr lang="en-US" altLang="en-US" sz="2100" i="1" baseline="-25000" dirty="0" err="1" smtClean="0">
                <a:latin typeface="Times New Roman" panose="02020603050405020304" pitchFamily="18" charset="0"/>
              </a:rPr>
              <a:t>v</a:t>
            </a:r>
            <a:r>
              <a:rPr lang="en-US" altLang="en-US" sz="2100" i="1" dirty="0" smtClean="0">
                <a:latin typeface="Times New Roman" panose="02020603050405020304" pitchFamily="18" charset="0"/>
              </a:rPr>
              <a:t> </a:t>
            </a:r>
            <a:r>
              <a:rPr lang="en-US" altLang="en-US" sz="2100" dirty="0" smtClean="0"/>
              <a:t>subset of</a:t>
            </a:r>
            <a:r>
              <a:rPr lang="en-US" altLang="en-US" sz="2100" i="1" dirty="0" smtClean="0"/>
              <a:t> </a:t>
            </a:r>
            <a:r>
              <a:rPr lang="en-US" altLang="en-US" sz="2100" i="1" dirty="0" smtClean="0">
                <a:latin typeface="Times New Roman" panose="02020603050405020304" pitchFamily="18" charset="0"/>
              </a:rPr>
              <a:t>S </a:t>
            </a:r>
            <a:r>
              <a:rPr lang="en-US" altLang="en-US" sz="2100" dirty="0" smtClean="0"/>
              <a:t>for which</a:t>
            </a:r>
            <a:r>
              <a:rPr lang="en-US" altLang="en-US" sz="2100" i="1" dirty="0" smtClean="0"/>
              <a:t> </a:t>
            </a:r>
            <a:r>
              <a:rPr lang="en-US" altLang="en-US" sz="2100" i="1" dirty="0" smtClean="0">
                <a:latin typeface="Times New Roman" panose="02020603050405020304" pitchFamily="18" charset="0"/>
              </a:rPr>
              <a:t>A </a:t>
            </a:r>
            <a:r>
              <a:rPr lang="en-US" altLang="en-US" sz="2100" dirty="0" smtClean="0"/>
              <a:t>has value</a:t>
            </a:r>
            <a:r>
              <a:rPr lang="en-US" altLang="en-US" sz="2100" i="1" dirty="0" smtClean="0"/>
              <a:t> </a:t>
            </a:r>
            <a:r>
              <a:rPr lang="en-US" altLang="en-US" sz="2100" i="1" dirty="0" smtClean="0">
                <a:latin typeface="Times New Roman" panose="02020603050405020304" pitchFamily="18" charset="0"/>
              </a:rPr>
              <a:t>v</a:t>
            </a:r>
          </a:p>
        </p:txBody>
      </p:sp>
      <p:grpSp>
        <p:nvGrpSpPr>
          <p:cNvPr id="52229" name="Group 8"/>
          <p:cNvGrpSpPr>
            <a:grpSpLocks/>
          </p:cNvGrpSpPr>
          <p:nvPr/>
        </p:nvGrpSpPr>
        <p:grpSpPr bwMode="auto">
          <a:xfrm>
            <a:off x="5405438" y="3943350"/>
            <a:ext cx="598488" cy="1068388"/>
            <a:chOff x="3501" y="2436"/>
            <a:chExt cx="377" cy="673"/>
          </a:xfrm>
        </p:grpSpPr>
        <p:sp>
          <p:nvSpPr>
            <p:cNvPr id="314373" name="Text Box 5"/>
            <p:cNvSpPr txBox="1">
              <a:spLocks noChangeArrowheads="1"/>
            </p:cNvSpPr>
            <p:nvPr/>
          </p:nvSpPr>
          <p:spPr bwMode="auto">
            <a:xfrm>
              <a:off x="3501" y="2436"/>
              <a:ext cx="37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b="0" dirty="0">
                  <a:latin typeface="Times New Roman" charset="0"/>
                  <a:ea typeface="ＭＳ Ｐゴシック" charset="0"/>
                </a:rPr>
                <a:t>|</a:t>
              </a:r>
              <a:r>
                <a:rPr lang="en-US" b="0" i="1" dirty="0" err="1">
                  <a:latin typeface="Times New Roman" charset="0"/>
                  <a:ea typeface="ＭＳ Ｐゴシック" charset="0"/>
                </a:rPr>
                <a:t>Sv</a:t>
              </a:r>
              <a:r>
                <a:rPr lang="en-US" b="0" dirty="0">
                  <a:latin typeface="Times New Roman" charset="0"/>
                  <a:ea typeface="ＭＳ Ｐゴシック" charset="0"/>
                </a:rPr>
                <a:t>|</a:t>
              </a:r>
              <a:endParaRPr lang="en-US" dirty="0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314374" name="Text Box 6"/>
            <p:cNvSpPr txBox="1">
              <a:spLocks noChangeArrowheads="1"/>
            </p:cNvSpPr>
            <p:nvPr/>
          </p:nvSpPr>
          <p:spPr bwMode="auto">
            <a:xfrm>
              <a:off x="3523" y="2818"/>
              <a:ext cx="29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b="0" dirty="0">
                  <a:latin typeface="Times New Roman" charset="0"/>
                  <a:ea typeface="ＭＳ Ｐゴシック" charset="0"/>
                </a:rPr>
                <a:t>|</a:t>
              </a:r>
              <a:r>
                <a:rPr lang="en-US" b="0" i="1" dirty="0">
                  <a:latin typeface="Times New Roman" charset="0"/>
                  <a:ea typeface="ＭＳ Ｐゴシック" charset="0"/>
                </a:rPr>
                <a:t>S</a:t>
              </a:r>
              <a:r>
                <a:rPr lang="en-US" b="0" dirty="0">
                  <a:latin typeface="Times New Roman" charset="0"/>
                  <a:ea typeface="ＭＳ Ｐゴシック" charset="0"/>
                </a:rPr>
                <a:t>|</a:t>
              </a:r>
              <a:endParaRPr lang="en-US" dirty="0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314375" name="Line 7"/>
            <p:cNvSpPr>
              <a:spLocks noChangeShapeType="1"/>
            </p:cNvSpPr>
            <p:nvPr/>
          </p:nvSpPr>
          <p:spPr bwMode="auto">
            <a:xfrm>
              <a:off x="3501" y="2727"/>
              <a:ext cx="3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894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/>
          <p:cNvSpPr>
            <a:spLocks noGrp="1" noChangeArrowheads="1"/>
          </p:cNvSpPr>
          <p:nvPr>
            <p:ph type="title"/>
          </p:nvPr>
        </p:nvSpPr>
        <p:spPr>
          <a:xfrm>
            <a:off x="317500" y="398463"/>
            <a:ext cx="8637588" cy="830262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b="1" dirty="0"/>
              <a:t>Example</a:t>
            </a:r>
          </a:p>
        </p:txBody>
      </p:sp>
      <p:pic>
        <p:nvPicPr>
          <p:cNvPr id="3164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1447800"/>
            <a:ext cx="6921500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16421" name="Rectangle 5"/>
          <p:cNvSpPr>
            <a:spLocks noChangeArrowheads="1"/>
          </p:cNvSpPr>
          <p:nvPr/>
        </p:nvSpPr>
        <p:spPr bwMode="auto">
          <a:xfrm>
            <a:off x="1066800" y="1524000"/>
            <a:ext cx="6934200" cy="472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60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1" y="381000"/>
            <a:ext cx="6120680" cy="850106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b="1" dirty="0"/>
              <a:t>Example: Information gain</a:t>
            </a:r>
          </a:p>
        </p:txBody>
      </p:sp>
      <p:sp>
        <p:nvSpPr>
          <p:cNvPr id="315395" name="Rectangle 3"/>
          <p:cNvSpPr>
            <a:spLocks noGrp="1" noChangeArrowheads="1"/>
          </p:cNvSpPr>
          <p:nvPr>
            <p:ph idx="1"/>
          </p:nvPr>
        </p:nvSpPr>
        <p:spPr>
          <a:xfrm>
            <a:off x="34636" y="1447800"/>
            <a:ext cx="9220199" cy="5105400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>
            <a:normAutofit fontScale="85000" lnSpcReduction="10000"/>
          </a:bodyPr>
          <a:lstStyle/>
          <a:p>
            <a:pPr eaLnBrk="1" hangingPunct="1"/>
            <a:r>
              <a:rPr lang="en-US" altLang="en-US" dirty="0" smtClean="0"/>
              <a:t>Let</a:t>
            </a:r>
          </a:p>
          <a:p>
            <a:pPr lvl="1" eaLnBrk="1" hangingPunct="1"/>
            <a:r>
              <a:rPr lang="en-US" altLang="en-US" sz="2400" i="1" dirty="0" smtClean="0">
                <a:latin typeface="Times New Roman" panose="02020603050405020304" pitchFamily="18" charset="0"/>
              </a:rPr>
              <a:t>Values</a:t>
            </a:r>
            <a:r>
              <a:rPr lang="en-US" altLang="en-US" sz="2400" dirty="0" smtClean="0">
                <a:latin typeface="Times New Roman" panose="02020603050405020304" pitchFamily="18" charset="0"/>
              </a:rPr>
              <a:t>(</a:t>
            </a:r>
            <a:r>
              <a:rPr lang="en-US" altLang="en-US" sz="2400" i="1" dirty="0" smtClean="0">
                <a:latin typeface="Times New Roman" panose="02020603050405020304" pitchFamily="18" charset="0"/>
              </a:rPr>
              <a:t>Wind</a:t>
            </a:r>
            <a:r>
              <a:rPr lang="en-US" altLang="en-US" sz="2400" dirty="0" smtClean="0">
                <a:latin typeface="Times New Roman" panose="02020603050405020304" pitchFamily="18" charset="0"/>
              </a:rPr>
              <a:t>) = {</a:t>
            </a:r>
            <a:r>
              <a:rPr lang="en-US" altLang="en-US" sz="2400" i="1" dirty="0" smtClean="0">
                <a:latin typeface="Times New Roman" panose="02020603050405020304" pitchFamily="18" charset="0"/>
              </a:rPr>
              <a:t>Weak</a:t>
            </a:r>
            <a:r>
              <a:rPr lang="en-US" altLang="en-US" sz="2400" dirty="0" smtClean="0">
                <a:latin typeface="Times New Roman" panose="02020603050405020304" pitchFamily="18" charset="0"/>
              </a:rPr>
              <a:t>, </a:t>
            </a:r>
            <a:r>
              <a:rPr lang="en-US" altLang="en-US" sz="2400" i="1" dirty="0" smtClean="0">
                <a:latin typeface="Times New Roman" panose="02020603050405020304" pitchFamily="18" charset="0"/>
              </a:rPr>
              <a:t>Strong</a:t>
            </a:r>
            <a:r>
              <a:rPr lang="en-US" altLang="en-US" sz="2400" dirty="0" smtClean="0">
                <a:latin typeface="Times New Roman" panose="02020603050405020304" pitchFamily="18" charset="0"/>
              </a:rPr>
              <a:t>}</a:t>
            </a:r>
          </a:p>
          <a:p>
            <a:pPr lvl="1" eaLnBrk="1" hangingPunct="1"/>
            <a:r>
              <a:rPr lang="en-US" altLang="en-US" sz="2400" i="1" dirty="0" smtClean="0">
                <a:latin typeface="Times New Roman" panose="02020603050405020304" pitchFamily="18" charset="0"/>
              </a:rPr>
              <a:t>S</a:t>
            </a:r>
            <a:r>
              <a:rPr lang="en-US" altLang="en-US" sz="2400" dirty="0" smtClean="0">
                <a:latin typeface="Times New Roman" panose="02020603050405020304" pitchFamily="18" charset="0"/>
              </a:rPr>
              <a:t> = [9+, 5</a:t>
            </a:r>
            <a:r>
              <a:rPr lang="en-US" altLang="en-US" sz="2400" dirty="0" smtClean="0">
                <a:latin typeface="Arial" panose="020B0604020202020204" pitchFamily="34" charset="0"/>
                <a:sym typeface="Symbol" panose="05050102010706020507" pitchFamily="18" charset="2"/>
              </a:rPr>
              <a:t>−</a:t>
            </a:r>
            <a:r>
              <a:rPr lang="en-US" altLang="en-US" sz="2400" dirty="0" smtClean="0">
                <a:latin typeface="Times New Roman" panose="02020603050405020304" pitchFamily="18" charset="0"/>
              </a:rPr>
              <a:t>]</a:t>
            </a:r>
          </a:p>
          <a:p>
            <a:pPr lvl="1" eaLnBrk="1" hangingPunct="1"/>
            <a:r>
              <a:rPr lang="en-US" altLang="en-US" sz="2400" i="1" dirty="0" err="1" smtClean="0">
                <a:latin typeface="Times New Roman" panose="02020603050405020304" pitchFamily="18" charset="0"/>
              </a:rPr>
              <a:t>S</a:t>
            </a:r>
            <a:r>
              <a:rPr lang="en-US" altLang="en-US" sz="2400" i="1" baseline="-25000" dirty="0" err="1" smtClean="0">
                <a:latin typeface="Times New Roman" panose="02020603050405020304" pitchFamily="18" charset="0"/>
              </a:rPr>
              <a:t>Weak</a:t>
            </a:r>
            <a:r>
              <a:rPr lang="en-US" altLang="en-US" sz="2400" dirty="0" smtClean="0">
                <a:latin typeface="Times New Roman" panose="02020603050405020304" pitchFamily="18" charset="0"/>
              </a:rPr>
              <a:t> = [6+, 2</a:t>
            </a:r>
            <a:r>
              <a:rPr lang="en-US" altLang="en-US" sz="2400" dirty="0" smtClean="0">
                <a:latin typeface="Arial" panose="020B0604020202020204" pitchFamily="34" charset="0"/>
                <a:sym typeface="Symbol" panose="05050102010706020507" pitchFamily="18" charset="2"/>
              </a:rPr>
              <a:t>−</a:t>
            </a:r>
            <a:r>
              <a:rPr lang="en-US" altLang="en-US" sz="2400" dirty="0" smtClean="0">
                <a:latin typeface="Times New Roman" panose="02020603050405020304" pitchFamily="18" charset="0"/>
              </a:rPr>
              <a:t>]</a:t>
            </a:r>
          </a:p>
          <a:p>
            <a:pPr lvl="1" eaLnBrk="1" hangingPunct="1"/>
            <a:r>
              <a:rPr lang="en-US" altLang="en-US" sz="2400" i="1" dirty="0" err="1" smtClean="0">
                <a:latin typeface="Times New Roman" panose="02020603050405020304" pitchFamily="18" charset="0"/>
              </a:rPr>
              <a:t>S</a:t>
            </a:r>
            <a:r>
              <a:rPr lang="en-US" altLang="en-US" sz="2400" i="1" baseline="-25000" dirty="0" err="1" smtClean="0">
                <a:latin typeface="Times New Roman" panose="02020603050405020304" pitchFamily="18" charset="0"/>
              </a:rPr>
              <a:t>Strong</a:t>
            </a:r>
            <a:r>
              <a:rPr lang="en-US" altLang="en-US" sz="2400" dirty="0" smtClean="0">
                <a:latin typeface="Times New Roman" panose="02020603050405020304" pitchFamily="18" charset="0"/>
              </a:rPr>
              <a:t> = [3+, 3</a:t>
            </a:r>
            <a:r>
              <a:rPr lang="en-US" altLang="en-US" sz="2400" dirty="0" smtClean="0">
                <a:latin typeface="Arial" panose="020B0604020202020204" pitchFamily="34" charset="0"/>
                <a:sym typeface="Symbol" panose="05050102010706020507" pitchFamily="18" charset="2"/>
              </a:rPr>
              <a:t>−</a:t>
            </a:r>
            <a:r>
              <a:rPr lang="en-US" altLang="en-US" sz="2400" dirty="0" smtClean="0">
                <a:latin typeface="Times New Roman" panose="02020603050405020304" pitchFamily="18" charset="0"/>
              </a:rPr>
              <a:t>]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dirty="0" smtClean="0">
                <a:latin typeface="Arial" panose="020B0604020202020204" pitchFamily="34" charset="0"/>
              </a:rPr>
              <a:t>Information gain due to knowing</a:t>
            </a:r>
            <a:r>
              <a:rPr lang="en-US" altLang="en-US" dirty="0" smtClean="0">
                <a:latin typeface="Times New Roman" panose="02020603050405020304" pitchFamily="18" charset="0"/>
              </a:rPr>
              <a:t> </a:t>
            </a:r>
            <a:r>
              <a:rPr lang="en-US" altLang="en-US" i="1" dirty="0" smtClean="0">
                <a:latin typeface="Times New Roman" panose="02020603050405020304" pitchFamily="18" charset="0"/>
              </a:rPr>
              <a:t>Wind</a:t>
            </a:r>
            <a:r>
              <a:rPr lang="en-US" altLang="en-US" dirty="0" smtClean="0">
                <a:latin typeface="Times New Roman" panose="02020603050405020304" pitchFamily="18" charset="0"/>
              </a:rPr>
              <a:t>:</a:t>
            </a:r>
          </a:p>
          <a:p>
            <a:pPr marL="0" indent="0" eaLnBrk="1" hangingPunct="1">
              <a:spcBef>
                <a:spcPct val="50000"/>
              </a:spcBef>
              <a:buNone/>
            </a:pPr>
            <a:r>
              <a:rPr lang="en-US" altLang="en-US" sz="2400" i="1" dirty="0" smtClean="0">
                <a:latin typeface="Times New Roman" panose="02020603050405020304" pitchFamily="18" charset="0"/>
              </a:rPr>
              <a:t>Gain</a:t>
            </a:r>
            <a:r>
              <a:rPr lang="en-US" altLang="en-US" sz="2400" dirty="0" smtClean="0">
                <a:latin typeface="Times New Roman" panose="02020603050405020304" pitchFamily="18" charset="0"/>
              </a:rPr>
              <a:t>(</a:t>
            </a:r>
            <a:r>
              <a:rPr lang="en-US" altLang="en-US" sz="2400" i="1" dirty="0" smtClean="0">
                <a:latin typeface="Times New Roman" panose="02020603050405020304" pitchFamily="18" charset="0"/>
              </a:rPr>
              <a:t>S</a:t>
            </a:r>
            <a:r>
              <a:rPr lang="en-US" altLang="en-US" sz="2400" dirty="0" smtClean="0">
                <a:latin typeface="Times New Roman" panose="02020603050405020304" pitchFamily="18" charset="0"/>
              </a:rPr>
              <a:t>, </a:t>
            </a:r>
            <a:r>
              <a:rPr lang="en-US" altLang="en-US" sz="2400" i="1" dirty="0" smtClean="0">
                <a:latin typeface="Times New Roman" panose="02020603050405020304" pitchFamily="18" charset="0"/>
              </a:rPr>
              <a:t>Wind</a:t>
            </a:r>
            <a:r>
              <a:rPr lang="en-US" altLang="en-US" sz="2400" dirty="0" smtClean="0">
                <a:latin typeface="Times New Roman" panose="02020603050405020304" pitchFamily="18" charset="0"/>
              </a:rPr>
              <a:t>) = </a:t>
            </a:r>
            <a:r>
              <a:rPr lang="en-US" altLang="en-US" sz="2400" i="1" dirty="0" smtClean="0">
                <a:latin typeface="Times New Roman" panose="02020603050405020304" pitchFamily="18" charset="0"/>
              </a:rPr>
              <a:t>Entropy</a:t>
            </a:r>
            <a:r>
              <a:rPr lang="en-US" altLang="en-US" sz="2400" dirty="0" smtClean="0">
                <a:latin typeface="Times New Roman" panose="02020603050405020304" pitchFamily="18" charset="0"/>
              </a:rPr>
              <a:t>(</a:t>
            </a:r>
            <a:r>
              <a:rPr lang="en-US" altLang="en-US" sz="2400" i="1" dirty="0" smtClean="0">
                <a:latin typeface="Times New Roman" panose="02020603050405020304" pitchFamily="18" charset="0"/>
              </a:rPr>
              <a:t>S</a:t>
            </a:r>
            <a:r>
              <a:rPr lang="en-US" altLang="en-US" sz="2400" dirty="0" smtClean="0">
                <a:latin typeface="Times New Roman" panose="02020603050405020304" pitchFamily="18" charset="0"/>
              </a:rPr>
              <a:t>)</a:t>
            </a:r>
            <a:r>
              <a:rPr lang="en-US" altLang="en-US" sz="2400" dirty="0" smtClean="0">
                <a:latin typeface="Arial" panose="020B0604020202020204" pitchFamily="34" charset="0"/>
                <a:sym typeface="Symbol" panose="05050102010706020507" pitchFamily="18" charset="2"/>
              </a:rPr>
              <a:t> − </a:t>
            </a:r>
            <a:r>
              <a:rPr lang="en-US" altLang="en-US" sz="2400" dirty="0" smtClean="0">
                <a:latin typeface="Times New Roman" panose="02020603050405020304" pitchFamily="18" charset="0"/>
              </a:rPr>
              <a:t>8/14 </a:t>
            </a:r>
            <a:r>
              <a:rPr lang="en-US" altLang="en-US" sz="2400" i="1" dirty="0" smtClean="0">
                <a:latin typeface="Times New Roman" panose="02020603050405020304" pitchFamily="18" charset="0"/>
              </a:rPr>
              <a:t>Entropy</a:t>
            </a:r>
            <a:r>
              <a:rPr lang="en-US" altLang="en-US" sz="2400" dirty="0" smtClean="0">
                <a:latin typeface="Times New Roman" panose="02020603050405020304" pitchFamily="18" charset="0"/>
              </a:rPr>
              <a:t>(</a:t>
            </a:r>
            <a:r>
              <a:rPr lang="en-US" altLang="en-US" sz="2400" i="1" dirty="0" err="1" smtClean="0">
                <a:latin typeface="Times New Roman" panose="02020603050405020304" pitchFamily="18" charset="0"/>
              </a:rPr>
              <a:t>S</a:t>
            </a:r>
            <a:r>
              <a:rPr lang="en-US" altLang="en-US" sz="2400" i="1" baseline="-25000" dirty="0" err="1" smtClean="0">
                <a:latin typeface="Times New Roman" panose="02020603050405020304" pitchFamily="18" charset="0"/>
              </a:rPr>
              <a:t>Weak</a:t>
            </a:r>
            <a:r>
              <a:rPr lang="en-US" altLang="en-US" sz="2400" dirty="0" smtClean="0">
                <a:latin typeface="Times New Roman" panose="02020603050405020304" pitchFamily="18" charset="0"/>
              </a:rPr>
              <a:t>)</a:t>
            </a:r>
            <a:r>
              <a:rPr lang="en-US" altLang="en-US" sz="2400" dirty="0" smtClean="0">
                <a:latin typeface="Arial" panose="020B0604020202020204" pitchFamily="34" charset="0"/>
                <a:sym typeface="Symbol" panose="05050102010706020507" pitchFamily="18" charset="2"/>
              </a:rPr>
              <a:t> − </a:t>
            </a:r>
            <a:r>
              <a:rPr lang="en-US" altLang="en-US" sz="2400" dirty="0" smtClean="0">
                <a:latin typeface="Times New Roman" panose="02020603050405020304" pitchFamily="18" charset="0"/>
              </a:rPr>
              <a:t>6/14 </a:t>
            </a:r>
            <a:r>
              <a:rPr lang="en-US" altLang="en-US" sz="2400" i="1" dirty="0" smtClean="0">
                <a:latin typeface="Times New Roman" panose="02020603050405020304" pitchFamily="18" charset="0"/>
              </a:rPr>
              <a:t>Entropy</a:t>
            </a:r>
            <a:r>
              <a:rPr lang="en-US" altLang="en-US" sz="2400" dirty="0" smtClean="0">
                <a:latin typeface="Times New Roman" panose="02020603050405020304" pitchFamily="18" charset="0"/>
              </a:rPr>
              <a:t>(</a:t>
            </a:r>
            <a:r>
              <a:rPr lang="en-US" altLang="en-US" sz="2400" i="1" dirty="0" err="1" smtClean="0">
                <a:latin typeface="Times New Roman" panose="02020603050405020304" pitchFamily="18" charset="0"/>
              </a:rPr>
              <a:t>S</a:t>
            </a:r>
            <a:r>
              <a:rPr lang="en-US" altLang="en-US" sz="2400" i="1" baseline="-25000" dirty="0" err="1" smtClean="0">
                <a:latin typeface="Times New Roman" panose="02020603050405020304" pitchFamily="18" charset="0"/>
              </a:rPr>
              <a:t>Strong</a:t>
            </a:r>
            <a:r>
              <a:rPr lang="en-US" altLang="en-US" sz="2400" dirty="0" smtClean="0">
                <a:latin typeface="Times New Roman" panose="02020603050405020304" pitchFamily="18" charset="0"/>
              </a:rPr>
              <a:t>) </a:t>
            </a:r>
          </a:p>
          <a:p>
            <a:pPr lvl="1" eaLnBrk="1" hangingPunct="1">
              <a:spcBef>
                <a:spcPct val="40000"/>
              </a:spcBef>
              <a:buFont typeface="Wingdings" panose="05000000000000000000" pitchFamily="2" charset="2"/>
              <a:buNone/>
            </a:pPr>
            <a:r>
              <a:rPr lang="en-US" altLang="en-US" dirty="0" smtClean="0">
                <a:latin typeface="Times New Roman" panose="02020603050405020304" pitchFamily="18" charset="0"/>
              </a:rPr>
              <a:t>		</a:t>
            </a:r>
            <a:r>
              <a:rPr lang="en-US" altLang="en-US" dirty="0">
                <a:latin typeface="Times New Roman" panose="02020603050405020304" pitchFamily="18" charset="0"/>
              </a:rPr>
              <a:t>	</a:t>
            </a:r>
            <a:r>
              <a:rPr lang="en-US" altLang="en-US" dirty="0" smtClean="0">
                <a:latin typeface="Times New Roman" panose="02020603050405020304" pitchFamily="18" charset="0"/>
              </a:rPr>
              <a:t>= </a:t>
            </a:r>
            <a:r>
              <a:rPr lang="en-US" altLang="en-US" sz="2400" i="1" dirty="0">
                <a:latin typeface="Times New Roman" panose="02020603050405020304" pitchFamily="18" charset="0"/>
              </a:rPr>
              <a:t>0.94 </a:t>
            </a:r>
            <a:r>
              <a:rPr lang="en-US" altLang="en-US" sz="2400" i="1" dirty="0">
                <a:latin typeface="Times New Roman" panose="02020603050405020304" pitchFamily="18" charset="0"/>
                <a:sym typeface="Symbol" panose="05050102010706020507" pitchFamily="18" charset="2"/>
              </a:rPr>
              <a:t>− </a:t>
            </a:r>
            <a:r>
              <a:rPr lang="en-US" altLang="en-US" sz="2400" i="1" dirty="0">
                <a:latin typeface="Times New Roman" panose="02020603050405020304" pitchFamily="18" charset="0"/>
              </a:rPr>
              <a:t>8/14 </a:t>
            </a:r>
            <a:r>
              <a:rPr lang="en-US" altLang="en-US" sz="2400" i="1" dirty="0">
                <a:latin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en-US" sz="2400" i="1" dirty="0">
                <a:latin typeface="Times New Roman" panose="02020603050405020304" pitchFamily="18" charset="0"/>
              </a:rPr>
              <a:t> 0.811 </a:t>
            </a:r>
            <a:r>
              <a:rPr lang="en-US" altLang="en-US" sz="2400" i="1" dirty="0">
                <a:latin typeface="Times New Roman" panose="02020603050405020304" pitchFamily="18" charset="0"/>
                <a:sym typeface="Symbol" panose="05050102010706020507" pitchFamily="18" charset="2"/>
              </a:rPr>
              <a:t>− </a:t>
            </a:r>
            <a:r>
              <a:rPr lang="en-US" altLang="en-US" sz="2400" i="1" dirty="0">
                <a:latin typeface="Times New Roman" panose="02020603050405020304" pitchFamily="18" charset="0"/>
              </a:rPr>
              <a:t>6/14 </a:t>
            </a:r>
            <a:r>
              <a:rPr lang="en-US" altLang="en-US" sz="2400" i="1" dirty="0">
                <a:latin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en-US" sz="2400" i="1" dirty="0">
                <a:latin typeface="Times New Roman" panose="02020603050405020304" pitchFamily="18" charset="0"/>
              </a:rPr>
              <a:t> 1.00  </a:t>
            </a:r>
          </a:p>
          <a:p>
            <a:pPr lvl="1" eaLnBrk="1" hangingPunct="1">
              <a:spcBef>
                <a:spcPct val="40000"/>
              </a:spcBef>
              <a:buFont typeface="Wingdings" panose="05000000000000000000" pitchFamily="2" charset="2"/>
              <a:buNone/>
            </a:pPr>
            <a:r>
              <a:rPr lang="en-US" altLang="en-US" sz="2400" i="1" dirty="0">
                <a:latin typeface="Times New Roman" panose="02020603050405020304" pitchFamily="18" charset="0"/>
              </a:rPr>
              <a:t>			  = </a:t>
            </a:r>
            <a:r>
              <a:rPr lang="en-US" altLang="en-US" sz="2400" i="1" dirty="0" smtClean="0">
                <a:latin typeface="Times New Roman" panose="02020603050405020304" pitchFamily="18" charset="0"/>
              </a:rPr>
              <a:t>0.048 </a:t>
            </a:r>
          </a:p>
          <a:p>
            <a:pPr lvl="1" eaLnBrk="1" hangingPunct="1">
              <a:spcBef>
                <a:spcPct val="40000"/>
              </a:spcBef>
              <a:buFont typeface="Wingdings" panose="05000000000000000000" pitchFamily="2" charset="2"/>
              <a:buNone/>
            </a:pPr>
            <a:r>
              <a:rPr lang="en-US" altLang="en-US" sz="2000" i="1" dirty="0" smtClean="0">
                <a:latin typeface="Times New Roman" panose="02020603050405020304" pitchFamily="18" charset="0"/>
              </a:rPr>
              <a:t>Since,</a:t>
            </a:r>
          </a:p>
          <a:p>
            <a:pPr lvl="1" eaLnBrk="1" hangingPunct="1">
              <a:spcBef>
                <a:spcPct val="40000"/>
              </a:spcBef>
              <a:buFont typeface="Wingdings" panose="05000000000000000000" pitchFamily="2" charset="2"/>
              <a:buNone/>
            </a:pPr>
            <a:r>
              <a:rPr lang="en-US" altLang="en-US" sz="2000" i="1" dirty="0" smtClean="0">
                <a:latin typeface="Times New Roman" panose="02020603050405020304" pitchFamily="18" charset="0"/>
              </a:rPr>
              <a:t>Entropy</a:t>
            </a:r>
            <a:r>
              <a:rPr lang="en-US" altLang="en-US" sz="2000" dirty="0" smtClean="0">
                <a:latin typeface="Times New Roman" panose="02020603050405020304" pitchFamily="18" charset="0"/>
              </a:rPr>
              <a:t>(</a:t>
            </a:r>
            <a:r>
              <a:rPr lang="en-US" altLang="en-US" sz="2000" i="1" dirty="0" smtClean="0">
                <a:latin typeface="Times New Roman" panose="02020603050405020304" pitchFamily="18" charset="0"/>
              </a:rPr>
              <a:t>S</a:t>
            </a:r>
            <a:r>
              <a:rPr lang="en-US" altLang="en-US" sz="2000" dirty="0">
                <a:latin typeface="Times New Roman" panose="02020603050405020304" pitchFamily="18" charset="0"/>
              </a:rPr>
              <a:t>) </a:t>
            </a:r>
            <a:r>
              <a:rPr lang="en-US" altLang="en-US" sz="2000" dirty="0" smtClean="0">
                <a:latin typeface="Times New Roman" panose="02020603050405020304" pitchFamily="18" charset="0"/>
              </a:rPr>
              <a:t>= </a:t>
            </a:r>
            <a:r>
              <a:rPr lang="en-US" altLang="en-US" sz="2000" i="1" dirty="0" smtClean="0">
                <a:latin typeface="Times" panose="02020603050405020304" pitchFamily="18" charset="0"/>
              </a:rPr>
              <a:t>Entropy </a:t>
            </a:r>
            <a:r>
              <a:rPr lang="en-US" altLang="en-US" sz="2000" dirty="0">
                <a:latin typeface="Times" panose="02020603050405020304" pitchFamily="18" charset="0"/>
              </a:rPr>
              <a:t>([9+, 5</a:t>
            </a:r>
            <a:r>
              <a:rPr lang="en-US" altLang="en-US" sz="2000" dirty="0" smtClean="0">
                <a:latin typeface="Times" panose="02020603050405020304" pitchFamily="18" charset="0"/>
              </a:rPr>
              <a:t>–])=</a:t>
            </a:r>
            <a:r>
              <a:rPr lang="en-US" altLang="en-US" sz="2000" dirty="0" smtClean="0">
                <a:latin typeface="Times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000" dirty="0">
                <a:latin typeface="Times" panose="02020603050405020304" pitchFamily="18" charset="0"/>
              </a:rPr>
              <a:t>–</a:t>
            </a:r>
            <a:r>
              <a:rPr lang="en-US" altLang="en-US" sz="2000" baseline="-25000" dirty="0">
                <a:latin typeface="Times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000" dirty="0">
                <a:latin typeface="Times" panose="02020603050405020304" pitchFamily="18" charset="0"/>
              </a:rPr>
              <a:t>9/14 </a:t>
            </a:r>
            <a:r>
              <a:rPr lang="en-US" altLang="en-US" sz="2000" i="1" dirty="0">
                <a:latin typeface="Times" panose="02020603050405020304" pitchFamily="18" charset="0"/>
              </a:rPr>
              <a:t>log</a:t>
            </a:r>
            <a:r>
              <a:rPr lang="en-US" altLang="en-US" sz="2000" baseline="-25000" dirty="0">
                <a:latin typeface="Times" panose="02020603050405020304" pitchFamily="18" charset="0"/>
              </a:rPr>
              <a:t>2</a:t>
            </a:r>
            <a:r>
              <a:rPr lang="en-US" altLang="en-US" sz="2000" dirty="0">
                <a:latin typeface="Times" panose="02020603050405020304" pitchFamily="18" charset="0"/>
              </a:rPr>
              <a:t> (9/14) –</a:t>
            </a:r>
            <a:r>
              <a:rPr lang="en-US" altLang="en-US" sz="2000" baseline="-25000" dirty="0">
                <a:latin typeface="Times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000" dirty="0">
                <a:latin typeface="Times" panose="02020603050405020304" pitchFamily="18" charset="0"/>
              </a:rPr>
              <a:t> 5/14</a:t>
            </a:r>
            <a:r>
              <a:rPr lang="en-US" altLang="en-US" sz="2000" baseline="-25000" dirty="0">
                <a:latin typeface="Times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000" i="1" dirty="0">
                <a:latin typeface="Times" panose="02020603050405020304" pitchFamily="18" charset="0"/>
              </a:rPr>
              <a:t>log</a:t>
            </a:r>
            <a:r>
              <a:rPr lang="en-US" altLang="en-US" sz="2000" baseline="-25000" dirty="0">
                <a:latin typeface="Times" panose="02020603050405020304" pitchFamily="18" charset="0"/>
              </a:rPr>
              <a:t>2</a:t>
            </a:r>
            <a:r>
              <a:rPr lang="en-US" altLang="en-US" sz="2000" baseline="-25000" dirty="0">
                <a:latin typeface="Times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000" dirty="0">
                <a:latin typeface="Times" panose="02020603050405020304" pitchFamily="18" charset="0"/>
              </a:rPr>
              <a:t>(5/14) = </a:t>
            </a:r>
            <a:r>
              <a:rPr lang="en-US" altLang="en-US" sz="2000" dirty="0" smtClean="0">
                <a:latin typeface="Times" panose="02020603050405020304" pitchFamily="18" charset="0"/>
              </a:rPr>
              <a:t>0.94</a:t>
            </a:r>
          </a:p>
          <a:p>
            <a:pPr lvl="1">
              <a:spcBef>
                <a:spcPct val="40000"/>
              </a:spcBef>
              <a:buNone/>
            </a:pPr>
            <a:r>
              <a:rPr lang="en-US" altLang="en-US" sz="2200" i="1" dirty="0">
                <a:latin typeface="Times New Roman" panose="02020603050405020304" pitchFamily="18" charset="0"/>
              </a:rPr>
              <a:t>Entropy</a:t>
            </a:r>
            <a:r>
              <a:rPr lang="en-US" altLang="en-US" sz="2200" dirty="0">
                <a:latin typeface="Times New Roman" panose="02020603050405020304" pitchFamily="18" charset="0"/>
              </a:rPr>
              <a:t>(</a:t>
            </a:r>
            <a:r>
              <a:rPr lang="en-US" altLang="en-US" sz="2200" i="1" dirty="0" err="1">
                <a:latin typeface="Times New Roman" panose="02020603050405020304" pitchFamily="18" charset="0"/>
              </a:rPr>
              <a:t>S</a:t>
            </a:r>
            <a:r>
              <a:rPr lang="en-US" altLang="en-US" sz="2200" i="1" baseline="-25000" dirty="0" err="1">
                <a:latin typeface="Times New Roman" panose="02020603050405020304" pitchFamily="18" charset="0"/>
              </a:rPr>
              <a:t>Weak</a:t>
            </a:r>
            <a:r>
              <a:rPr lang="en-US" altLang="en-US" sz="2200" dirty="0">
                <a:latin typeface="Times New Roman" panose="02020603050405020304" pitchFamily="18" charset="0"/>
              </a:rPr>
              <a:t>)</a:t>
            </a:r>
            <a:r>
              <a:rPr lang="en-US" altLang="en-US" sz="2200" dirty="0" smtClean="0">
                <a:latin typeface="Times New Roman" panose="02020603050405020304" pitchFamily="18" charset="0"/>
              </a:rPr>
              <a:t> </a:t>
            </a:r>
            <a:r>
              <a:rPr lang="en-US" altLang="en-US" sz="2200" dirty="0">
                <a:latin typeface="Times New Roman" panose="02020603050405020304" pitchFamily="18" charset="0"/>
              </a:rPr>
              <a:t>= </a:t>
            </a:r>
            <a:r>
              <a:rPr lang="en-US" altLang="en-US" sz="2200" i="1" dirty="0">
                <a:latin typeface="Times" panose="02020603050405020304" pitchFamily="18" charset="0"/>
              </a:rPr>
              <a:t>Entropy </a:t>
            </a:r>
            <a:r>
              <a:rPr lang="en-US" altLang="en-US" sz="2200" dirty="0" smtClean="0">
                <a:latin typeface="Times" panose="02020603050405020304" pitchFamily="18" charset="0"/>
              </a:rPr>
              <a:t>([</a:t>
            </a:r>
            <a:r>
              <a:rPr lang="en-US" altLang="en-US" sz="2200" dirty="0">
                <a:latin typeface="Times New Roman" panose="02020603050405020304" pitchFamily="18" charset="0"/>
              </a:rPr>
              <a:t>6+, 2</a:t>
            </a:r>
            <a:r>
              <a:rPr lang="en-US" altLang="en-US" sz="2200" dirty="0">
                <a:latin typeface="Arial" panose="020B0604020202020204" pitchFamily="34" charset="0"/>
                <a:sym typeface="Symbol" panose="05050102010706020507" pitchFamily="18" charset="2"/>
              </a:rPr>
              <a:t>−</a:t>
            </a:r>
            <a:r>
              <a:rPr lang="en-US" altLang="en-US" sz="2200" dirty="0" smtClean="0">
                <a:latin typeface="Times" panose="02020603050405020304" pitchFamily="18" charset="0"/>
              </a:rPr>
              <a:t>])=</a:t>
            </a:r>
            <a:r>
              <a:rPr lang="en-US" altLang="en-US" sz="2200" dirty="0" smtClean="0">
                <a:latin typeface="Times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dirty="0">
                <a:latin typeface="Times" panose="02020603050405020304" pitchFamily="18" charset="0"/>
              </a:rPr>
              <a:t>–</a:t>
            </a:r>
            <a:r>
              <a:rPr lang="en-US" altLang="en-US" sz="2200" baseline="-25000" dirty="0">
                <a:latin typeface="Times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dirty="0" smtClean="0">
                <a:latin typeface="Times" panose="02020603050405020304" pitchFamily="18" charset="0"/>
                <a:sym typeface="Symbol" panose="05050102010706020507" pitchFamily="18" charset="2"/>
              </a:rPr>
              <a:t>6</a:t>
            </a:r>
            <a:r>
              <a:rPr lang="en-US" altLang="en-US" sz="2200" dirty="0" smtClean="0">
                <a:latin typeface="Times" panose="02020603050405020304" pitchFamily="18" charset="0"/>
              </a:rPr>
              <a:t>/8 </a:t>
            </a:r>
            <a:r>
              <a:rPr lang="en-US" altLang="en-US" sz="2200" i="1" dirty="0">
                <a:latin typeface="Times" panose="02020603050405020304" pitchFamily="18" charset="0"/>
              </a:rPr>
              <a:t>log</a:t>
            </a:r>
            <a:r>
              <a:rPr lang="en-US" altLang="en-US" sz="2200" baseline="-25000" dirty="0">
                <a:latin typeface="Times" panose="02020603050405020304" pitchFamily="18" charset="0"/>
              </a:rPr>
              <a:t>2</a:t>
            </a:r>
            <a:r>
              <a:rPr lang="en-US" altLang="en-US" sz="2200" dirty="0">
                <a:latin typeface="Times" panose="02020603050405020304" pitchFamily="18" charset="0"/>
              </a:rPr>
              <a:t> </a:t>
            </a:r>
            <a:r>
              <a:rPr lang="en-US" altLang="en-US" sz="2200" dirty="0" smtClean="0">
                <a:latin typeface="Times" panose="02020603050405020304" pitchFamily="18" charset="0"/>
              </a:rPr>
              <a:t>(6/8) </a:t>
            </a:r>
            <a:r>
              <a:rPr lang="en-US" altLang="en-US" sz="2200" dirty="0">
                <a:latin typeface="Times" panose="02020603050405020304" pitchFamily="18" charset="0"/>
              </a:rPr>
              <a:t>–</a:t>
            </a:r>
            <a:r>
              <a:rPr lang="en-US" altLang="en-US" sz="2200" baseline="-25000" dirty="0">
                <a:latin typeface="Times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dirty="0">
                <a:latin typeface="Times" panose="02020603050405020304" pitchFamily="18" charset="0"/>
              </a:rPr>
              <a:t> </a:t>
            </a:r>
            <a:r>
              <a:rPr lang="en-US" altLang="en-US" sz="2200" dirty="0" smtClean="0">
                <a:latin typeface="Times" panose="02020603050405020304" pitchFamily="18" charset="0"/>
              </a:rPr>
              <a:t>2/8</a:t>
            </a:r>
            <a:r>
              <a:rPr lang="en-US" altLang="en-US" sz="2200" baseline="-25000" dirty="0" smtClean="0">
                <a:latin typeface="Times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i="1" dirty="0">
                <a:latin typeface="Times" panose="02020603050405020304" pitchFamily="18" charset="0"/>
              </a:rPr>
              <a:t>log</a:t>
            </a:r>
            <a:r>
              <a:rPr lang="en-US" altLang="en-US" sz="2200" baseline="-25000" dirty="0">
                <a:latin typeface="Times" panose="02020603050405020304" pitchFamily="18" charset="0"/>
              </a:rPr>
              <a:t>2</a:t>
            </a:r>
            <a:r>
              <a:rPr lang="en-US" altLang="en-US" sz="2200" baseline="-25000" dirty="0">
                <a:latin typeface="Times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dirty="0" smtClean="0">
                <a:latin typeface="Times" panose="02020603050405020304" pitchFamily="18" charset="0"/>
              </a:rPr>
              <a:t>(2/8) </a:t>
            </a:r>
            <a:r>
              <a:rPr lang="en-US" altLang="en-US" sz="2200" dirty="0">
                <a:latin typeface="Times" panose="02020603050405020304" pitchFamily="18" charset="0"/>
              </a:rPr>
              <a:t>= </a:t>
            </a:r>
            <a:r>
              <a:rPr lang="en-US" altLang="en-US" sz="2000" i="1" dirty="0" smtClean="0">
                <a:latin typeface="Times New Roman" panose="02020603050405020304" pitchFamily="18" charset="0"/>
              </a:rPr>
              <a:t>0.811</a:t>
            </a:r>
          </a:p>
          <a:p>
            <a:pPr lvl="1">
              <a:spcBef>
                <a:spcPct val="40000"/>
              </a:spcBef>
              <a:buNone/>
            </a:pPr>
            <a:r>
              <a:rPr lang="en-US" altLang="en-US" sz="2000" i="1" dirty="0">
                <a:latin typeface="Times New Roman" panose="02020603050405020304" pitchFamily="18" charset="0"/>
              </a:rPr>
              <a:t>Entropy</a:t>
            </a:r>
            <a:r>
              <a:rPr lang="en-US" altLang="en-US" sz="2000" dirty="0">
                <a:latin typeface="Times New Roman" panose="02020603050405020304" pitchFamily="18" charset="0"/>
              </a:rPr>
              <a:t>(</a:t>
            </a:r>
            <a:r>
              <a:rPr lang="en-US" altLang="en-US" sz="2000" i="1" dirty="0" err="1">
                <a:latin typeface="Times New Roman" panose="02020603050405020304" pitchFamily="18" charset="0"/>
              </a:rPr>
              <a:t>S</a:t>
            </a:r>
            <a:r>
              <a:rPr lang="en-US" altLang="en-US" sz="2000" i="1" baseline="-25000" dirty="0" err="1">
                <a:latin typeface="Times New Roman" panose="02020603050405020304" pitchFamily="18" charset="0"/>
              </a:rPr>
              <a:t>Strong</a:t>
            </a:r>
            <a:r>
              <a:rPr lang="en-US" altLang="en-US" sz="2200" dirty="0" smtClean="0">
                <a:latin typeface="Times New Roman" panose="02020603050405020304" pitchFamily="18" charset="0"/>
              </a:rPr>
              <a:t>) </a:t>
            </a:r>
            <a:r>
              <a:rPr lang="en-US" altLang="en-US" sz="2200" dirty="0">
                <a:latin typeface="Times New Roman" panose="02020603050405020304" pitchFamily="18" charset="0"/>
              </a:rPr>
              <a:t>= </a:t>
            </a:r>
            <a:r>
              <a:rPr lang="en-US" altLang="en-US" sz="2200" i="1" dirty="0">
                <a:latin typeface="Times" panose="02020603050405020304" pitchFamily="18" charset="0"/>
              </a:rPr>
              <a:t>Entropy </a:t>
            </a:r>
            <a:r>
              <a:rPr lang="en-US" altLang="en-US" sz="2200" dirty="0" smtClean="0">
                <a:latin typeface="Times" panose="02020603050405020304" pitchFamily="18" charset="0"/>
              </a:rPr>
              <a:t>([</a:t>
            </a:r>
            <a:r>
              <a:rPr lang="en-US" altLang="en-US" sz="2200" dirty="0" smtClean="0">
                <a:latin typeface="Times New Roman" panose="02020603050405020304" pitchFamily="18" charset="0"/>
              </a:rPr>
              <a:t>3+, 3</a:t>
            </a:r>
            <a:r>
              <a:rPr lang="en-US" altLang="en-US" sz="2200" dirty="0" smtClean="0">
                <a:latin typeface="Arial" panose="020B0604020202020204" pitchFamily="34" charset="0"/>
                <a:sym typeface="Symbol" panose="05050102010706020507" pitchFamily="18" charset="2"/>
              </a:rPr>
              <a:t>−</a:t>
            </a:r>
            <a:r>
              <a:rPr lang="en-US" altLang="en-US" sz="2200" dirty="0">
                <a:latin typeface="Times" panose="02020603050405020304" pitchFamily="18" charset="0"/>
              </a:rPr>
              <a:t>])=</a:t>
            </a:r>
            <a:r>
              <a:rPr lang="en-US" altLang="en-US" sz="2200" dirty="0">
                <a:latin typeface="Times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dirty="0">
                <a:latin typeface="Times" panose="02020603050405020304" pitchFamily="18" charset="0"/>
              </a:rPr>
              <a:t>–</a:t>
            </a:r>
            <a:r>
              <a:rPr lang="en-US" altLang="en-US" sz="2200" baseline="-25000" dirty="0">
                <a:latin typeface="Times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dirty="0" smtClean="0">
                <a:latin typeface="Times" panose="02020603050405020304" pitchFamily="18" charset="0"/>
                <a:sym typeface="Symbol" panose="05050102010706020507" pitchFamily="18" charset="2"/>
              </a:rPr>
              <a:t>3</a:t>
            </a:r>
            <a:r>
              <a:rPr lang="en-US" altLang="en-US" sz="2200" dirty="0" smtClean="0">
                <a:latin typeface="Times" panose="02020603050405020304" pitchFamily="18" charset="0"/>
              </a:rPr>
              <a:t>/6 </a:t>
            </a:r>
            <a:r>
              <a:rPr lang="en-US" altLang="en-US" sz="2200" i="1" dirty="0">
                <a:latin typeface="Times" panose="02020603050405020304" pitchFamily="18" charset="0"/>
              </a:rPr>
              <a:t>log</a:t>
            </a:r>
            <a:r>
              <a:rPr lang="en-US" altLang="en-US" sz="2200" baseline="-25000" dirty="0">
                <a:latin typeface="Times" panose="02020603050405020304" pitchFamily="18" charset="0"/>
              </a:rPr>
              <a:t>2</a:t>
            </a:r>
            <a:r>
              <a:rPr lang="en-US" altLang="en-US" sz="2200" dirty="0">
                <a:latin typeface="Times" panose="02020603050405020304" pitchFamily="18" charset="0"/>
              </a:rPr>
              <a:t> </a:t>
            </a:r>
            <a:r>
              <a:rPr lang="en-US" altLang="en-US" sz="2200" dirty="0" smtClean="0">
                <a:latin typeface="Times" panose="02020603050405020304" pitchFamily="18" charset="0"/>
              </a:rPr>
              <a:t>(3/6) </a:t>
            </a:r>
            <a:r>
              <a:rPr lang="en-US" altLang="en-US" sz="2200" dirty="0">
                <a:latin typeface="Times" panose="02020603050405020304" pitchFamily="18" charset="0"/>
              </a:rPr>
              <a:t>–</a:t>
            </a:r>
            <a:r>
              <a:rPr lang="en-US" altLang="en-US" sz="2200" baseline="-25000" dirty="0">
                <a:latin typeface="Times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dirty="0">
                <a:latin typeface="Times" panose="02020603050405020304" pitchFamily="18" charset="0"/>
              </a:rPr>
              <a:t> </a:t>
            </a:r>
            <a:r>
              <a:rPr lang="en-US" altLang="en-US" sz="2200" dirty="0" smtClean="0">
                <a:latin typeface="Times" panose="02020603050405020304" pitchFamily="18" charset="0"/>
              </a:rPr>
              <a:t>3/6</a:t>
            </a:r>
            <a:r>
              <a:rPr lang="en-US" altLang="en-US" sz="2200" baseline="-25000" dirty="0" smtClean="0">
                <a:latin typeface="Times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i="1" dirty="0">
                <a:latin typeface="Times" panose="02020603050405020304" pitchFamily="18" charset="0"/>
              </a:rPr>
              <a:t>log</a:t>
            </a:r>
            <a:r>
              <a:rPr lang="en-US" altLang="en-US" sz="2200" baseline="-25000" dirty="0">
                <a:latin typeface="Times" panose="02020603050405020304" pitchFamily="18" charset="0"/>
              </a:rPr>
              <a:t>2</a:t>
            </a:r>
            <a:r>
              <a:rPr lang="en-US" altLang="en-US" sz="2200" baseline="-25000" dirty="0">
                <a:latin typeface="Times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dirty="0" smtClean="0">
                <a:latin typeface="Times" panose="02020603050405020304" pitchFamily="18" charset="0"/>
              </a:rPr>
              <a:t>(3/6) </a:t>
            </a:r>
            <a:r>
              <a:rPr lang="en-US" altLang="en-US" sz="2200" dirty="0">
                <a:latin typeface="Times" panose="02020603050405020304" pitchFamily="18" charset="0"/>
              </a:rPr>
              <a:t>= </a:t>
            </a:r>
            <a:r>
              <a:rPr lang="en-US" altLang="en-US" sz="2200" dirty="0" smtClean="0">
                <a:latin typeface="Times" panose="02020603050405020304" pitchFamily="18" charset="0"/>
              </a:rPr>
              <a:t>1</a:t>
            </a:r>
            <a:endParaRPr lang="en-US" altLang="en-US" sz="2000" i="1" dirty="0">
              <a:latin typeface="Times New Roman" panose="02020603050405020304" pitchFamily="18" charset="0"/>
            </a:endParaRPr>
          </a:p>
          <a:p>
            <a:pPr lvl="1">
              <a:spcBef>
                <a:spcPct val="40000"/>
              </a:spcBef>
              <a:buNone/>
            </a:pPr>
            <a:endParaRPr lang="en-US" altLang="en-US" sz="2200" i="1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54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/>
          <p:cNvSpPr>
            <a:spLocks noGrp="1" noChangeArrowheads="1"/>
          </p:cNvSpPr>
          <p:nvPr>
            <p:ph type="title"/>
          </p:nvPr>
        </p:nvSpPr>
        <p:spPr>
          <a:xfrm>
            <a:off x="317500" y="398463"/>
            <a:ext cx="8637588" cy="830262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b="1" dirty="0"/>
              <a:t>Example</a:t>
            </a:r>
          </a:p>
        </p:txBody>
      </p:sp>
      <p:pic>
        <p:nvPicPr>
          <p:cNvPr id="3164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1447800"/>
            <a:ext cx="6921500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16421" name="Rectangle 5"/>
          <p:cNvSpPr>
            <a:spLocks noChangeArrowheads="1"/>
          </p:cNvSpPr>
          <p:nvPr/>
        </p:nvSpPr>
        <p:spPr bwMode="auto">
          <a:xfrm>
            <a:off x="1066800" y="1524000"/>
            <a:ext cx="6934200" cy="472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803960" y="2616480"/>
              <a:ext cx="920160" cy="45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88120" y="2552760"/>
                <a:ext cx="95184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1776960" y="3866400"/>
              <a:ext cx="920160" cy="54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61120" y="3803040"/>
                <a:ext cx="95184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/>
              <p14:cNvContentPartPr/>
              <p14:nvPr/>
            </p14:nvContentPartPr>
            <p14:xfrm>
              <a:off x="1803960" y="5429160"/>
              <a:ext cx="964800" cy="36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88120" y="5365800"/>
                <a:ext cx="9964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Ink 4"/>
              <p14:cNvContentPartPr/>
              <p14:nvPr/>
            </p14:nvContentPartPr>
            <p14:xfrm>
              <a:off x="1857600" y="5768640"/>
              <a:ext cx="866520" cy="626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41760" y="5704920"/>
                <a:ext cx="89820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/>
              <p14:cNvContentPartPr/>
              <p14:nvPr/>
            </p14:nvContentPartPr>
            <p14:xfrm>
              <a:off x="7224120" y="2571840"/>
              <a:ext cx="348840" cy="270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08280" y="2508120"/>
                <a:ext cx="38052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" name="Ink 6"/>
              <p14:cNvContentPartPr/>
              <p14:nvPr/>
            </p14:nvContentPartPr>
            <p14:xfrm>
              <a:off x="7197480" y="3813120"/>
              <a:ext cx="375480" cy="626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81640" y="3749400"/>
                <a:ext cx="40716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" name="Ink 7"/>
              <p14:cNvContentPartPr/>
              <p14:nvPr/>
            </p14:nvContentPartPr>
            <p14:xfrm>
              <a:off x="7161840" y="5491800"/>
              <a:ext cx="446760" cy="360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146000" y="5428080"/>
                <a:ext cx="47844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" name="Ink 8"/>
              <p14:cNvContentPartPr/>
              <p14:nvPr/>
            </p14:nvContentPartPr>
            <p14:xfrm>
              <a:off x="7188480" y="5830920"/>
              <a:ext cx="312840" cy="273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172640" y="5767560"/>
                <a:ext cx="34452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" name="Ink 9"/>
              <p14:cNvContentPartPr/>
              <p14:nvPr/>
            </p14:nvContentPartPr>
            <p14:xfrm>
              <a:off x="5857920" y="2598480"/>
              <a:ext cx="572040" cy="273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842080" y="2535120"/>
                <a:ext cx="60372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" name="Ink 10"/>
              <p14:cNvContentPartPr/>
              <p14:nvPr/>
            </p14:nvContentPartPr>
            <p14:xfrm>
              <a:off x="5982840" y="2000160"/>
              <a:ext cx="429120" cy="936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67000" y="1936800"/>
                <a:ext cx="46080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" name="Ink 11"/>
              <p14:cNvContentPartPr/>
              <p14:nvPr/>
            </p14:nvContentPartPr>
            <p14:xfrm>
              <a:off x="5929560" y="2910960"/>
              <a:ext cx="536040" cy="363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913720" y="2847600"/>
                <a:ext cx="56772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3" name="Ink 12"/>
              <p14:cNvContentPartPr/>
              <p14:nvPr/>
            </p14:nvContentPartPr>
            <p14:xfrm>
              <a:off x="5902560" y="3178800"/>
              <a:ext cx="616680" cy="986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886720" y="3115440"/>
                <a:ext cx="64836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" name="Ink 13"/>
              <p14:cNvContentPartPr/>
              <p14:nvPr/>
            </p14:nvContentPartPr>
            <p14:xfrm>
              <a:off x="5875920" y="4232520"/>
              <a:ext cx="518400" cy="1836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860080" y="4169160"/>
                <a:ext cx="55008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5" name="Ink 14"/>
              <p14:cNvContentPartPr/>
              <p14:nvPr/>
            </p14:nvContentPartPr>
            <p14:xfrm>
              <a:off x="5929560" y="4527360"/>
              <a:ext cx="536040" cy="1836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913720" y="4464000"/>
                <a:ext cx="56772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" name="Ink 15"/>
              <p14:cNvContentPartPr/>
              <p14:nvPr/>
            </p14:nvContentPartPr>
            <p14:xfrm>
              <a:off x="5974200" y="4822200"/>
              <a:ext cx="473400" cy="6264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958360" y="4758480"/>
                <a:ext cx="50508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7" name="Ink 16"/>
              <p14:cNvContentPartPr/>
              <p14:nvPr/>
            </p14:nvContentPartPr>
            <p14:xfrm>
              <a:off x="5956200" y="5786280"/>
              <a:ext cx="464760" cy="2736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940360" y="5722920"/>
                <a:ext cx="49644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8" name="Ink 17"/>
              <p14:cNvContentPartPr/>
              <p14:nvPr/>
            </p14:nvContentPartPr>
            <p14:xfrm>
              <a:off x="4723920" y="3187800"/>
              <a:ext cx="741600" cy="8100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708080" y="3124440"/>
                <a:ext cx="77328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9" name="Ink 18"/>
              <p14:cNvContentPartPr/>
              <p14:nvPr/>
            </p14:nvContentPartPr>
            <p14:xfrm>
              <a:off x="4688280" y="3527280"/>
              <a:ext cx="875520" cy="4500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672440" y="3463560"/>
                <a:ext cx="90720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0" name="Ink 19"/>
              <p14:cNvContentPartPr/>
              <p14:nvPr/>
            </p14:nvContentPartPr>
            <p14:xfrm>
              <a:off x="4643640" y="3875400"/>
              <a:ext cx="830880" cy="1836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627800" y="3812040"/>
                <a:ext cx="86256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1" name="Ink 20"/>
              <p14:cNvContentPartPr/>
              <p14:nvPr/>
            </p14:nvContentPartPr>
            <p14:xfrm>
              <a:off x="4670280" y="4491720"/>
              <a:ext cx="795240" cy="10728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654440" y="4428000"/>
                <a:ext cx="82692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2" name="Ink 21"/>
              <p14:cNvContentPartPr/>
              <p14:nvPr/>
            </p14:nvContentPartPr>
            <p14:xfrm>
              <a:off x="4661280" y="4875480"/>
              <a:ext cx="830880" cy="3636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645440" y="4812120"/>
                <a:ext cx="86256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3" name="Ink 22"/>
              <p14:cNvContentPartPr/>
              <p14:nvPr/>
            </p14:nvContentPartPr>
            <p14:xfrm>
              <a:off x="4705920" y="5152320"/>
              <a:ext cx="902520" cy="5400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690080" y="5088960"/>
                <a:ext cx="93420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4" name="Ink 23"/>
              <p14:cNvContentPartPr/>
              <p14:nvPr/>
            </p14:nvContentPartPr>
            <p14:xfrm>
              <a:off x="4705920" y="5777640"/>
              <a:ext cx="786240" cy="6264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690080" y="5713920"/>
                <a:ext cx="81792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5" name="Ink 24"/>
              <p14:cNvContentPartPr/>
              <p14:nvPr/>
            </p14:nvContentPartPr>
            <p14:xfrm>
              <a:off x="3393360" y="4795200"/>
              <a:ext cx="491400" cy="3600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377520" y="4731840"/>
                <a:ext cx="5230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6" name="Ink 25"/>
              <p14:cNvContentPartPr/>
              <p14:nvPr/>
            </p14:nvContentPartPr>
            <p14:xfrm>
              <a:off x="3438000" y="5090040"/>
              <a:ext cx="678960" cy="2700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422160" y="5026320"/>
                <a:ext cx="71064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7" name="Ink 26"/>
              <p14:cNvContentPartPr/>
              <p14:nvPr/>
            </p14:nvContentPartPr>
            <p14:xfrm>
              <a:off x="3473640" y="5429160"/>
              <a:ext cx="447120" cy="3600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457800" y="5365800"/>
                <a:ext cx="4788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8" name="Ink 27"/>
              <p14:cNvContentPartPr/>
              <p14:nvPr/>
            </p14:nvContentPartPr>
            <p14:xfrm>
              <a:off x="3393360" y="4196880"/>
              <a:ext cx="500400" cy="1836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377520" y="4133520"/>
                <a:ext cx="53208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9" name="Ink 28"/>
              <p14:cNvContentPartPr/>
              <p14:nvPr/>
            </p14:nvContentPartPr>
            <p14:xfrm>
              <a:off x="3366720" y="2910960"/>
              <a:ext cx="554040" cy="1836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350880" y="2847600"/>
                <a:ext cx="58572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0" name="Ink 29"/>
              <p14:cNvContentPartPr/>
              <p14:nvPr/>
            </p14:nvContentPartPr>
            <p14:xfrm>
              <a:off x="3375720" y="6107760"/>
              <a:ext cx="562680" cy="1836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359520" y="6044400"/>
                <a:ext cx="59472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1" name="Ink 30"/>
              <p14:cNvContentPartPr/>
              <p14:nvPr/>
            </p14:nvContentPartPr>
            <p14:xfrm>
              <a:off x="2062800" y="3053880"/>
              <a:ext cx="5384880" cy="321516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053440" y="3044520"/>
                <a:ext cx="5403600" cy="323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665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Rectangle 2"/>
          <p:cNvSpPr>
            <a:spLocks noGrp="1" noChangeArrowheads="1"/>
          </p:cNvSpPr>
          <p:nvPr>
            <p:ph type="title"/>
          </p:nvPr>
        </p:nvSpPr>
        <p:spPr>
          <a:xfrm>
            <a:off x="317500" y="654050"/>
            <a:ext cx="8637588" cy="830263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algn="l" eaLnBrk="1" hangingPunct="1">
              <a:defRPr/>
            </a:pPr>
            <a:r>
              <a:rPr lang="en-US" sz="3200" b="1" dirty="0"/>
              <a:t>Which attribute is the best classifier?</a:t>
            </a:r>
          </a:p>
        </p:txBody>
      </p:sp>
      <p:pic>
        <p:nvPicPr>
          <p:cNvPr id="332804" name="Picture 4"/>
          <p:cNvPicPr>
            <a:picLocks noGrp="1" noChangeAspect="1" noChangeArrowheads="1"/>
          </p:cNvPicPr>
          <p:nvPr>
            <p:ph type="dgm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850" y="1484313"/>
            <a:ext cx="8509000" cy="4956175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359271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>
          <a:xfrm>
            <a:off x="67469" y="693762"/>
            <a:ext cx="8637588" cy="708025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r>
              <a:rPr lang="en-US" b="1" dirty="0"/>
              <a:t>First step: which attribute to test at the root?</a:t>
            </a:r>
          </a:p>
        </p:txBody>
      </p:sp>
      <p:sp>
        <p:nvSpPr>
          <p:cNvPr id="344067" name="Rectangle 3"/>
          <p:cNvSpPr>
            <a:spLocks noGrp="1" noChangeArrowheads="1"/>
          </p:cNvSpPr>
          <p:nvPr>
            <p:ph idx="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smtClean="0">
                <a:ea typeface="+mn-ea"/>
                <a:cs typeface="+mn-cs"/>
              </a:rPr>
              <a:t>Which attribute should be tested at the root?</a:t>
            </a:r>
            <a:endParaRPr lang="en-US" i="1" smtClean="0">
              <a:latin typeface="Times New Roman" charset="0"/>
              <a:ea typeface="+mn-ea"/>
              <a:cs typeface="+mn-cs"/>
            </a:endParaRP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i="1" smtClean="0">
                <a:latin typeface="Times New Roman" charset="0"/>
                <a:ea typeface="+mn-ea"/>
              </a:rPr>
              <a:t>Gain</a:t>
            </a:r>
            <a:r>
              <a:rPr lang="en-US" smtClean="0">
                <a:latin typeface="Times New Roman" charset="0"/>
                <a:ea typeface="+mn-ea"/>
              </a:rPr>
              <a:t>(</a:t>
            </a:r>
            <a:r>
              <a:rPr lang="en-US" i="1" smtClean="0">
                <a:latin typeface="Times New Roman" charset="0"/>
                <a:ea typeface="+mn-ea"/>
              </a:rPr>
              <a:t>S</a:t>
            </a:r>
            <a:r>
              <a:rPr lang="en-US" smtClean="0">
                <a:latin typeface="Times New Roman" charset="0"/>
                <a:ea typeface="+mn-ea"/>
              </a:rPr>
              <a:t>, </a:t>
            </a:r>
            <a:r>
              <a:rPr lang="en-US" i="1" smtClean="0">
                <a:latin typeface="Times New Roman" charset="0"/>
                <a:ea typeface="+mn-ea"/>
              </a:rPr>
              <a:t>Outlook</a:t>
            </a:r>
            <a:r>
              <a:rPr lang="en-US" smtClean="0">
                <a:latin typeface="Times New Roman" charset="0"/>
                <a:ea typeface="+mn-ea"/>
              </a:rPr>
              <a:t>) = 0.246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i="1" smtClean="0">
                <a:latin typeface="Times New Roman" charset="0"/>
                <a:ea typeface="+mn-ea"/>
              </a:rPr>
              <a:t>Gain</a:t>
            </a:r>
            <a:r>
              <a:rPr lang="en-US" smtClean="0">
                <a:latin typeface="Times New Roman" charset="0"/>
                <a:ea typeface="+mn-ea"/>
              </a:rPr>
              <a:t>(</a:t>
            </a:r>
            <a:r>
              <a:rPr lang="en-US" i="1" smtClean="0">
                <a:latin typeface="Times New Roman" charset="0"/>
                <a:ea typeface="+mn-ea"/>
              </a:rPr>
              <a:t>S</a:t>
            </a:r>
            <a:r>
              <a:rPr lang="en-US" smtClean="0">
                <a:latin typeface="Times New Roman" charset="0"/>
                <a:ea typeface="+mn-ea"/>
              </a:rPr>
              <a:t>, </a:t>
            </a:r>
            <a:r>
              <a:rPr lang="en-US" i="1" smtClean="0">
                <a:latin typeface="Times New Roman" charset="0"/>
                <a:ea typeface="+mn-ea"/>
              </a:rPr>
              <a:t>Humidity</a:t>
            </a:r>
            <a:r>
              <a:rPr lang="en-US" smtClean="0">
                <a:latin typeface="Times New Roman" charset="0"/>
                <a:ea typeface="+mn-ea"/>
              </a:rPr>
              <a:t>) = 0.151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i="1" smtClean="0">
                <a:latin typeface="Times New Roman" charset="0"/>
                <a:ea typeface="+mn-ea"/>
              </a:rPr>
              <a:t>Gain</a:t>
            </a:r>
            <a:r>
              <a:rPr lang="en-US" smtClean="0">
                <a:latin typeface="Times New Roman" charset="0"/>
                <a:ea typeface="+mn-ea"/>
              </a:rPr>
              <a:t>(</a:t>
            </a:r>
            <a:r>
              <a:rPr lang="en-US" i="1" smtClean="0">
                <a:latin typeface="Times New Roman" charset="0"/>
                <a:ea typeface="+mn-ea"/>
              </a:rPr>
              <a:t>S</a:t>
            </a:r>
            <a:r>
              <a:rPr lang="en-US" smtClean="0">
                <a:latin typeface="Times New Roman" charset="0"/>
                <a:ea typeface="+mn-ea"/>
              </a:rPr>
              <a:t>, </a:t>
            </a:r>
            <a:r>
              <a:rPr lang="en-US" i="1" smtClean="0">
                <a:latin typeface="Times New Roman" charset="0"/>
                <a:ea typeface="+mn-ea"/>
              </a:rPr>
              <a:t>Wind</a:t>
            </a:r>
            <a:r>
              <a:rPr lang="en-US" smtClean="0">
                <a:latin typeface="Times New Roman" charset="0"/>
                <a:ea typeface="+mn-ea"/>
              </a:rPr>
              <a:t>) = 0.084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i="1" smtClean="0">
                <a:latin typeface="Times New Roman" charset="0"/>
                <a:ea typeface="+mn-ea"/>
              </a:rPr>
              <a:t>Gain</a:t>
            </a:r>
            <a:r>
              <a:rPr lang="en-US" smtClean="0">
                <a:latin typeface="Times New Roman" charset="0"/>
                <a:ea typeface="+mn-ea"/>
              </a:rPr>
              <a:t>(</a:t>
            </a:r>
            <a:r>
              <a:rPr lang="en-US" i="1" smtClean="0">
                <a:latin typeface="Times New Roman" charset="0"/>
                <a:ea typeface="+mn-ea"/>
              </a:rPr>
              <a:t>S</a:t>
            </a:r>
            <a:r>
              <a:rPr lang="en-US" smtClean="0">
                <a:latin typeface="Times New Roman" charset="0"/>
                <a:ea typeface="+mn-ea"/>
              </a:rPr>
              <a:t>, </a:t>
            </a:r>
            <a:r>
              <a:rPr lang="en-US" i="1" smtClean="0">
                <a:latin typeface="Times New Roman" charset="0"/>
                <a:ea typeface="+mn-ea"/>
              </a:rPr>
              <a:t>Temperature</a:t>
            </a:r>
            <a:r>
              <a:rPr lang="en-US" smtClean="0">
                <a:latin typeface="Times New Roman" charset="0"/>
                <a:ea typeface="+mn-ea"/>
              </a:rPr>
              <a:t>) = 0.029</a:t>
            </a:r>
          </a:p>
          <a:p>
            <a:pPr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i="1" smtClean="0">
                <a:latin typeface="Times New Roman" charset="0"/>
                <a:ea typeface="+mn-ea"/>
                <a:cs typeface="+mn-cs"/>
              </a:rPr>
              <a:t>Outlook</a:t>
            </a:r>
            <a:r>
              <a:rPr lang="en-US" smtClean="0">
                <a:ea typeface="+mn-ea"/>
                <a:cs typeface="+mn-cs"/>
              </a:rPr>
              <a:t> provides the best prediction for the target</a:t>
            </a:r>
          </a:p>
          <a:p>
            <a:pPr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smtClean="0">
                <a:ea typeface="+mn-ea"/>
                <a:cs typeface="+mn-cs"/>
              </a:rPr>
              <a:t>Lets grow the tree: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smtClean="0">
                <a:ea typeface="+mn-ea"/>
              </a:rPr>
              <a:t>add to the tree a successor for each possible value of </a:t>
            </a:r>
            <a:r>
              <a:rPr lang="en-US" i="1" smtClean="0">
                <a:latin typeface="Times New Roman" charset="0"/>
                <a:ea typeface="+mn-ea"/>
              </a:rPr>
              <a:t>Outlook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smtClean="0">
                <a:ea typeface="+mn-ea"/>
              </a:rPr>
              <a:t>partition the training samples according to the value of </a:t>
            </a:r>
            <a:r>
              <a:rPr lang="en-US" i="1" smtClean="0">
                <a:latin typeface="Times New Roman" charset="0"/>
                <a:ea typeface="+mn-ea"/>
              </a:rPr>
              <a:t>Outlook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  <a:defRPr/>
            </a:pPr>
            <a:endParaRPr lang="en-US" i="1" smtClean="0">
              <a:latin typeface="Times New Roman" charset="0"/>
              <a:ea typeface="+mn-ea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Char char="§"/>
              <a:defRPr/>
            </a:pPr>
            <a:endParaRPr lang="en-US" smtClean="0"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360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42900" y="1063229"/>
            <a:ext cx="6172200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endParaRPr lang="en-GB" altLang="en-US" sz="2400" dirty="0"/>
          </a:p>
        </p:txBody>
      </p:sp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0" y="160338"/>
            <a:ext cx="6991350" cy="7651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Random Variable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228600" y="1505301"/>
            <a:ext cx="811530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000" b="1" dirty="0">
                <a:solidFill>
                  <a:srgbClr val="009900"/>
                </a:solidFill>
                <a:latin typeface="Arial" panose="020B0604020202020204" pitchFamily="34" charset="0"/>
              </a:rPr>
              <a:t>Continuous Random Variable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en-US" sz="2000" b="1" dirty="0">
              <a:solidFill>
                <a:srgbClr val="009900"/>
              </a:solidFill>
              <a:latin typeface="Arial" panose="020B060402020202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ct val="0"/>
              </a:spcBef>
            </a:pPr>
            <a:r>
              <a:rPr lang="en-US" altLang="en-US" sz="2000" dirty="0" smtClean="0">
                <a:latin typeface="Arial" panose="020B0604020202020204" pitchFamily="34" charset="0"/>
              </a:rPr>
              <a:t>Variable that </a:t>
            </a:r>
            <a:r>
              <a:rPr lang="en-US" altLang="en-US" sz="2000" dirty="0">
                <a:latin typeface="Arial" panose="020B0604020202020204" pitchFamily="34" charset="0"/>
              </a:rPr>
              <a:t>takes on an uncountable number of values 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ct val="0"/>
              </a:spcBef>
            </a:pPr>
            <a:r>
              <a:rPr lang="en-US" altLang="en-US" sz="2000" dirty="0">
                <a:latin typeface="Arial" panose="020B0604020202020204" pitchFamily="34" charset="0"/>
              </a:rPr>
              <a:t>U</a:t>
            </a:r>
            <a:r>
              <a:rPr lang="en-US" altLang="en-US" sz="2000" dirty="0" smtClean="0">
                <a:latin typeface="Arial" panose="020B0604020202020204" pitchFamily="34" charset="0"/>
              </a:rPr>
              <a:t>sually </a:t>
            </a:r>
            <a:r>
              <a:rPr lang="en-US" altLang="en-US" sz="2000" dirty="0">
                <a:latin typeface="Arial" panose="020B0604020202020204" pitchFamily="34" charset="0"/>
              </a:rPr>
              <a:t>measurement data [time, weight, distance, </a:t>
            </a:r>
            <a:r>
              <a:rPr lang="en-US" altLang="en-US" sz="2000" dirty="0" err="1">
                <a:latin typeface="Arial" panose="020B0604020202020204" pitchFamily="34" charset="0"/>
              </a:rPr>
              <a:t>etc</a:t>
            </a:r>
            <a:r>
              <a:rPr lang="en-US" altLang="en-US" sz="2000" dirty="0">
                <a:latin typeface="Arial" panose="020B0604020202020204" pitchFamily="34" charset="0"/>
              </a:rPr>
              <a:t>]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ct val="0"/>
              </a:spcBef>
            </a:pPr>
            <a:r>
              <a:rPr lang="en-US" altLang="en-US" sz="2000" dirty="0" smtClean="0">
                <a:latin typeface="Arial" panose="020B0604020202020204" pitchFamily="34" charset="0"/>
              </a:rPr>
              <a:t>You </a:t>
            </a:r>
            <a:r>
              <a:rPr lang="en-US" altLang="en-US" sz="2000" dirty="0">
                <a:latin typeface="Arial" panose="020B0604020202020204" pitchFamily="34" charset="0"/>
              </a:rPr>
              <a:t>can never list all possible outcomes even if you had an infinite amount of time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28600" y="4126011"/>
            <a:ext cx="8115300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000" b="1" dirty="0">
                <a:solidFill>
                  <a:srgbClr val="009900"/>
                </a:solidFill>
                <a:latin typeface="Arial" panose="020B0604020202020204" pitchFamily="34" charset="0"/>
              </a:rPr>
              <a:t>Example: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en-US" sz="2000" b="1" dirty="0">
              <a:solidFill>
                <a:srgbClr val="009900"/>
              </a:solidFill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2000" dirty="0" smtClean="0">
                <a:latin typeface="Arial" panose="020B0604020202020204" pitchFamily="34" charset="0"/>
              </a:rPr>
              <a:t>X </a:t>
            </a:r>
            <a:r>
              <a:rPr lang="en-US" altLang="en-US" sz="2000" dirty="0">
                <a:latin typeface="Arial" panose="020B0604020202020204" pitchFamily="34" charset="0"/>
              </a:rPr>
              <a:t>=  time it takes you to drive home from work place: X &gt; 0, might be 30.1 minutes measured to the nearest tenth but in reality the actual time is 30.10000001…………………. minutes?)</a:t>
            </a:r>
          </a:p>
          <a:p>
            <a:pPr indent="-257175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Exercise: try to list all possible numbers between 0 and 1</a:t>
            </a:r>
          </a:p>
        </p:txBody>
      </p:sp>
    </p:spTree>
    <p:extLst>
      <p:ext uri="{BB962C8B-B14F-4D97-AF65-F5344CB8AC3E}">
        <p14:creationId xmlns:p14="http://schemas.microsoft.com/office/powerpoint/2010/main" val="385770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/>
          <p:cNvSpPr>
            <a:spLocks noGrp="1" noChangeArrowheads="1"/>
          </p:cNvSpPr>
          <p:nvPr>
            <p:ph type="title"/>
          </p:nvPr>
        </p:nvSpPr>
        <p:spPr>
          <a:xfrm>
            <a:off x="317500" y="654050"/>
            <a:ext cx="8637588" cy="830263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algn="l">
              <a:defRPr/>
            </a:pPr>
            <a:r>
              <a:rPr lang="en-US" sz="3200" b="1" dirty="0"/>
              <a:t>After first step</a:t>
            </a:r>
          </a:p>
        </p:txBody>
      </p:sp>
      <p:pic>
        <p:nvPicPr>
          <p:cNvPr id="333830" name="Picture 6"/>
          <p:cNvPicPr>
            <a:picLocks noGrp="1" noChangeAspect="1" noChangeArrowheads="1"/>
          </p:cNvPicPr>
          <p:nvPr>
            <p:ph type="dgm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81" r="-12081"/>
          <a:stretch>
            <a:fillRect/>
          </a:stretch>
        </p:blipFill>
        <p:spPr>
          <a:xfrm>
            <a:off x="328613" y="1773238"/>
            <a:ext cx="8208962" cy="4283075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189630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r>
              <a:rPr lang="en-US" b="1" dirty="0"/>
              <a:t>Second step</a:t>
            </a:r>
          </a:p>
        </p:txBody>
      </p:sp>
      <p:sp>
        <p:nvSpPr>
          <p:cNvPr id="346115" name="Rectangle 3"/>
          <p:cNvSpPr>
            <a:spLocks noGrp="1" noChangeArrowheads="1"/>
          </p:cNvSpPr>
          <p:nvPr>
            <p:ph idx="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>
            <a:normAutofit fontScale="77500" lnSpcReduction="20000"/>
          </a:bodyPr>
          <a:lstStyle/>
          <a:p>
            <a:pPr eaLnBrk="1" hangingPunct="1">
              <a:buFont typeface="Wingdings" charset="0"/>
              <a:buChar char="§"/>
              <a:defRPr/>
            </a:pPr>
            <a:r>
              <a:rPr lang="en-US" smtClean="0">
                <a:ea typeface="+mn-ea"/>
                <a:cs typeface="+mn-cs"/>
              </a:rPr>
              <a:t>Working on </a:t>
            </a:r>
            <a:r>
              <a:rPr lang="en-US" i="1" smtClean="0">
                <a:latin typeface="Times New Roman" charset="0"/>
                <a:ea typeface="+mn-ea"/>
                <a:cs typeface="+mn-cs"/>
              </a:rPr>
              <a:t>Outlook=Sunny</a:t>
            </a:r>
            <a:r>
              <a:rPr lang="en-US" smtClean="0">
                <a:ea typeface="+mn-ea"/>
                <a:cs typeface="+mn-cs"/>
              </a:rPr>
              <a:t> node:</a:t>
            </a:r>
          </a:p>
          <a:p>
            <a:pPr lvl="1" eaLnBrk="1" hangingPunct="1">
              <a:buFont typeface="Wingdings" charset="0"/>
              <a:buNone/>
              <a:defRPr/>
            </a:pPr>
            <a:r>
              <a:rPr lang="en-US" i="1" smtClean="0">
                <a:latin typeface="Times New Roman" charset="0"/>
                <a:ea typeface="+mn-ea"/>
              </a:rPr>
              <a:t>Gain</a:t>
            </a:r>
            <a:r>
              <a:rPr lang="en-US" smtClean="0">
                <a:latin typeface="Times New Roman" charset="0"/>
                <a:ea typeface="+mn-ea"/>
              </a:rPr>
              <a:t>(</a:t>
            </a:r>
            <a:r>
              <a:rPr lang="en-US" i="1" smtClean="0">
                <a:latin typeface="Times New Roman" charset="0"/>
                <a:ea typeface="+mn-ea"/>
              </a:rPr>
              <a:t>S</a:t>
            </a:r>
            <a:r>
              <a:rPr lang="en-US" i="1" baseline="-25000" smtClean="0">
                <a:latin typeface="Times New Roman" charset="0"/>
                <a:ea typeface="+mn-ea"/>
              </a:rPr>
              <a:t>Sunny</a:t>
            </a:r>
            <a:r>
              <a:rPr lang="en-US" smtClean="0">
                <a:latin typeface="Times New Roman" charset="0"/>
                <a:ea typeface="+mn-ea"/>
              </a:rPr>
              <a:t>, </a:t>
            </a:r>
            <a:r>
              <a:rPr lang="en-US" i="1" smtClean="0">
                <a:latin typeface="Times New Roman" charset="0"/>
                <a:ea typeface="+mn-ea"/>
              </a:rPr>
              <a:t>Humidity</a:t>
            </a:r>
            <a:r>
              <a:rPr lang="en-US" smtClean="0">
                <a:latin typeface="Times New Roman" charset="0"/>
                <a:ea typeface="+mn-ea"/>
              </a:rPr>
              <a:t>) = 0.970 </a:t>
            </a:r>
            <a:r>
              <a:rPr lang="en-US" smtClean="0">
                <a:latin typeface="Arial" charset="0"/>
                <a:ea typeface="+mn-ea"/>
                <a:sym typeface="Symbol" charset="0"/>
              </a:rPr>
              <a:t> </a:t>
            </a:r>
            <a:r>
              <a:rPr lang="en-US" smtClean="0">
                <a:latin typeface="Times New Roman" charset="0"/>
                <a:ea typeface="+mn-ea"/>
              </a:rPr>
              <a:t>3/5 </a:t>
            </a:r>
            <a:r>
              <a:rPr lang="en-US" smtClean="0">
                <a:latin typeface="Times New Roman" charset="0"/>
                <a:ea typeface="+mn-ea"/>
                <a:sym typeface="Symbol" charset="0"/>
              </a:rPr>
              <a:t></a:t>
            </a:r>
            <a:r>
              <a:rPr lang="en-US" smtClean="0">
                <a:latin typeface="Times New Roman" charset="0"/>
                <a:ea typeface="+mn-ea"/>
              </a:rPr>
              <a:t> 0.0 </a:t>
            </a:r>
            <a:r>
              <a:rPr lang="en-US" smtClean="0">
                <a:latin typeface="Arial" charset="0"/>
                <a:ea typeface="+mn-ea"/>
                <a:sym typeface="Symbol" charset="0"/>
              </a:rPr>
              <a:t> </a:t>
            </a:r>
            <a:r>
              <a:rPr lang="en-US" smtClean="0">
                <a:latin typeface="Times New Roman" charset="0"/>
                <a:ea typeface="+mn-ea"/>
              </a:rPr>
              <a:t>2/5 </a:t>
            </a:r>
            <a:r>
              <a:rPr lang="en-US" smtClean="0">
                <a:latin typeface="Times New Roman" charset="0"/>
                <a:ea typeface="+mn-ea"/>
                <a:sym typeface="Symbol" charset="0"/>
              </a:rPr>
              <a:t></a:t>
            </a:r>
            <a:r>
              <a:rPr lang="en-US" smtClean="0">
                <a:latin typeface="Times New Roman" charset="0"/>
                <a:ea typeface="+mn-ea"/>
              </a:rPr>
              <a:t> 0.0 = 0.970 </a:t>
            </a:r>
          </a:p>
          <a:p>
            <a:pPr lvl="1" eaLnBrk="1" hangingPunct="1">
              <a:buFont typeface="Wingdings" charset="0"/>
              <a:buNone/>
              <a:defRPr/>
            </a:pPr>
            <a:r>
              <a:rPr lang="en-US" i="1" smtClean="0">
                <a:latin typeface="Times New Roman" charset="0"/>
                <a:ea typeface="+mn-ea"/>
              </a:rPr>
              <a:t>Gain</a:t>
            </a:r>
            <a:r>
              <a:rPr lang="en-US" smtClean="0">
                <a:latin typeface="Times New Roman" charset="0"/>
                <a:ea typeface="+mn-ea"/>
              </a:rPr>
              <a:t>(</a:t>
            </a:r>
            <a:r>
              <a:rPr lang="en-US" i="1" smtClean="0">
                <a:latin typeface="Times New Roman" charset="0"/>
                <a:ea typeface="+mn-ea"/>
              </a:rPr>
              <a:t>S</a:t>
            </a:r>
            <a:r>
              <a:rPr lang="en-US" i="1" baseline="-25000" smtClean="0">
                <a:latin typeface="Times New Roman" charset="0"/>
                <a:ea typeface="+mn-ea"/>
              </a:rPr>
              <a:t>Sunny</a:t>
            </a:r>
            <a:r>
              <a:rPr lang="en-US" smtClean="0">
                <a:latin typeface="Times New Roman" charset="0"/>
                <a:ea typeface="+mn-ea"/>
              </a:rPr>
              <a:t>, </a:t>
            </a:r>
            <a:r>
              <a:rPr lang="en-US" i="1" smtClean="0">
                <a:latin typeface="Times New Roman" charset="0"/>
                <a:ea typeface="+mn-ea"/>
              </a:rPr>
              <a:t>Wind</a:t>
            </a:r>
            <a:r>
              <a:rPr lang="en-US" smtClean="0">
                <a:latin typeface="Times New Roman" charset="0"/>
                <a:ea typeface="+mn-ea"/>
              </a:rPr>
              <a:t>) = 0.970 </a:t>
            </a:r>
            <a:r>
              <a:rPr lang="en-US" smtClean="0">
                <a:latin typeface="Arial" charset="0"/>
                <a:ea typeface="+mn-ea"/>
                <a:sym typeface="Symbol" charset="0"/>
              </a:rPr>
              <a:t> </a:t>
            </a:r>
            <a:r>
              <a:rPr lang="en-US" smtClean="0">
                <a:latin typeface="Times New Roman" charset="0"/>
                <a:ea typeface="+mn-ea"/>
              </a:rPr>
              <a:t>2/5 </a:t>
            </a:r>
            <a:r>
              <a:rPr lang="en-US" smtClean="0">
                <a:latin typeface="Times New Roman" charset="0"/>
                <a:ea typeface="+mn-ea"/>
                <a:sym typeface="Symbol" charset="0"/>
              </a:rPr>
              <a:t></a:t>
            </a:r>
            <a:r>
              <a:rPr lang="en-US" smtClean="0">
                <a:latin typeface="Times New Roman" charset="0"/>
                <a:ea typeface="+mn-ea"/>
              </a:rPr>
              <a:t> 1.0 </a:t>
            </a:r>
            <a:r>
              <a:rPr lang="en-US" smtClean="0">
                <a:latin typeface="Arial" charset="0"/>
                <a:ea typeface="+mn-ea"/>
                <a:sym typeface="Symbol" charset="0"/>
              </a:rPr>
              <a:t> </a:t>
            </a:r>
            <a:r>
              <a:rPr lang="en-US" smtClean="0">
                <a:latin typeface="Times New Roman" charset="0"/>
                <a:ea typeface="+mn-ea"/>
              </a:rPr>
              <a:t>3.5 </a:t>
            </a:r>
            <a:r>
              <a:rPr lang="en-US" smtClean="0">
                <a:latin typeface="Times New Roman" charset="0"/>
                <a:ea typeface="+mn-ea"/>
                <a:sym typeface="Symbol" charset="0"/>
              </a:rPr>
              <a:t></a:t>
            </a:r>
            <a:r>
              <a:rPr lang="en-US" smtClean="0">
                <a:latin typeface="Times New Roman" charset="0"/>
                <a:ea typeface="+mn-ea"/>
              </a:rPr>
              <a:t> 0.918 = 0 .019</a:t>
            </a:r>
          </a:p>
          <a:p>
            <a:pPr lvl="1" eaLnBrk="1" hangingPunct="1">
              <a:buFont typeface="Wingdings" charset="0"/>
              <a:buNone/>
              <a:defRPr/>
            </a:pPr>
            <a:r>
              <a:rPr lang="en-US" i="1" smtClean="0">
                <a:latin typeface="Times New Roman" charset="0"/>
                <a:ea typeface="+mn-ea"/>
              </a:rPr>
              <a:t>Gain</a:t>
            </a:r>
            <a:r>
              <a:rPr lang="en-US" smtClean="0">
                <a:latin typeface="Times New Roman" charset="0"/>
                <a:ea typeface="+mn-ea"/>
              </a:rPr>
              <a:t>(</a:t>
            </a:r>
            <a:r>
              <a:rPr lang="en-US" i="1" smtClean="0">
                <a:latin typeface="Times New Roman" charset="0"/>
                <a:ea typeface="+mn-ea"/>
              </a:rPr>
              <a:t>S</a:t>
            </a:r>
            <a:r>
              <a:rPr lang="en-US" i="1" baseline="-25000" smtClean="0">
                <a:latin typeface="Times New Roman" charset="0"/>
                <a:ea typeface="+mn-ea"/>
              </a:rPr>
              <a:t>Sunny</a:t>
            </a:r>
            <a:r>
              <a:rPr lang="en-US" smtClean="0">
                <a:latin typeface="Times New Roman" charset="0"/>
                <a:ea typeface="+mn-ea"/>
              </a:rPr>
              <a:t>, </a:t>
            </a:r>
            <a:r>
              <a:rPr lang="en-US" i="1" smtClean="0">
                <a:latin typeface="Times New Roman" charset="0"/>
                <a:ea typeface="+mn-ea"/>
              </a:rPr>
              <a:t>Temp.</a:t>
            </a:r>
            <a:r>
              <a:rPr lang="en-US" smtClean="0">
                <a:latin typeface="Times New Roman" charset="0"/>
                <a:ea typeface="+mn-ea"/>
              </a:rPr>
              <a:t>) = 0.970 </a:t>
            </a:r>
            <a:r>
              <a:rPr lang="en-US" smtClean="0">
                <a:latin typeface="Arial" charset="0"/>
                <a:ea typeface="+mn-ea"/>
                <a:sym typeface="Symbol" charset="0"/>
              </a:rPr>
              <a:t> </a:t>
            </a:r>
            <a:r>
              <a:rPr lang="en-US" smtClean="0">
                <a:latin typeface="Times New Roman" charset="0"/>
                <a:ea typeface="+mn-ea"/>
              </a:rPr>
              <a:t>2/5 </a:t>
            </a:r>
            <a:r>
              <a:rPr lang="en-US" smtClean="0">
                <a:latin typeface="Times New Roman" charset="0"/>
                <a:ea typeface="+mn-ea"/>
                <a:sym typeface="Symbol" charset="0"/>
              </a:rPr>
              <a:t></a:t>
            </a:r>
            <a:r>
              <a:rPr lang="en-US" smtClean="0">
                <a:latin typeface="Times New Roman" charset="0"/>
                <a:ea typeface="+mn-ea"/>
              </a:rPr>
              <a:t> 0.0 </a:t>
            </a:r>
            <a:r>
              <a:rPr lang="en-US" smtClean="0">
                <a:latin typeface="Arial" charset="0"/>
                <a:ea typeface="+mn-ea"/>
                <a:sym typeface="Symbol" charset="0"/>
              </a:rPr>
              <a:t> </a:t>
            </a:r>
            <a:r>
              <a:rPr lang="en-US" smtClean="0">
                <a:latin typeface="Times New Roman" charset="0"/>
                <a:ea typeface="+mn-ea"/>
              </a:rPr>
              <a:t>2/5 </a:t>
            </a:r>
            <a:r>
              <a:rPr lang="en-US" smtClean="0">
                <a:latin typeface="Times New Roman" charset="0"/>
                <a:ea typeface="+mn-ea"/>
                <a:sym typeface="Symbol" charset="0"/>
              </a:rPr>
              <a:t></a:t>
            </a:r>
            <a:r>
              <a:rPr lang="en-US" smtClean="0">
                <a:latin typeface="Times New Roman" charset="0"/>
                <a:ea typeface="+mn-ea"/>
              </a:rPr>
              <a:t> 1.0 </a:t>
            </a:r>
            <a:r>
              <a:rPr lang="en-US" smtClean="0">
                <a:latin typeface="Arial" charset="0"/>
                <a:ea typeface="+mn-ea"/>
                <a:sym typeface="Symbol" charset="0"/>
              </a:rPr>
              <a:t> </a:t>
            </a:r>
            <a:r>
              <a:rPr lang="en-US" smtClean="0">
                <a:latin typeface="Times New Roman" charset="0"/>
                <a:ea typeface="+mn-ea"/>
              </a:rPr>
              <a:t>1/5 </a:t>
            </a:r>
            <a:r>
              <a:rPr lang="en-US" smtClean="0">
                <a:latin typeface="Times New Roman" charset="0"/>
                <a:ea typeface="+mn-ea"/>
                <a:sym typeface="Symbol" charset="0"/>
              </a:rPr>
              <a:t></a:t>
            </a:r>
            <a:r>
              <a:rPr lang="en-US" smtClean="0">
                <a:latin typeface="Times New Roman" charset="0"/>
                <a:ea typeface="+mn-ea"/>
              </a:rPr>
              <a:t> 0.0 = 0.570</a:t>
            </a:r>
          </a:p>
          <a:p>
            <a:pPr eaLnBrk="1" hangingPunct="1">
              <a:buFont typeface="Wingdings" charset="0"/>
              <a:buChar char="§"/>
              <a:defRPr/>
            </a:pPr>
            <a:r>
              <a:rPr lang="en-US" i="1" smtClean="0">
                <a:latin typeface="Times New Roman" charset="0"/>
                <a:ea typeface="+mn-ea"/>
                <a:cs typeface="+mn-cs"/>
              </a:rPr>
              <a:t>Humidity</a:t>
            </a:r>
            <a:r>
              <a:rPr lang="en-US" smtClean="0">
                <a:ea typeface="+mn-ea"/>
                <a:cs typeface="+mn-cs"/>
              </a:rPr>
              <a:t> provides the best prediction for the target</a:t>
            </a:r>
          </a:p>
          <a:p>
            <a:pPr eaLnBrk="1" hangingPunct="1">
              <a:buFont typeface="Wingdings" charset="0"/>
              <a:buChar char="§"/>
              <a:defRPr/>
            </a:pPr>
            <a:r>
              <a:rPr lang="en-US" smtClean="0">
                <a:ea typeface="+mn-ea"/>
                <a:cs typeface="+mn-cs"/>
              </a:rPr>
              <a:t>Lets grow the tree:</a:t>
            </a:r>
          </a:p>
          <a:p>
            <a:pPr lvl="1" eaLnBrk="1" hangingPunct="1">
              <a:buFont typeface="Wingdings" charset="0"/>
              <a:buChar char="§"/>
              <a:defRPr/>
            </a:pPr>
            <a:r>
              <a:rPr lang="en-US" smtClean="0">
                <a:ea typeface="+mn-ea"/>
              </a:rPr>
              <a:t>add to the tree a successor for each possible value of </a:t>
            </a:r>
            <a:r>
              <a:rPr lang="en-US" i="1" smtClean="0">
                <a:latin typeface="Times New Roman" charset="0"/>
                <a:ea typeface="+mn-ea"/>
              </a:rPr>
              <a:t>Humidity</a:t>
            </a:r>
          </a:p>
          <a:p>
            <a:pPr lvl="1" eaLnBrk="1" hangingPunct="1">
              <a:buFont typeface="Wingdings" charset="0"/>
              <a:buChar char="§"/>
              <a:defRPr/>
            </a:pPr>
            <a:r>
              <a:rPr lang="en-US" smtClean="0">
                <a:ea typeface="+mn-ea"/>
              </a:rPr>
              <a:t>partition the training samples according to the value of </a:t>
            </a:r>
            <a:r>
              <a:rPr lang="en-US" i="1" smtClean="0">
                <a:latin typeface="Times New Roman" charset="0"/>
                <a:ea typeface="+mn-ea"/>
              </a:rPr>
              <a:t>Humidity</a:t>
            </a:r>
          </a:p>
          <a:p>
            <a:pPr lvl="1" eaLnBrk="1" hangingPunct="1">
              <a:buFont typeface="Wingdings" charset="0"/>
              <a:buNone/>
              <a:defRPr/>
            </a:pPr>
            <a:r>
              <a:rPr lang="en-US" smtClean="0">
                <a:latin typeface="Times New Roman" charset="0"/>
                <a:ea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10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Rectangle 2"/>
          <p:cNvSpPr>
            <a:spLocks noGrp="1" noChangeArrowheads="1"/>
          </p:cNvSpPr>
          <p:nvPr>
            <p:ph type="title"/>
          </p:nvPr>
        </p:nvSpPr>
        <p:spPr>
          <a:xfrm>
            <a:off x="317500" y="654050"/>
            <a:ext cx="8637588" cy="830263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algn="l" eaLnBrk="1" hangingPunct="1">
              <a:defRPr/>
            </a:pPr>
            <a:r>
              <a:rPr lang="en-US" sz="3200" b="1" dirty="0"/>
              <a:t>Second and third steps</a:t>
            </a:r>
          </a:p>
        </p:txBody>
      </p:sp>
      <p:pic>
        <p:nvPicPr>
          <p:cNvPr id="34714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47800"/>
            <a:ext cx="6351588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347149" name="Group 13"/>
          <p:cNvGrpSpPr>
            <a:grpSpLocks/>
          </p:cNvGrpSpPr>
          <p:nvPr/>
        </p:nvGrpSpPr>
        <p:grpSpPr bwMode="auto">
          <a:xfrm>
            <a:off x="838200" y="3886200"/>
            <a:ext cx="2625725" cy="2200275"/>
            <a:chOff x="528" y="2448"/>
            <a:chExt cx="1654" cy="1386"/>
          </a:xfrm>
        </p:grpSpPr>
        <p:pic>
          <p:nvPicPr>
            <p:cNvPr id="347143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" y="2448"/>
              <a:ext cx="1376" cy="1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347144" name="Text Box 8"/>
            <p:cNvSpPr txBox="1">
              <a:spLocks noChangeArrowheads="1"/>
            </p:cNvSpPr>
            <p:nvPr/>
          </p:nvSpPr>
          <p:spPr bwMode="auto">
            <a:xfrm>
              <a:off x="528" y="3504"/>
              <a:ext cx="743" cy="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>
                  <a:latin typeface="Times New Roman" charset="0"/>
                  <a:ea typeface="ＭＳ Ｐゴシック" charset="0"/>
                </a:rPr>
                <a:t>{D1, D2, D8}</a:t>
              </a:r>
            </a:p>
            <a:p>
              <a:pPr>
                <a:defRPr/>
              </a:pPr>
              <a:r>
                <a:rPr lang="en-US" sz="1400" i="1">
                  <a:latin typeface="Times New Roman" charset="0"/>
                  <a:ea typeface="ＭＳ Ｐゴシック" charset="0"/>
                </a:rPr>
                <a:t>        No</a:t>
              </a:r>
              <a:endParaRPr lang="en-US" sz="1800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347145" name="Text Box 9"/>
            <p:cNvSpPr txBox="1">
              <a:spLocks noChangeArrowheads="1"/>
            </p:cNvSpPr>
            <p:nvPr/>
          </p:nvSpPr>
          <p:spPr bwMode="auto">
            <a:xfrm>
              <a:off x="1584" y="3504"/>
              <a:ext cx="598" cy="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>
                  <a:latin typeface="Times New Roman" charset="0"/>
                  <a:ea typeface="ＭＳ Ｐゴシック" charset="0"/>
                </a:rPr>
                <a:t>{D9, D11}</a:t>
              </a:r>
            </a:p>
            <a:p>
              <a:pPr>
                <a:defRPr/>
              </a:pPr>
              <a:r>
                <a:rPr lang="en-US" sz="1400" i="1">
                  <a:latin typeface="Times New Roman" charset="0"/>
                  <a:ea typeface="ＭＳ Ｐゴシック" charset="0"/>
                </a:rPr>
                <a:t>        Yes</a:t>
              </a:r>
              <a:endParaRPr lang="en-US" sz="1800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347150" name="Group 14"/>
          <p:cNvGrpSpPr>
            <a:grpSpLocks/>
          </p:cNvGrpSpPr>
          <p:nvPr/>
        </p:nvGrpSpPr>
        <p:grpSpPr bwMode="auto">
          <a:xfrm>
            <a:off x="5029200" y="4064000"/>
            <a:ext cx="2635250" cy="2098675"/>
            <a:chOff x="3168" y="2560"/>
            <a:chExt cx="1660" cy="1322"/>
          </a:xfrm>
        </p:grpSpPr>
        <p:pic>
          <p:nvPicPr>
            <p:cNvPr id="347146" name="Picture 1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" y="2560"/>
              <a:ext cx="1272" cy="1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347147" name="Text Box 11"/>
            <p:cNvSpPr txBox="1">
              <a:spLocks noChangeArrowheads="1"/>
            </p:cNvSpPr>
            <p:nvPr/>
          </p:nvSpPr>
          <p:spPr bwMode="auto">
            <a:xfrm>
              <a:off x="3168" y="3552"/>
              <a:ext cx="799" cy="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>
                  <a:latin typeface="Times New Roman" charset="0"/>
                  <a:ea typeface="ＭＳ Ｐゴシック" charset="0"/>
                </a:rPr>
                <a:t>{D4, D5, D10}</a:t>
              </a:r>
            </a:p>
            <a:p>
              <a:pPr>
                <a:defRPr/>
              </a:pPr>
              <a:r>
                <a:rPr lang="en-US" sz="1400" i="1">
                  <a:latin typeface="Times New Roman" charset="0"/>
                  <a:ea typeface="ＭＳ Ｐゴシック" charset="0"/>
                </a:rPr>
                <a:t>        Yes</a:t>
              </a:r>
              <a:endParaRPr lang="en-US" sz="1800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347148" name="Text Box 12"/>
            <p:cNvSpPr txBox="1">
              <a:spLocks noChangeArrowheads="1"/>
            </p:cNvSpPr>
            <p:nvPr/>
          </p:nvSpPr>
          <p:spPr bwMode="auto">
            <a:xfrm>
              <a:off x="4224" y="3552"/>
              <a:ext cx="604" cy="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>
                  <a:latin typeface="Times New Roman" charset="0"/>
                  <a:ea typeface="ＭＳ Ｐゴシック" charset="0"/>
                </a:rPr>
                <a:t>{D6, D14}</a:t>
              </a:r>
            </a:p>
            <a:p>
              <a:pPr>
                <a:defRPr/>
              </a:pPr>
              <a:r>
                <a:rPr lang="en-US" sz="1400" i="1">
                  <a:latin typeface="Times New Roman" charset="0"/>
                  <a:ea typeface="ＭＳ Ｐゴシック" charset="0"/>
                </a:rPr>
                <a:t>        No</a:t>
              </a:r>
              <a:endParaRPr lang="en-US" sz="1800">
                <a:latin typeface="Times New Roman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31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1026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r>
              <a:rPr lang="en-US" b="1" dirty="0"/>
              <a:t>ID3: algorithm</a:t>
            </a:r>
          </a:p>
        </p:txBody>
      </p:sp>
      <p:sp>
        <p:nvSpPr>
          <p:cNvPr id="423939" name="Rectangle 1027"/>
          <p:cNvSpPr>
            <a:spLocks noGrp="1" noChangeArrowheads="1"/>
          </p:cNvSpPr>
          <p:nvPr>
            <p:ph idx="1"/>
          </p:nvPr>
        </p:nvSpPr>
        <p:spPr>
          <a:xfrm>
            <a:off x="328613" y="1628775"/>
            <a:ext cx="8662987" cy="4427538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 dirty="0" smtClean="0"/>
              <a:t>ID3(</a:t>
            </a:r>
            <a:r>
              <a:rPr lang="en-US" altLang="en-US" sz="1800" i="1" dirty="0" smtClean="0"/>
              <a:t>X, T, </a:t>
            </a:r>
            <a:r>
              <a:rPr lang="en-US" altLang="en-US" sz="1800" i="1" dirty="0" err="1" smtClean="0"/>
              <a:t>Attrs</a:t>
            </a:r>
            <a:r>
              <a:rPr lang="en-US" altLang="en-US" sz="1800" dirty="0" smtClean="0"/>
              <a:t>)	</a:t>
            </a:r>
            <a:r>
              <a:rPr lang="en-US" altLang="en-US" sz="1800" i="1" dirty="0" smtClean="0"/>
              <a:t>X</a:t>
            </a:r>
            <a:r>
              <a:rPr lang="en-US" altLang="en-US" sz="1800" dirty="0" smtClean="0"/>
              <a:t>: training examples: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 i="1" dirty="0" smtClean="0"/>
              <a:t>			T</a:t>
            </a:r>
            <a:r>
              <a:rPr lang="en-US" altLang="en-US" sz="1800" dirty="0" smtClean="0"/>
              <a:t>: target attribute (e.g. </a:t>
            </a:r>
            <a:r>
              <a:rPr lang="en-US" altLang="en-US" sz="1800" i="1" dirty="0" smtClean="0">
                <a:latin typeface="Times New Roman" panose="02020603050405020304" pitchFamily="18" charset="0"/>
              </a:rPr>
              <a:t>PlayTennis</a:t>
            </a:r>
            <a:r>
              <a:rPr lang="en-US" altLang="en-US" sz="1800" dirty="0" smtClean="0"/>
              <a:t>), 			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 i="1" dirty="0" smtClean="0"/>
              <a:t>			</a:t>
            </a:r>
            <a:r>
              <a:rPr lang="en-US" altLang="en-US" sz="1800" i="1" dirty="0" err="1" smtClean="0"/>
              <a:t>Attrs</a:t>
            </a:r>
            <a:r>
              <a:rPr lang="en-US" altLang="en-US" sz="1800" dirty="0" smtClean="0"/>
              <a:t>: other attributes, initially all attributes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 dirty="0" smtClean="0"/>
              <a:t>  Create </a:t>
            </a:r>
            <a:r>
              <a:rPr lang="en-US" altLang="en-US" sz="1800" i="1" dirty="0" smtClean="0"/>
              <a:t>Root</a:t>
            </a:r>
            <a:r>
              <a:rPr lang="en-US" altLang="en-US" sz="1800" dirty="0" smtClean="0"/>
              <a:t> node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 dirty="0" smtClean="0"/>
              <a:t>  </a:t>
            </a:r>
            <a:r>
              <a:rPr lang="en-US" altLang="en-US" sz="1800" i="1" dirty="0" smtClean="0">
                <a:solidFill>
                  <a:schemeClr val="tx2"/>
                </a:solidFill>
              </a:rPr>
              <a:t>If</a:t>
            </a:r>
            <a:r>
              <a:rPr lang="en-US" altLang="en-US" sz="1800" dirty="0" smtClean="0">
                <a:solidFill>
                  <a:schemeClr val="tx2"/>
                </a:solidFill>
              </a:rPr>
              <a:t> </a:t>
            </a:r>
            <a:r>
              <a:rPr lang="en-US" altLang="en-US" sz="1800" dirty="0" smtClean="0"/>
              <a:t>all X's are +, </a:t>
            </a:r>
            <a:r>
              <a:rPr lang="en-US" altLang="en-US" sz="1800" i="1" dirty="0" smtClean="0">
                <a:solidFill>
                  <a:schemeClr val="tx2"/>
                </a:solidFill>
              </a:rPr>
              <a:t>return</a:t>
            </a:r>
            <a:r>
              <a:rPr lang="en-US" altLang="en-US" sz="1800" dirty="0" smtClean="0"/>
              <a:t> </a:t>
            </a:r>
            <a:r>
              <a:rPr lang="en-US" altLang="en-US" sz="1800" i="1" dirty="0" smtClean="0"/>
              <a:t>Root</a:t>
            </a:r>
            <a:r>
              <a:rPr lang="en-US" altLang="en-US" sz="1800" dirty="0" smtClean="0"/>
              <a:t> with class +</a:t>
            </a:r>
            <a:endParaRPr lang="en-US" altLang="en-US" sz="1800" i="1" dirty="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 i="1" dirty="0" smtClean="0"/>
              <a:t>  </a:t>
            </a:r>
            <a:r>
              <a:rPr lang="en-US" altLang="en-US" sz="1800" i="1" dirty="0" smtClean="0">
                <a:solidFill>
                  <a:schemeClr val="tx2"/>
                </a:solidFill>
              </a:rPr>
              <a:t>If</a:t>
            </a:r>
            <a:r>
              <a:rPr lang="en-US" altLang="en-US" sz="1800" dirty="0" smtClean="0"/>
              <a:t> all X's are </a:t>
            </a:r>
            <a:r>
              <a:rPr lang="en-US" altLang="en-US" sz="1800" dirty="0" smtClean="0">
                <a:latin typeface="Times" panose="02020603050405020304" pitchFamily="18" charset="0"/>
              </a:rPr>
              <a:t>–</a:t>
            </a:r>
            <a:r>
              <a:rPr lang="en-US" altLang="en-US" sz="1800" dirty="0" smtClean="0"/>
              <a:t>, </a:t>
            </a:r>
            <a:r>
              <a:rPr lang="en-US" altLang="en-US" sz="1800" i="1" dirty="0" smtClean="0">
                <a:solidFill>
                  <a:schemeClr val="tx2"/>
                </a:solidFill>
              </a:rPr>
              <a:t>return</a:t>
            </a:r>
            <a:r>
              <a:rPr lang="en-US" altLang="en-US" sz="1800" dirty="0" smtClean="0"/>
              <a:t> </a:t>
            </a:r>
            <a:r>
              <a:rPr lang="en-US" altLang="en-US" sz="1800" i="1" dirty="0" smtClean="0"/>
              <a:t>Root </a:t>
            </a:r>
            <a:r>
              <a:rPr lang="en-US" altLang="en-US" sz="1800" dirty="0" smtClean="0"/>
              <a:t>with class</a:t>
            </a:r>
            <a:r>
              <a:rPr lang="en-US" altLang="en-US" sz="1800" b="1" dirty="0" smtClean="0"/>
              <a:t> </a:t>
            </a:r>
            <a:r>
              <a:rPr lang="en-US" altLang="en-US" sz="1800" dirty="0" smtClean="0">
                <a:latin typeface="Times" panose="02020603050405020304" pitchFamily="18" charset="0"/>
              </a:rPr>
              <a:t>–</a:t>
            </a:r>
            <a:endParaRPr lang="en-US" altLang="en-US" sz="1800" i="1" dirty="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 i="1" dirty="0" smtClean="0"/>
              <a:t>  </a:t>
            </a:r>
            <a:r>
              <a:rPr lang="en-US" altLang="en-US" sz="1800" i="1" dirty="0" smtClean="0">
                <a:solidFill>
                  <a:schemeClr val="tx2"/>
                </a:solidFill>
              </a:rPr>
              <a:t>If</a:t>
            </a:r>
            <a:r>
              <a:rPr lang="en-US" altLang="en-US" sz="1800" i="1" dirty="0" smtClean="0"/>
              <a:t> </a:t>
            </a:r>
            <a:r>
              <a:rPr lang="en-US" altLang="en-US" sz="1800" i="1" dirty="0" err="1" smtClean="0"/>
              <a:t>Attrs</a:t>
            </a:r>
            <a:r>
              <a:rPr lang="en-US" altLang="en-US" sz="1800" dirty="0" smtClean="0"/>
              <a:t> is empty </a:t>
            </a:r>
            <a:r>
              <a:rPr lang="en-US" altLang="en-US" sz="1800" i="1" dirty="0" smtClean="0">
                <a:solidFill>
                  <a:schemeClr val="tx2"/>
                </a:solidFill>
              </a:rPr>
              <a:t>return</a:t>
            </a:r>
            <a:r>
              <a:rPr lang="en-US" altLang="en-US" sz="1800" dirty="0" smtClean="0"/>
              <a:t> </a:t>
            </a:r>
            <a:r>
              <a:rPr lang="en-US" altLang="en-US" sz="1800" i="1" dirty="0" smtClean="0"/>
              <a:t>Root </a:t>
            </a:r>
            <a:r>
              <a:rPr lang="en-US" altLang="en-US" sz="1800" dirty="0" smtClean="0"/>
              <a:t>with class</a:t>
            </a:r>
            <a:r>
              <a:rPr lang="en-US" altLang="en-US" sz="1800" i="1" dirty="0" smtClean="0"/>
              <a:t> </a:t>
            </a:r>
            <a:r>
              <a:rPr lang="en-US" altLang="en-US" sz="1800" dirty="0" smtClean="0"/>
              <a:t>most common value of </a:t>
            </a:r>
            <a:r>
              <a:rPr lang="en-US" altLang="en-US" sz="1800" i="1" dirty="0" smtClean="0"/>
              <a:t>T </a:t>
            </a:r>
            <a:r>
              <a:rPr lang="en-US" altLang="en-US" sz="1800" dirty="0" smtClean="0"/>
              <a:t>in</a:t>
            </a:r>
            <a:r>
              <a:rPr lang="en-US" altLang="en-US" sz="1800" i="1" dirty="0" smtClean="0"/>
              <a:t> X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 i="1" dirty="0" smtClean="0"/>
              <a:t>  </a:t>
            </a:r>
            <a:r>
              <a:rPr lang="en-US" altLang="en-US" sz="1800" i="1" dirty="0" smtClean="0">
                <a:solidFill>
                  <a:schemeClr val="tx2"/>
                </a:solidFill>
              </a:rPr>
              <a:t>else</a:t>
            </a:r>
            <a:endParaRPr lang="en-US" altLang="en-US" sz="1800" i="1" dirty="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 i="1" dirty="0" smtClean="0"/>
              <a:t>	A </a:t>
            </a:r>
            <a:r>
              <a:rPr lang="en-US" altLang="en-US" sz="1800" i="1" dirty="0" smtClean="0">
                <a:sym typeface="Symbol" panose="05050102010706020507" pitchFamily="18" charset="2"/>
              </a:rPr>
              <a:t> </a:t>
            </a:r>
            <a:r>
              <a:rPr lang="en-US" altLang="en-US" sz="1800" dirty="0" smtClean="0"/>
              <a:t>best attribute; decision attribute for Root </a:t>
            </a:r>
            <a:r>
              <a:rPr lang="en-US" altLang="en-US" sz="1800" i="1" dirty="0" smtClean="0">
                <a:sym typeface="Symbol" panose="05050102010706020507" pitchFamily="18" charset="2"/>
              </a:rPr>
              <a:t> A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 i="1" dirty="0" smtClean="0">
                <a:sym typeface="Symbol" panose="05050102010706020507" pitchFamily="18" charset="2"/>
              </a:rPr>
              <a:t>	</a:t>
            </a:r>
            <a:r>
              <a:rPr lang="en-US" altLang="en-US" sz="1800" dirty="0" smtClean="0">
                <a:solidFill>
                  <a:schemeClr val="tx2"/>
                </a:solidFill>
                <a:sym typeface="Symbol" panose="05050102010706020507" pitchFamily="18" charset="2"/>
              </a:rPr>
              <a:t>For each</a:t>
            </a:r>
            <a:r>
              <a:rPr lang="en-US" altLang="en-US" sz="1800" dirty="0" smtClean="0">
                <a:sym typeface="Symbol" panose="05050102010706020507" pitchFamily="18" charset="2"/>
              </a:rPr>
              <a:t> possible value</a:t>
            </a:r>
            <a:r>
              <a:rPr lang="en-US" altLang="en-US" sz="1800" i="1" dirty="0" smtClean="0">
                <a:sym typeface="Symbol" panose="05050102010706020507" pitchFamily="18" charset="2"/>
              </a:rPr>
              <a:t> v</a:t>
            </a:r>
            <a:r>
              <a:rPr lang="en-US" altLang="en-US" sz="1800" i="1" baseline="-25000" dirty="0" smtClean="0">
                <a:latin typeface="Arial" panose="020B0604020202020204" pitchFamily="34" charset="0"/>
              </a:rPr>
              <a:t>i</a:t>
            </a:r>
            <a:r>
              <a:rPr lang="en-US" altLang="en-US" sz="1800" i="1" dirty="0" smtClean="0">
                <a:sym typeface="Symbol" panose="05050102010706020507" pitchFamily="18" charset="2"/>
              </a:rPr>
              <a:t> </a:t>
            </a:r>
            <a:r>
              <a:rPr lang="en-US" altLang="en-US" sz="1800" dirty="0" smtClean="0">
                <a:sym typeface="Symbol" panose="05050102010706020507" pitchFamily="18" charset="2"/>
              </a:rPr>
              <a:t>of </a:t>
            </a:r>
            <a:r>
              <a:rPr lang="en-US" altLang="en-US" sz="1800" i="1" dirty="0" smtClean="0">
                <a:sym typeface="Symbol" panose="05050102010706020507" pitchFamily="18" charset="2"/>
              </a:rPr>
              <a:t>A: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 i="1" dirty="0" smtClean="0">
                <a:sym typeface="Symbol" panose="05050102010706020507" pitchFamily="18" charset="2"/>
              </a:rPr>
              <a:t>	 - </a:t>
            </a:r>
            <a:r>
              <a:rPr lang="en-US" altLang="en-US" sz="1800" dirty="0" smtClean="0">
                <a:sym typeface="Symbol" panose="05050102010706020507" pitchFamily="18" charset="2"/>
              </a:rPr>
              <a:t>add a new branch below</a:t>
            </a:r>
            <a:r>
              <a:rPr lang="en-US" altLang="en-US" sz="1800" i="1" dirty="0" smtClean="0">
                <a:sym typeface="Symbol" panose="05050102010706020507" pitchFamily="18" charset="2"/>
              </a:rPr>
              <a:t> Root, </a:t>
            </a:r>
            <a:r>
              <a:rPr lang="en-US" altLang="en-US" sz="1800" dirty="0" smtClean="0">
                <a:sym typeface="Symbol" panose="05050102010706020507" pitchFamily="18" charset="2"/>
              </a:rPr>
              <a:t>for test</a:t>
            </a:r>
            <a:r>
              <a:rPr lang="en-US" altLang="en-US" sz="1800" i="1" dirty="0" smtClean="0">
                <a:sym typeface="Symbol" panose="05050102010706020507" pitchFamily="18" charset="2"/>
              </a:rPr>
              <a:t> A = v</a:t>
            </a:r>
            <a:r>
              <a:rPr lang="en-US" altLang="en-US" sz="1800" i="1" baseline="-25000" dirty="0" smtClean="0">
                <a:latin typeface="Arial" panose="020B0604020202020204" pitchFamily="34" charset="0"/>
              </a:rPr>
              <a:t>i</a:t>
            </a:r>
            <a:endParaRPr lang="en-US" altLang="en-US" sz="1800" i="1" dirty="0" smtClean="0"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 i="1" dirty="0" smtClean="0">
                <a:sym typeface="Symbol" panose="05050102010706020507" pitchFamily="18" charset="2"/>
              </a:rPr>
              <a:t>	 - X</a:t>
            </a:r>
            <a:r>
              <a:rPr lang="en-US" altLang="en-US" sz="1800" i="1" baseline="-25000" dirty="0" smtClean="0">
                <a:latin typeface="Arial" panose="020B0604020202020204" pitchFamily="34" charset="0"/>
              </a:rPr>
              <a:t>i </a:t>
            </a:r>
            <a:r>
              <a:rPr lang="en-US" altLang="en-US" sz="1800" i="1" dirty="0" smtClean="0">
                <a:sym typeface="Symbol" panose="05050102010706020507" pitchFamily="18" charset="2"/>
              </a:rPr>
              <a:t> </a:t>
            </a:r>
            <a:r>
              <a:rPr lang="en-US" altLang="en-US" sz="1800" dirty="0" smtClean="0">
                <a:sym typeface="Symbol" panose="05050102010706020507" pitchFamily="18" charset="2"/>
              </a:rPr>
              <a:t>subset of</a:t>
            </a:r>
            <a:r>
              <a:rPr lang="en-US" altLang="en-US" sz="1800" i="1" dirty="0" smtClean="0">
                <a:sym typeface="Symbol" panose="05050102010706020507" pitchFamily="18" charset="2"/>
              </a:rPr>
              <a:t> X </a:t>
            </a:r>
            <a:r>
              <a:rPr lang="en-US" altLang="en-US" sz="1800" dirty="0" smtClean="0">
                <a:sym typeface="Symbol" panose="05050102010706020507" pitchFamily="18" charset="2"/>
              </a:rPr>
              <a:t>with</a:t>
            </a:r>
            <a:r>
              <a:rPr lang="en-US" altLang="en-US" sz="1800" i="1" dirty="0" smtClean="0">
                <a:sym typeface="Symbol" panose="05050102010706020507" pitchFamily="18" charset="2"/>
              </a:rPr>
              <a:t> A = v</a:t>
            </a:r>
            <a:r>
              <a:rPr lang="en-US" altLang="en-US" sz="1800" i="1" baseline="-25000" dirty="0" smtClean="0">
                <a:latin typeface="Arial" panose="020B0604020202020204" pitchFamily="34" charset="0"/>
              </a:rPr>
              <a:t>i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 i="1" dirty="0" smtClean="0">
                <a:sym typeface="Symbol" panose="05050102010706020507" pitchFamily="18" charset="2"/>
              </a:rPr>
              <a:t>	 - </a:t>
            </a:r>
            <a:r>
              <a:rPr lang="en-US" altLang="en-US" sz="1800" i="1" dirty="0" smtClean="0">
                <a:solidFill>
                  <a:schemeClr val="tx2"/>
                </a:solidFill>
                <a:sym typeface="Symbol" panose="05050102010706020507" pitchFamily="18" charset="2"/>
              </a:rPr>
              <a:t>If</a:t>
            </a:r>
            <a:r>
              <a:rPr lang="en-US" altLang="en-US" sz="1800" i="1" dirty="0" smtClean="0">
                <a:sym typeface="Symbol" panose="05050102010706020507" pitchFamily="18" charset="2"/>
              </a:rPr>
              <a:t> X</a:t>
            </a:r>
            <a:r>
              <a:rPr lang="en-US" altLang="en-US" sz="1800" i="1" baseline="-25000" dirty="0" smtClean="0">
                <a:latin typeface="Arial" panose="020B0604020202020204" pitchFamily="34" charset="0"/>
              </a:rPr>
              <a:t>i</a:t>
            </a:r>
            <a:r>
              <a:rPr lang="en-US" altLang="en-US" sz="1800" i="1" dirty="0" smtClean="0">
                <a:sym typeface="Symbol" panose="05050102010706020507" pitchFamily="18" charset="2"/>
              </a:rPr>
              <a:t> </a:t>
            </a:r>
            <a:r>
              <a:rPr lang="en-US" altLang="en-US" sz="1800" dirty="0" smtClean="0">
                <a:sym typeface="Symbol" panose="05050102010706020507" pitchFamily="18" charset="2"/>
              </a:rPr>
              <a:t>is empty</a:t>
            </a:r>
            <a:r>
              <a:rPr lang="en-US" altLang="en-US" sz="1800" i="1" dirty="0" smtClean="0">
                <a:sym typeface="Symbol" panose="05050102010706020507" pitchFamily="18" charset="2"/>
              </a:rPr>
              <a:t> </a:t>
            </a:r>
            <a:r>
              <a:rPr lang="en-US" altLang="en-US" sz="1800" i="1" dirty="0" smtClean="0">
                <a:solidFill>
                  <a:schemeClr val="tx2"/>
                </a:solidFill>
                <a:sym typeface="Symbol" panose="05050102010706020507" pitchFamily="18" charset="2"/>
              </a:rPr>
              <a:t>then</a:t>
            </a:r>
            <a:r>
              <a:rPr lang="en-US" altLang="en-US" sz="1800" i="1" dirty="0" smtClean="0">
                <a:sym typeface="Symbol" panose="05050102010706020507" pitchFamily="18" charset="2"/>
              </a:rPr>
              <a:t> </a:t>
            </a:r>
            <a:r>
              <a:rPr lang="en-US" altLang="en-US" sz="1800" dirty="0" smtClean="0">
                <a:sym typeface="Symbol" panose="05050102010706020507" pitchFamily="18" charset="2"/>
              </a:rPr>
              <a:t>add a new leaf with class the most common value of </a:t>
            </a:r>
            <a:r>
              <a:rPr lang="en-US" altLang="en-US" sz="1800" i="1" dirty="0" smtClean="0">
                <a:sym typeface="Symbol" panose="05050102010706020507" pitchFamily="18" charset="2"/>
              </a:rPr>
              <a:t>T</a:t>
            </a:r>
            <a:r>
              <a:rPr lang="en-US" altLang="en-US" sz="1800" dirty="0" smtClean="0">
                <a:sym typeface="Symbol" panose="05050102010706020507" pitchFamily="18" charset="2"/>
              </a:rPr>
              <a:t> in </a:t>
            </a:r>
            <a:r>
              <a:rPr lang="en-US" altLang="en-US" sz="1800" i="1" dirty="0" smtClean="0">
                <a:sym typeface="Symbol" panose="05050102010706020507" pitchFamily="18" charset="2"/>
              </a:rPr>
              <a:t>X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 i="1" dirty="0" smtClean="0">
                <a:sym typeface="Symbol" panose="05050102010706020507" pitchFamily="18" charset="2"/>
              </a:rPr>
              <a:t>	      </a:t>
            </a:r>
            <a:r>
              <a:rPr lang="en-US" altLang="en-US" sz="1800" i="1" dirty="0" smtClean="0">
                <a:solidFill>
                  <a:schemeClr val="tx2"/>
                </a:solidFill>
                <a:sym typeface="Symbol" panose="05050102010706020507" pitchFamily="18" charset="2"/>
              </a:rPr>
              <a:t>else</a:t>
            </a:r>
            <a:r>
              <a:rPr lang="en-US" altLang="en-US" sz="1800" i="1" dirty="0" smtClean="0">
                <a:sym typeface="Symbol" panose="05050102010706020507" pitchFamily="18" charset="2"/>
              </a:rPr>
              <a:t> </a:t>
            </a:r>
            <a:r>
              <a:rPr lang="en-US" altLang="en-US" sz="1800" dirty="0" smtClean="0">
                <a:sym typeface="Symbol" panose="05050102010706020507" pitchFamily="18" charset="2"/>
              </a:rPr>
              <a:t>add the subtree generated by</a:t>
            </a:r>
            <a:r>
              <a:rPr lang="en-US" altLang="en-US" sz="1800" i="1" dirty="0" smtClean="0">
                <a:sym typeface="Symbol" panose="05050102010706020507" pitchFamily="18" charset="2"/>
              </a:rPr>
              <a:t> </a:t>
            </a:r>
            <a:r>
              <a:rPr lang="en-US" altLang="en-US" sz="1800" dirty="0" smtClean="0">
                <a:sym typeface="Symbol" panose="05050102010706020507" pitchFamily="18" charset="2"/>
              </a:rPr>
              <a:t>ID3(</a:t>
            </a:r>
            <a:r>
              <a:rPr lang="en-US" altLang="en-US" sz="1800" i="1" dirty="0" smtClean="0">
                <a:sym typeface="Symbol" panose="05050102010706020507" pitchFamily="18" charset="2"/>
              </a:rPr>
              <a:t>X</a:t>
            </a:r>
            <a:r>
              <a:rPr lang="en-US" altLang="en-US" sz="1800" i="1" baseline="-25000" dirty="0" smtClean="0">
                <a:latin typeface="Arial" panose="020B0604020202020204" pitchFamily="34" charset="0"/>
              </a:rPr>
              <a:t>i</a:t>
            </a:r>
            <a:r>
              <a:rPr lang="en-US" altLang="en-US" sz="1800" i="1" dirty="0" smtClean="0">
                <a:sym typeface="Symbol" panose="05050102010706020507" pitchFamily="18" charset="2"/>
              </a:rPr>
              <a:t>, T, </a:t>
            </a:r>
            <a:r>
              <a:rPr lang="en-US" altLang="en-US" sz="1800" i="1" dirty="0" err="1" smtClean="0">
                <a:sym typeface="Symbol" panose="05050102010706020507" pitchFamily="18" charset="2"/>
              </a:rPr>
              <a:t>Attrs</a:t>
            </a:r>
            <a:r>
              <a:rPr lang="en-US" altLang="en-US" sz="1800" i="1" dirty="0" smtClean="0">
                <a:sym typeface="Symbol" panose="05050102010706020507" pitchFamily="18" charset="2"/>
              </a:rPr>
              <a:t> </a:t>
            </a:r>
            <a:r>
              <a:rPr lang="en-US" altLang="en-US" sz="1800" b="1" dirty="0" smtClean="0">
                <a:sym typeface="Symbol" panose="05050102010706020507" pitchFamily="18" charset="2"/>
              </a:rPr>
              <a:t></a:t>
            </a:r>
            <a:r>
              <a:rPr lang="en-US" altLang="en-US" sz="1800" i="1" dirty="0" smtClean="0">
                <a:sym typeface="Symbol" panose="05050102010706020507" pitchFamily="18" charset="2"/>
              </a:rPr>
              <a:t> </a:t>
            </a:r>
            <a:r>
              <a:rPr lang="en-US" altLang="en-US" sz="1800" dirty="0" smtClean="0">
                <a:sym typeface="Symbol" panose="05050102010706020507" pitchFamily="18" charset="2"/>
              </a:rPr>
              <a:t>{</a:t>
            </a:r>
            <a:r>
              <a:rPr lang="en-US" altLang="en-US" sz="1800" i="1" dirty="0" smtClean="0">
                <a:sym typeface="Symbol" panose="05050102010706020507" pitchFamily="18" charset="2"/>
              </a:rPr>
              <a:t>A</a:t>
            </a:r>
            <a:r>
              <a:rPr lang="en-US" altLang="en-US" sz="1800" dirty="0" smtClean="0">
                <a:sym typeface="Symbol" panose="05050102010706020507" pitchFamily="18" charset="2"/>
              </a:rPr>
              <a:t>})</a:t>
            </a:r>
            <a:endParaRPr lang="en-US" altLang="en-US" sz="1800" i="1" dirty="0" smtClean="0"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 i="1" dirty="0" smtClean="0">
                <a:sym typeface="Symbol" panose="05050102010706020507" pitchFamily="18" charset="2"/>
              </a:rPr>
              <a:t>  </a:t>
            </a:r>
            <a:r>
              <a:rPr lang="en-US" altLang="en-US" sz="1800" i="1" dirty="0" smtClean="0">
                <a:solidFill>
                  <a:schemeClr val="tx2"/>
                </a:solidFill>
                <a:sym typeface="Symbol" panose="05050102010706020507" pitchFamily="18" charset="2"/>
              </a:rPr>
              <a:t>return</a:t>
            </a:r>
            <a:r>
              <a:rPr lang="en-US" altLang="en-US" sz="1800" i="1" dirty="0" smtClean="0">
                <a:sym typeface="Symbol" panose="05050102010706020507" pitchFamily="18" charset="2"/>
              </a:rPr>
              <a:t> Root</a:t>
            </a:r>
          </a:p>
        </p:txBody>
      </p:sp>
    </p:spTree>
    <p:extLst>
      <p:ext uri="{BB962C8B-B14F-4D97-AF65-F5344CB8AC3E}">
        <p14:creationId xmlns:p14="http://schemas.microsoft.com/office/powerpoint/2010/main" val="106756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2"/>
          <p:cNvSpPr>
            <a:spLocks noGrp="1" noChangeArrowheads="1"/>
          </p:cNvSpPr>
          <p:nvPr>
            <p:ph type="title"/>
          </p:nvPr>
        </p:nvSpPr>
        <p:spPr>
          <a:xfrm>
            <a:off x="-33337" y="533400"/>
            <a:ext cx="8637587" cy="708025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r>
              <a:rPr lang="en-US" b="1" dirty="0"/>
              <a:t>Prefer shorter hypotheses:  Occam's </a:t>
            </a:r>
            <a:r>
              <a:rPr lang="en-US" b="1" dirty="0" smtClean="0"/>
              <a:t>razor</a:t>
            </a:r>
            <a:endParaRPr lang="en-US" b="1" dirty="0"/>
          </a:p>
        </p:txBody>
      </p:sp>
      <p:sp>
        <p:nvSpPr>
          <p:cNvPr id="320515" name="Rectangle 3"/>
          <p:cNvSpPr>
            <a:spLocks noGrp="1" noChangeArrowheads="1"/>
          </p:cNvSpPr>
          <p:nvPr>
            <p:ph idx="1"/>
          </p:nvPr>
        </p:nvSpPr>
        <p:spPr>
          <a:xfrm>
            <a:off x="395288" y="1412875"/>
            <a:ext cx="8208962" cy="4968875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dirty="0" smtClean="0">
                <a:ea typeface="+mn-ea"/>
                <a:cs typeface="+mn-cs"/>
              </a:rPr>
              <a:t>Why prefer shorter hypotheses?</a:t>
            </a:r>
          </a:p>
          <a:p>
            <a:pPr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dirty="0" smtClean="0">
                <a:ea typeface="+mn-ea"/>
                <a:cs typeface="+mn-cs"/>
              </a:rPr>
              <a:t>Arguments in favor: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dirty="0" smtClean="0">
                <a:ea typeface="+mn-ea"/>
              </a:rPr>
              <a:t>There are fewer short hypotheses than long ones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dirty="0" smtClean="0">
                <a:ea typeface="+mn-ea"/>
              </a:rPr>
              <a:t>If a short hypothesis fits data unlikely to be a coincidence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dirty="0" smtClean="0">
                <a:ea typeface="+mn-ea"/>
              </a:rPr>
              <a:t>Elegance and aesthetics</a:t>
            </a:r>
          </a:p>
          <a:p>
            <a:pPr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dirty="0" smtClean="0">
                <a:ea typeface="+mn-ea"/>
                <a:cs typeface="+mn-cs"/>
              </a:rPr>
              <a:t>Arguments against: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dirty="0" smtClean="0">
                <a:ea typeface="+mn-ea"/>
              </a:rPr>
              <a:t>Not every short hypothesis is a reasonable one.</a:t>
            </a:r>
          </a:p>
          <a:p>
            <a:pPr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dirty="0" smtClean="0"/>
              <a:t>Occam's </a:t>
            </a:r>
            <a:r>
              <a:rPr lang="en-US" dirty="0"/>
              <a:t>razor says that when presented with competing </a:t>
            </a:r>
            <a:r>
              <a:rPr lang="en-US" dirty="0">
                <a:hlinkClick r:id="rId3" tooltip="Hypothesis"/>
              </a:rPr>
              <a:t>hypotheses</a:t>
            </a:r>
            <a:r>
              <a:rPr lang="en-US" dirty="0"/>
              <a:t> that make the </a:t>
            </a:r>
            <a:r>
              <a:rPr lang="en-US" b="1" u="sng" dirty="0"/>
              <a:t>same</a:t>
            </a:r>
            <a:r>
              <a:rPr lang="en-US" dirty="0"/>
              <a:t> predictions, one should select the solution </a:t>
            </a:r>
            <a:r>
              <a:rPr lang="en-US" dirty="0" smtClean="0"/>
              <a:t>which is simple</a:t>
            </a:r>
            <a:r>
              <a:rPr lang="en-US" dirty="0" smtClean="0">
                <a:ea typeface="+mn-ea"/>
                <a:cs typeface="+mn-cs"/>
              </a:rPr>
              <a:t>"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  <a:defRPr/>
            </a:pPr>
            <a:endParaRPr lang="en-US" dirty="0" smtClean="0">
              <a:ea typeface="+mn-ea"/>
            </a:endParaRP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  <a:defRPr/>
            </a:pPr>
            <a:endParaRPr lang="en-US" dirty="0" smtClean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9891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6120680" cy="850106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b="1" dirty="0"/>
              <a:t>Issues in decision trees learning</a:t>
            </a:r>
          </a:p>
        </p:txBody>
      </p:sp>
      <p:sp>
        <p:nvSpPr>
          <p:cNvPr id="382979" name="Rectangle 3"/>
          <p:cNvSpPr>
            <a:spLocks noGrp="1" noChangeArrowheads="1"/>
          </p:cNvSpPr>
          <p:nvPr>
            <p:ph idx="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dirty="0" smtClean="0">
                <a:ea typeface="+mn-ea"/>
                <a:cs typeface="+mn-cs"/>
              </a:rPr>
              <a:t>Overfitting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dirty="0" smtClean="0">
                <a:ea typeface="+mn-ea"/>
              </a:rPr>
              <a:t>Reduced error pruning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dirty="0" smtClean="0">
                <a:ea typeface="+mn-ea"/>
              </a:rPr>
              <a:t>Rule post-pruning</a:t>
            </a:r>
          </a:p>
          <a:p>
            <a:pPr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dirty="0" smtClean="0">
                <a:ea typeface="+mn-ea"/>
                <a:cs typeface="+mn-cs"/>
              </a:rPr>
              <a:t>Extensions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dirty="0" smtClean="0">
                <a:ea typeface="+mn-ea"/>
              </a:rPr>
              <a:t>Continuous valued attributes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dirty="0" smtClean="0">
                <a:ea typeface="+mn-ea"/>
              </a:rPr>
              <a:t>Handling training examples with missing attribute values</a:t>
            </a: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endParaRPr lang="en-US" dirty="0" smtClean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450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b="1" dirty="0"/>
              <a:t>Overfitting: definition</a:t>
            </a:r>
          </a:p>
        </p:txBody>
      </p:sp>
      <p:sp>
        <p:nvSpPr>
          <p:cNvPr id="388100" name="Rectangle 4"/>
          <p:cNvSpPr>
            <a:spLocks noGrp="1" noChangeArrowheads="1"/>
          </p:cNvSpPr>
          <p:nvPr>
            <p:ph idx="1"/>
          </p:nvPr>
        </p:nvSpPr>
        <p:spPr>
          <a:xfrm>
            <a:off x="328613" y="1628775"/>
            <a:ext cx="8208962" cy="4427538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overfitting</a:t>
            </a:r>
            <a:r>
              <a:rPr lang="en-US" dirty="0" smtClean="0"/>
              <a:t> </a:t>
            </a:r>
            <a:r>
              <a:rPr lang="en-US" dirty="0"/>
              <a:t>is "the production of an analysis that corresponds too closely or exactly to a particular set of </a:t>
            </a:r>
            <a:r>
              <a:rPr lang="en-US" dirty="0" smtClean="0"/>
              <a:t>data</a:t>
            </a:r>
          </a:p>
          <a:p>
            <a:r>
              <a:rPr lang="en-US" altLang="en-US" dirty="0"/>
              <a:t>Building trees that “adapt too much” to the training examples may lead to “</a:t>
            </a:r>
            <a:r>
              <a:rPr lang="en-US" altLang="ja-JP" dirty="0"/>
              <a:t>overfitting</a:t>
            </a:r>
            <a:r>
              <a:rPr lang="en-US" altLang="en-US" dirty="0"/>
              <a:t>”</a:t>
            </a:r>
            <a:r>
              <a:rPr lang="en-US" altLang="ja-JP" dirty="0"/>
              <a:t>.</a:t>
            </a:r>
          </a:p>
          <a:p>
            <a:r>
              <a:rPr lang="en-US" dirty="0" smtClean="0"/>
              <a:t>May </a:t>
            </a:r>
            <a:r>
              <a:rPr lang="en-US" dirty="0"/>
              <a:t>therefore fail to fit additional data or predict future observations </a:t>
            </a:r>
            <a:r>
              <a:rPr lang="en-US" dirty="0" smtClean="0"/>
              <a:t>reliably </a:t>
            </a:r>
          </a:p>
          <a:p>
            <a:r>
              <a:rPr lang="en-US" b="1" dirty="0" smtClean="0"/>
              <a:t>overfitted </a:t>
            </a:r>
            <a:r>
              <a:rPr lang="en-US" b="1" dirty="0"/>
              <a:t>model</a:t>
            </a:r>
            <a:r>
              <a:rPr lang="en-US" dirty="0"/>
              <a:t> is a </a:t>
            </a:r>
            <a:r>
              <a:rPr lang="en-US" dirty="0">
                <a:hlinkClick r:id="rId3" tooltip="Statistical model"/>
              </a:rPr>
              <a:t>statistical model</a:t>
            </a:r>
            <a:r>
              <a:rPr lang="en-US" dirty="0"/>
              <a:t> that contains more </a:t>
            </a:r>
            <a:r>
              <a:rPr lang="en-US" dirty="0">
                <a:hlinkClick r:id="rId4" tooltip="Parameter"/>
              </a:rPr>
              <a:t>parameters</a:t>
            </a:r>
            <a:r>
              <a:rPr lang="en-US" dirty="0"/>
              <a:t> than can be justified by the data</a:t>
            </a:r>
            <a:endParaRPr lang="en-US" altLang="en-US" dirty="0" smtClean="0">
              <a:latin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dirty="0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83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74650"/>
            <a:ext cx="8637588" cy="830263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b="1" dirty="0"/>
              <a:t>Example</a:t>
            </a:r>
          </a:p>
        </p:txBody>
      </p:sp>
      <p:pic>
        <p:nvPicPr>
          <p:cNvPr id="385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76350"/>
            <a:ext cx="6921500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85028" name="Rectangle 4"/>
          <p:cNvSpPr>
            <a:spLocks noChangeArrowheads="1"/>
          </p:cNvSpPr>
          <p:nvPr/>
        </p:nvSpPr>
        <p:spPr bwMode="auto">
          <a:xfrm>
            <a:off x="511735" y="1371600"/>
            <a:ext cx="6934200" cy="518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385030" name="Text Box 6"/>
          <p:cNvSpPr txBox="1">
            <a:spLocks noChangeArrowheads="1"/>
          </p:cNvSpPr>
          <p:nvPr/>
        </p:nvSpPr>
        <p:spPr bwMode="auto">
          <a:xfrm>
            <a:off x="533400" y="5991225"/>
            <a:ext cx="66294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0" dirty="0">
                <a:latin typeface="Times New Roman" charset="0"/>
                <a:ea typeface="ＭＳ Ｐゴシック" charset="0"/>
                <a:sym typeface="Symbol" charset="0"/>
              </a:rPr>
              <a:t> </a:t>
            </a:r>
            <a:r>
              <a:rPr lang="en-US" sz="2000" b="0" dirty="0">
                <a:solidFill>
                  <a:schemeClr val="tx2"/>
                </a:solidFill>
                <a:latin typeface="Times New Roman" charset="0"/>
                <a:ea typeface="ＭＳ Ｐゴシック" charset="0"/>
                <a:sym typeface="Symbol" charset="0"/>
              </a:rPr>
              <a:t>D15     </a:t>
            </a:r>
            <a:r>
              <a:rPr lang="en-US" sz="2000" b="0" dirty="0">
                <a:solidFill>
                  <a:schemeClr val="tx2"/>
                </a:solidFill>
                <a:latin typeface="Times New Roman" charset="0"/>
                <a:ea typeface="ＭＳ Ｐゴシック" charset="0"/>
              </a:rPr>
              <a:t>Sunny              Hot             Normal     Strong           No</a:t>
            </a:r>
            <a:endParaRPr lang="en-US" sz="2000" b="0" dirty="0">
              <a:solidFill>
                <a:schemeClr val="tx2"/>
              </a:solidFill>
              <a:latin typeface="Times New Roman" charset="0"/>
              <a:ea typeface="ＭＳ Ｐゴシック" charset="0"/>
              <a:sym typeface="Symbo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21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5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98463"/>
            <a:ext cx="8637588" cy="830262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b="1" dirty="0"/>
              <a:t>Overfitting in decision trees</a:t>
            </a:r>
          </a:p>
        </p:txBody>
      </p:sp>
      <p:pic>
        <p:nvPicPr>
          <p:cNvPr id="3348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71600"/>
            <a:ext cx="6705600" cy="3983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34853" name="Text Box 5"/>
          <p:cNvSpPr txBox="1">
            <a:spLocks noChangeArrowheads="1"/>
          </p:cNvSpPr>
          <p:nvPr/>
        </p:nvSpPr>
        <p:spPr bwMode="auto">
          <a:xfrm>
            <a:off x="381000" y="5410200"/>
            <a:ext cx="8545513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 b="0">
                <a:sym typeface="Symbol" panose="05050102010706020507" pitchFamily="18" charset="2"/>
              </a:rPr>
              <a:t></a:t>
            </a:r>
            <a:r>
              <a:rPr lang="en-US" altLang="en-US" sz="2000" b="0" i="1"/>
              <a:t>Outlook=Sunny, Temp=Hot, Humidity=Normal, Wind=Strong, PlayTennis=No </a:t>
            </a:r>
            <a:r>
              <a:rPr lang="en-US" altLang="en-US" sz="2000" b="0">
                <a:sym typeface="Symbol" panose="05050102010706020507" pitchFamily="18" charset="2"/>
              </a:rPr>
              <a:t></a:t>
            </a:r>
          </a:p>
          <a:p>
            <a:pPr eaLnBrk="1" hangingPunct="1"/>
            <a:endParaRPr lang="en-US" altLang="en-US" sz="2000" b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z="2000" b="0">
                <a:latin typeface="Arial" panose="020B0604020202020204" pitchFamily="34" charset="0"/>
              </a:rPr>
              <a:t>New noisy example causes splitting of second leaf node.</a:t>
            </a:r>
            <a:endParaRPr lang="en-US" altLang="en-US" sz="2000" b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067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57200"/>
            <a:ext cx="6120680" cy="850106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b="1" dirty="0"/>
              <a:t>Avoid overfitting in Decision Trees</a:t>
            </a:r>
          </a:p>
        </p:txBody>
      </p:sp>
      <p:sp>
        <p:nvSpPr>
          <p:cNvPr id="321539" name="Rectangle 3"/>
          <p:cNvSpPr>
            <a:spLocks noGrp="1" noChangeArrowheads="1"/>
          </p:cNvSpPr>
          <p:nvPr>
            <p:ph idx="1"/>
          </p:nvPr>
        </p:nvSpPr>
        <p:spPr>
          <a:xfrm>
            <a:off x="395288" y="1773238"/>
            <a:ext cx="8208962" cy="4367212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dirty="0" smtClean="0">
                <a:ea typeface="+mn-ea"/>
                <a:cs typeface="+mn-cs"/>
              </a:rPr>
              <a:t>Two strategies:</a:t>
            </a:r>
          </a:p>
          <a:p>
            <a:pPr marL="914400" lvl="1" indent="-457200"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dirty="0" smtClean="0">
                <a:ea typeface="+mn-ea"/>
              </a:rPr>
              <a:t>Stop growing the tree earlier </a:t>
            </a:r>
            <a:r>
              <a:rPr lang="en-US" dirty="0" smtClean="0"/>
              <a:t>the tree</a:t>
            </a:r>
            <a:r>
              <a:rPr lang="en-US" dirty="0" smtClean="0">
                <a:ea typeface="+mn-ea"/>
              </a:rPr>
              <a:t>, before perfect classification</a:t>
            </a:r>
          </a:p>
          <a:p>
            <a:pPr marL="914400" lvl="1" indent="-457200" eaLnBrk="1" hangingPunct="1"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dirty="0" smtClean="0">
                <a:ea typeface="+mn-ea"/>
              </a:rPr>
              <a:t>Allow the tree to </a:t>
            </a:r>
            <a:r>
              <a:rPr lang="en-US" i="1" dirty="0" smtClean="0">
                <a:ea typeface="+mn-ea"/>
              </a:rPr>
              <a:t>overfit</a:t>
            </a:r>
            <a:r>
              <a:rPr lang="en-US" dirty="0" smtClean="0">
                <a:ea typeface="+mn-ea"/>
              </a:rPr>
              <a:t> the data, and then </a:t>
            </a:r>
            <a:r>
              <a:rPr lang="en-US" i="1" dirty="0" smtClean="0">
                <a:ea typeface="+mn-ea"/>
              </a:rPr>
              <a:t>post-prune</a:t>
            </a:r>
            <a:r>
              <a:rPr lang="en-US" dirty="0" smtClean="0">
                <a:ea typeface="+mn-ea"/>
              </a:rPr>
              <a:t> the tree</a:t>
            </a:r>
          </a:p>
          <a:p>
            <a:pPr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dirty="0" smtClean="0">
                <a:ea typeface="+mn-ea"/>
              </a:rPr>
              <a:t>Training and validation set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dirty="0" smtClean="0">
                <a:ea typeface="+mn-ea"/>
              </a:rPr>
              <a:t>split the training in two parts (training and validation) and use validation to assess the utility of</a:t>
            </a:r>
            <a:r>
              <a:rPr lang="en-US" i="1" dirty="0" smtClean="0">
                <a:ea typeface="+mn-ea"/>
              </a:rPr>
              <a:t> post-pruning</a:t>
            </a:r>
          </a:p>
          <a:p>
            <a:pPr lvl="2"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i="1" dirty="0">
                <a:ea typeface="+mn-ea"/>
              </a:rPr>
              <a:t>Reduced error pruning</a:t>
            </a:r>
          </a:p>
          <a:p>
            <a:pPr lvl="2"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i="1" dirty="0" smtClean="0">
                <a:ea typeface="+mn-ea"/>
              </a:rPr>
              <a:t>Rule </a:t>
            </a:r>
            <a:r>
              <a:rPr lang="en-US" i="1" smtClean="0">
                <a:ea typeface="+mn-ea"/>
              </a:rPr>
              <a:t>post pruning</a:t>
            </a:r>
            <a:endParaRPr lang="en-US" i="1" dirty="0" smtClean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4189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91"/>
          <p:cNvSpPr txBox="1"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4400"/>
              <a:buFont typeface="Calibri"/>
              <a:buNone/>
            </a:pPr>
            <a:r>
              <a:rPr lang="en-US" dirty="0"/>
              <a:t>Probability Theory</a:t>
            </a:r>
            <a:endParaRPr dirty="0"/>
          </a:p>
        </p:txBody>
      </p:sp>
      <p:pic>
        <p:nvPicPr>
          <p:cNvPr id="715" name="Google Shape;715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1423734"/>
            <a:ext cx="6677025" cy="50498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665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2"/>
          <p:cNvSpPr>
            <a:spLocks noGrp="1" noChangeArrowheads="1"/>
          </p:cNvSpPr>
          <p:nvPr>
            <p:ph type="title"/>
          </p:nvPr>
        </p:nvSpPr>
        <p:spPr>
          <a:xfrm>
            <a:off x="317500" y="714375"/>
            <a:ext cx="8637588" cy="769938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r>
              <a:rPr lang="en-US" b="1" dirty="0"/>
              <a:t>Reduced-error </a:t>
            </a:r>
            <a:r>
              <a:rPr lang="en-US" b="1" dirty="0" smtClean="0"/>
              <a:t>pruning</a:t>
            </a:r>
            <a:endParaRPr lang="en-US" b="1" dirty="0"/>
          </a:p>
        </p:txBody>
      </p:sp>
      <p:sp>
        <p:nvSpPr>
          <p:cNvPr id="322563" name="Rectangle 3"/>
          <p:cNvSpPr>
            <a:spLocks noGrp="1" noChangeArrowheads="1"/>
          </p:cNvSpPr>
          <p:nvPr>
            <p:ph idx="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>
            <a:normAutofit fontScale="92500" lnSpcReduction="20000"/>
          </a:bodyPr>
          <a:lstStyle/>
          <a:p>
            <a:pPr eaLnBrk="1" hangingPunct="1">
              <a:buFont typeface="Wingdings" charset="0"/>
              <a:buChar char="§"/>
              <a:defRPr/>
            </a:pPr>
            <a:r>
              <a:rPr lang="en-US" dirty="0" smtClean="0">
                <a:ea typeface="+mn-ea"/>
                <a:cs typeface="+mn-cs"/>
              </a:rPr>
              <a:t>Each node is a candidate for pruning</a:t>
            </a:r>
          </a:p>
          <a:p>
            <a:pPr eaLnBrk="1" hangingPunct="1">
              <a:buFont typeface="Wingdings" charset="0"/>
              <a:buChar char="§"/>
              <a:defRPr/>
            </a:pPr>
            <a:r>
              <a:rPr lang="en-US" i="1" dirty="0" smtClean="0">
                <a:ea typeface="+mn-ea"/>
                <a:cs typeface="+mn-cs"/>
              </a:rPr>
              <a:t>Pruning </a:t>
            </a:r>
            <a:r>
              <a:rPr lang="en-US" dirty="0" smtClean="0">
                <a:ea typeface="+mn-ea"/>
                <a:cs typeface="+mn-cs"/>
              </a:rPr>
              <a:t>consists in removing a subtree rooted in a node: the node becomes a leaf and is assigned the most common classification</a:t>
            </a:r>
          </a:p>
          <a:p>
            <a:pPr eaLnBrk="1" hangingPunct="1">
              <a:buFont typeface="Wingdings" charset="0"/>
              <a:buChar char="§"/>
              <a:defRPr/>
            </a:pPr>
            <a:r>
              <a:rPr lang="en-US" dirty="0" smtClean="0">
                <a:ea typeface="+mn-ea"/>
                <a:cs typeface="+mn-cs"/>
              </a:rPr>
              <a:t>Nodes are removed only if the resulting tree performs no worse </a:t>
            </a:r>
            <a:r>
              <a:rPr lang="en-US" dirty="0" smtClean="0">
                <a:solidFill>
                  <a:srgbClr val="007373"/>
                </a:solidFill>
                <a:ea typeface="+mn-ea"/>
                <a:cs typeface="+mn-cs"/>
              </a:rPr>
              <a:t>on the validation set</a:t>
            </a:r>
            <a:r>
              <a:rPr lang="en-US" dirty="0" smtClean="0">
                <a:ea typeface="+mn-ea"/>
                <a:cs typeface="+mn-cs"/>
              </a:rPr>
              <a:t>.</a:t>
            </a:r>
          </a:p>
          <a:p>
            <a:pPr eaLnBrk="1" hangingPunct="1">
              <a:buFont typeface="Wingdings" charset="0"/>
              <a:buChar char="§"/>
              <a:defRPr/>
            </a:pPr>
            <a:r>
              <a:rPr lang="en-US" dirty="0" smtClean="0">
                <a:ea typeface="+mn-ea"/>
                <a:cs typeface="+mn-cs"/>
              </a:rPr>
              <a:t>Nodes are pruned iteratively: at each iteration the node  whose removal most increases accuracy on the validation set is pruned.</a:t>
            </a:r>
          </a:p>
          <a:p>
            <a:pPr eaLnBrk="1" hangingPunct="1">
              <a:buFont typeface="Wingdings" charset="0"/>
              <a:buChar char="§"/>
              <a:defRPr/>
            </a:pPr>
            <a:r>
              <a:rPr lang="en-US" dirty="0" smtClean="0">
                <a:ea typeface="+mn-ea"/>
                <a:cs typeface="+mn-cs"/>
              </a:rPr>
              <a:t>Pruning stops when no pruning increases accuracy</a:t>
            </a:r>
          </a:p>
        </p:txBody>
      </p:sp>
    </p:spTree>
    <p:extLst>
      <p:ext uri="{BB962C8B-B14F-4D97-AF65-F5344CB8AC3E}">
        <p14:creationId xmlns:p14="http://schemas.microsoft.com/office/powerpoint/2010/main" val="37988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r>
              <a:rPr lang="en-US" b="1" dirty="0"/>
              <a:t>Rule post-pruning</a:t>
            </a:r>
          </a:p>
        </p:txBody>
      </p:sp>
      <p:sp>
        <p:nvSpPr>
          <p:cNvPr id="323587" name="Rectangle 3"/>
          <p:cNvSpPr>
            <a:spLocks noGrp="1" noChangeArrowheads="1"/>
          </p:cNvSpPr>
          <p:nvPr>
            <p:ph idx="1"/>
          </p:nvPr>
        </p:nvSpPr>
        <p:spPr>
          <a:xfrm>
            <a:off x="328613" y="1700213"/>
            <a:ext cx="8208962" cy="4356100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>
            <a:normAutofit fontScale="85000" lnSpcReduction="10000"/>
          </a:bodyPr>
          <a:lstStyle/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AutoNum type="arabicPeriod"/>
            </a:pPr>
            <a:r>
              <a:rPr lang="en-US" altLang="en-US" dirty="0" smtClean="0"/>
              <a:t>Create the decision tree from the training set</a:t>
            </a:r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AutoNum type="arabicPeriod"/>
            </a:pPr>
            <a:r>
              <a:rPr lang="en-US" altLang="en-US" dirty="0" smtClean="0"/>
              <a:t>Convert the tree into an equivalent set of rules</a:t>
            </a:r>
          </a:p>
          <a:p>
            <a:pPr marL="838200" lvl="1" indent="-381000" eaLnBrk="1" hangingPunct="1">
              <a:lnSpc>
                <a:spcPct val="90000"/>
              </a:lnSpc>
            </a:pPr>
            <a:r>
              <a:rPr lang="en-US" altLang="en-US" dirty="0" smtClean="0"/>
              <a:t>Each path corresponds to a rule</a:t>
            </a:r>
          </a:p>
          <a:p>
            <a:pPr marL="838200" lvl="1" indent="-381000" eaLnBrk="1" hangingPunct="1">
              <a:lnSpc>
                <a:spcPct val="90000"/>
              </a:lnSpc>
            </a:pPr>
            <a:r>
              <a:rPr lang="en-US" altLang="en-US" dirty="0" smtClean="0"/>
              <a:t>Each node along a path corresponds to a pre-condition</a:t>
            </a:r>
          </a:p>
          <a:p>
            <a:pPr marL="838200" lvl="1" indent="-381000" eaLnBrk="1" hangingPunct="1">
              <a:lnSpc>
                <a:spcPct val="90000"/>
              </a:lnSpc>
            </a:pPr>
            <a:r>
              <a:rPr lang="en-US" altLang="en-US" dirty="0" smtClean="0"/>
              <a:t>Each leaf classification to the post-condition</a:t>
            </a:r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AutoNum type="arabicPeriod"/>
            </a:pPr>
            <a:r>
              <a:rPr lang="en-US" altLang="en-US" dirty="0" smtClean="0"/>
              <a:t>Prune (generalize) each rule by removing those preconditions whose removal improves accuracy …</a:t>
            </a:r>
          </a:p>
          <a:p>
            <a:pPr marL="838200" lvl="1" indent="-381000" eaLnBrk="1" hangingPunct="1">
              <a:lnSpc>
                <a:spcPct val="90000"/>
              </a:lnSpc>
            </a:pPr>
            <a:r>
              <a:rPr lang="en-US" altLang="en-US" dirty="0" smtClean="0"/>
              <a:t>… over validation set</a:t>
            </a:r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AutoNum type="arabicPeriod"/>
            </a:pPr>
            <a:r>
              <a:rPr lang="en-US" altLang="en-US" dirty="0" smtClean="0"/>
              <a:t>Sort the rules in estimated order of accuracy, and consider them in sequence when classifying new instances</a:t>
            </a:r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endParaRPr lang="en-US" altLang="en-US" sz="2000" dirty="0" smtClean="0"/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AutoNum type="arabicPeriod"/>
            </a:pP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2603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/>
          <p:cNvSpPr>
            <a:spLocks noGrp="1" noChangeArrowheads="1"/>
          </p:cNvSpPr>
          <p:nvPr>
            <p:ph type="title"/>
          </p:nvPr>
        </p:nvSpPr>
        <p:spPr>
          <a:xfrm>
            <a:off x="317500" y="654050"/>
            <a:ext cx="8637588" cy="830263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algn="l">
              <a:defRPr/>
            </a:pPr>
            <a:r>
              <a:rPr lang="en-US" sz="3200" b="1" dirty="0"/>
              <a:t>Converting to rules</a:t>
            </a:r>
          </a:p>
        </p:txBody>
      </p:sp>
      <p:pic>
        <p:nvPicPr>
          <p:cNvPr id="3379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752600"/>
            <a:ext cx="7162800" cy="419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37925" name="Text Box 5"/>
          <p:cNvSpPr txBox="1">
            <a:spLocks noChangeArrowheads="1"/>
          </p:cNvSpPr>
          <p:nvPr/>
        </p:nvSpPr>
        <p:spPr bwMode="auto">
          <a:xfrm>
            <a:off x="685800" y="5791200"/>
            <a:ext cx="78486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b="0"/>
              <a:t>(</a:t>
            </a:r>
            <a:r>
              <a:rPr lang="en-US" altLang="en-US" b="0" i="1"/>
              <a:t>Outlook=Sunny</a:t>
            </a:r>
            <a:r>
              <a:rPr lang="en-US" altLang="en-US" b="0"/>
              <a:t>)</a:t>
            </a:r>
            <a:r>
              <a:rPr lang="en-US" altLang="en-US" b="0">
                <a:sym typeface="Symbol" panose="05050102010706020507" pitchFamily="18" charset="2"/>
              </a:rPr>
              <a:t></a:t>
            </a:r>
            <a:r>
              <a:rPr lang="en-US" altLang="en-US" b="0"/>
              <a:t>(</a:t>
            </a:r>
            <a:r>
              <a:rPr lang="en-US" altLang="en-US" b="0" i="1"/>
              <a:t>Humidity</a:t>
            </a:r>
            <a:r>
              <a:rPr lang="en-US" altLang="en-US" b="0"/>
              <a:t>=</a:t>
            </a:r>
            <a:r>
              <a:rPr lang="en-US" altLang="en-US" b="0" i="1"/>
              <a:t>High</a:t>
            </a:r>
            <a:r>
              <a:rPr lang="en-US" altLang="en-US" b="0"/>
              <a:t>) ⇒ (</a:t>
            </a:r>
            <a:r>
              <a:rPr lang="en-US" altLang="en-US" b="0" i="1"/>
              <a:t>PlayTennis=No</a:t>
            </a:r>
            <a:r>
              <a:rPr lang="en-US" altLang="en-US" b="0"/>
              <a:t>)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247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Rule Post-Pruning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r>
              <a:rPr lang="en-US" altLang="en-US"/>
              <a:t>Convert tree to rules (one for each path from root to a leaf)</a:t>
            </a:r>
          </a:p>
          <a:p>
            <a:r>
              <a:rPr lang="en-US" altLang="en-US"/>
              <a:t>For each antecedent in a rule, remove it if error rate on validation set does not decrease</a:t>
            </a:r>
          </a:p>
          <a:p>
            <a:r>
              <a:rPr lang="en-US" altLang="en-US"/>
              <a:t>Sort final rule set by accuracy</a:t>
            </a: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533400" y="4878388"/>
            <a:ext cx="4829175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Courier New" panose="02070309020205020404" pitchFamily="49" charset="0"/>
              </a:rPr>
              <a:t>Outlook=sunny ^ humidity=high -&gt; No</a:t>
            </a:r>
          </a:p>
          <a:p>
            <a:r>
              <a:rPr lang="en-US" altLang="en-US" sz="1600">
                <a:latin typeface="Courier New" panose="02070309020205020404" pitchFamily="49" charset="0"/>
              </a:rPr>
              <a:t>Outlook=sunny ^ humidity=normal -&gt; Yes</a:t>
            </a:r>
          </a:p>
          <a:p>
            <a:r>
              <a:rPr lang="en-US" altLang="en-US" sz="1600">
                <a:latin typeface="Courier New" panose="02070309020205020404" pitchFamily="49" charset="0"/>
              </a:rPr>
              <a:t>Outlook=overcast -&gt; Yes</a:t>
            </a:r>
          </a:p>
          <a:p>
            <a:r>
              <a:rPr lang="en-US" altLang="en-US" sz="1600">
                <a:latin typeface="Courier New" panose="02070309020205020404" pitchFamily="49" charset="0"/>
              </a:rPr>
              <a:t>Outlook=rain ^ wind=strong -&gt; No</a:t>
            </a:r>
          </a:p>
          <a:p>
            <a:r>
              <a:rPr lang="en-US" altLang="en-US" sz="1600">
                <a:latin typeface="Courier New" panose="02070309020205020404" pitchFamily="49" charset="0"/>
              </a:rPr>
              <a:t>Outlook=rain ^ wind=weak -&gt; Yes</a:t>
            </a:r>
          </a:p>
        </p:txBody>
      </p:sp>
      <p:sp>
        <p:nvSpPr>
          <p:cNvPr id="13317" name="Text Box 5"/>
          <p:cNvSpPr txBox="1">
            <a:spLocks noChangeArrowheads="1"/>
          </p:cNvSpPr>
          <p:nvPr/>
        </p:nvSpPr>
        <p:spPr bwMode="auto">
          <a:xfrm>
            <a:off x="5410200" y="4721225"/>
            <a:ext cx="3117850" cy="167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Compare first rule to:</a:t>
            </a:r>
          </a:p>
          <a:p>
            <a:r>
              <a:rPr lang="en-US" altLang="en-US" sz="1600">
                <a:latin typeface="Courier New" panose="02070309020205020404" pitchFamily="49" charset="0"/>
              </a:rPr>
              <a:t>    Outlook=sunny-&gt;No</a:t>
            </a:r>
          </a:p>
          <a:p>
            <a:r>
              <a:rPr lang="en-US" altLang="en-US" sz="1600">
                <a:latin typeface="Courier New" panose="02070309020205020404" pitchFamily="49" charset="0"/>
              </a:rPr>
              <a:t>    Humidity=high-&gt;No</a:t>
            </a:r>
          </a:p>
          <a:p>
            <a:r>
              <a:rPr lang="en-US" altLang="en-US"/>
              <a:t>Calculate accuracy of 3 rules</a:t>
            </a:r>
          </a:p>
          <a:p>
            <a:r>
              <a:rPr lang="en-US" altLang="en-US"/>
              <a:t>based on validation set and </a:t>
            </a:r>
          </a:p>
          <a:p>
            <a:r>
              <a:rPr lang="en-US" altLang="en-US"/>
              <a:t>pick best version.</a:t>
            </a:r>
          </a:p>
        </p:txBody>
      </p:sp>
    </p:spTree>
    <p:extLst>
      <p:ext uri="{BB962C8B-B14F-4D97-AF65-F5344CB8AC3E}">
        <p14:creationId xmlns:p14="http://schemas.microsoft.com/office/powerpoint/2010/main" val="396810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r>
              <a:rPr lang="en-US" b="1" dirty="0"/>
              <a:t>Why converting to rules?</a:t>
            </a:r>
          </a:p>
        </p:txBody>
      </p:sp>
      <p:sp>
        <p:nvSpPr>
          <p:cNvPr id="390147" name="Rectangle 3"/>
          <p:cNvSpPr>
            <a:spLocks noGrp="1" noChangeArrowheads="1"/>
          </p:cNvSpPr>
          <p:nvPr>
            <p:ph idx="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>
            <a:normAutofit fontScale="92500" lnSpcReduction="10000"/>
          </a:bodyPr>
          <a:lstStyle/>
          <a:p>
            <a:pPr eaLnBrk="1" hangingPunct="1">
              <a:buFont typeface="Wingdings" charset="0"/>
              <a:buChar char="§"/>
              <a:defRPr/>
            </a:pPr>
            <a:r>
              <a:rPr lang="en-US" dirty="0" smtClean="0">
                <a:ea typeface="+mn-ea"/>
                <a:cs typeface="+mn-cs"/>
              </a:rPr>
              <a:t>Each distinct path produces a different rule: a condition removal may be based on a local (contextual) criterion. Node pruning is global and affects all the rules</a:t>
            </a:r>
          </a:p>
          <a:p>
            <a:pPr eaLnBrk="1" hangingPunct="1">
              <a:buFont typeface="Wingdings" charset="0"/>
              <a:buChar char="§"/>
              <a:defRPr/>
            </a:pPr>
            <a:r>
              <a:rPr lang="en-US" dirty="0" smtClean="0"/>
              <a:t>Provides flexibility of not removing entire node</a:t>
            </a:r>
            <a:endParaRPr lang="en-US" dirty="0" smtClean="0">
              <a:ea typeface="+mn-ea"/>
              <a:cs typeface="+mn-cs"/>
            </a:endParaRPr>
          </a:p>
          <a:p>
            <a:pPr eaLnBrk="1" hangingPunct="1">
              <a:buFont typeface="Wingdings" charset="0"/>
              <a:buChar char="§"/>
              <a:defRPr/>
            </a:pPr>
            <a:r>
              <a:rPr lang="en-US" dirty="0" smtClean="0">
                <a:ea typeface="+mn-ea"/>
                <a:cs typeface="+mn-cs"/>
              </a:rPr>
              <a:t>In rule form, tests are not ordered and there is no book-keeping involved when conditions (nodes) are removed</a:t>
            </a:r>
          </a:p>
          <a:p>
            <a:pPr eaLnBrk="1" hangingPunct="1">
              <a:buFont typeface="Wingdings" charset="0"/>
              <a:buChar char="§"/>
              <a:defRPr/>
            </a:pPr>
            <a:r>
              <a:rPr lang="en-US" dirty="0" smtClean="0">
                <a:ea typeface="+mn-ea"/>
                <a:cs typeface="+mn-cs"/>
              </a:rPr>
              <a:t>Converting to rules improves readability for humans</a:t>
            </a:r>
          </a:p>
          <a:p>
            <a:pPr eaLnBrk="1" hangingPunct="1">
              <a:buFont typeface="Wingdings" charset="0"/>
              <a:buChar char="§"/>
              <a:defRPr/>
            </a:pPr>
            <a:endParaRPr lang="en-US" dirty="0" smtClean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805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2"/>
          <p:cNvSpPr>
            <a:spLocks noGrp="1" noChangeArrowheads="1"/>
          </p:cNvSpPr>
          <p:nvPr>
            <p:ph type="title"/>
          </p:nvPr>
        </p:nvSpPr>
        <p:spPr>
          <a:xfrm>
            <a:off x="241300" y="644525"/>
            <a:ext cx="8637588" cy="768350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r>
              <a:rPr lang="en-US" b="1" dirty="0"/>
              <a:t>Dealing with continuous-valued attributes</a:t>
            </a:r>
          </a:p>
        </p:txBody>
      </p:sp>
      <p:sp>
        <p:nvSpPr>
          <p:cNvPr id="324611" name="Rectangle 3"/>
          <p:cNvSpPr>
            <a:spLocks noGrp="1" noChangeArrowheads="1"/>
          </p:cNvSpPr>
          <p:nvPr>
            <p:ph idx="1"/>
          </p:nvPr>
        </p:nvSpPr>
        <p:spPr>
          <a:xfrm>
            <a:off x="151747" y="1412875"/>
            <a:ext cx="8763000" cy="5040313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spcAft>
                <a:spcPct val="20000"/>
              </a:spcAft>
              <a:buFont typeface="Wingdings" charset="0"/>
              <a:buChar char="§"/>
              <a:defRPr/>
            </a:pPr>
            <a:r>
              <a:rPr lang="en-US" dirty="0" smtClean="0">
                <a:ea typeface="+mn-ea"/>
                <a:cs typeface="+mn-cs"/>
              </a:rPr>
              <a:t>Given a continuous-valued attribute </a:t>
            </a:r>
            <a:r>
              <a:rPr lang="en-US" i="1" dirty="0" smtClean="0">
                <a:latin typeface="Times New Roman" charset="0"/>
                <a:ea typeface="+mn-ea"/>
                <a:cs typeface="+mn-cs"/>
              </a:rPr>
              <a:t>A</a:t>
            </a:r>
            <a:r>
              <a:rPr lang="en-US" dirty="0" smtClean="0">
                <a:ea typeface="+mn-ea"/>
                <a:cs typeface="+mn-cs"/>
              </a:rPr>
              <a:t>, dynamically create a new attribute </a:t>
            </a:r>
            <a:r>
              <a:rPr lang="en-US" i="1" dirty="0" smtClean="0">
                <a:latin typeface="Times New Roman" charset="0"/>
                <a:ea typeface="+mn-ea"/>
                <a:cs typeface="+mn-cs"/>
              </a:rPr>
              <a:t>A</a:t>
            </a:r>
            <a:r>
              <a:rPr lang="en-US" i="1" baseline="-25000" dirty="0" smtClean="0">
                <a:latin typeface="Times New Roman" charset="0"/>
                <a:ea typeface="+mn-ea"/>
                <a:cs typeface="+mn-cs"/>
              </a:rPr>
              <a:t>c</a:t>
            </a:r>
            <a:endParaRPr lang="en-US" dirty="0" smtClean="0">
              <a:ea typeface="+mn-ea"/>
              <a:cs typeface="+mn-cs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charset="0"/>
              <a:buNone/>
              <a:defRPr/>
            </a:pPr>
            <a:r>
              <a:rPr lang="en-US" i="1" dirty="0" smtClean="0">
                <a:latin typeface="Times New Roman" charset="0"/>
                <a:ea typeface="+mn-ea"/>
                <a:cs typeface="+mn-cs"/>
              </a:rPr>
              <a:t>		A</a:t>
            </a:r>
            <a:r>
              <a:rPr lang="en-US" i="1" baseline="-25000" dirty="0" smtClean="0">
                <a:latin typeface="Times New Roman" charset="0"/>
                <a:ea typeface="+mn-ea"/>
                <a:cs typeface="+mn-cs"/>
              </a:rPr>
              <a:t>c </a:t>
            </a:r>
            <a:r>
              <a:rPr lang="en-US" i="1" dirty="0" smtClean="0">
                <a:latin typeface="Times New Roman" charset="0"/>
                <a:ea typeface="+mn-ea"/>
                <a:cs typeface="+mn-cs"/>
              </a:rPr>
              <a:t>= </a:t>
            </a:r>
            <a:r>
              <a:rPr lang="en-US" dirty="0" smtClean="0">
                <a:latin typeface="Times New Roman" charset="0"/>
                <a:ea typeface="+mn-ea"/>
                <a:cs typeface="+mn-cs"/>
              </a:rPr>
              <a:t>True</a:t>
            </a:r>
            <a:r>
              <a:rPr lang="en-US" i="1" dirty="0" smtClean="0">
                <a:latin typeface="Times New Roman" charset="0"/>
                <a:ea typeface="+mn-ea"/>
                <a:cs typeface="+mn-cs"/>
              </a:rPr>
              <a:t> if A &lt;</a:t>
            </a:r>
            <a:r>
              <a:rPr lang="en-US" dirty="0" smtClean="0">
                <a:latin typeface="Times New Roman" charset="0"/>
                <a:ea typeface="+mn-ea"/>
                <a:cs typeface="+mn-cs"/>
              </a:rPr>
              <a:t> </a:t>
            </a:r>
            <a:r>
              <a:rPr lang="en-US" i="1" dirty="0" smtClean="0">
                <a:latin typeface="Times New Roman" charset="0"/>
                <a:ea typeface="+mn-ea"/>
                <a:cs typeface="+mn-cs"/>
              </a:rPr>
              <a:t>c, </a:t>
            </a:r>
            <a:r>
              <a:rPr lang="en-US" dirty="0" smtClean="0">
                <a:latin typeface="Times New Roman" charset="0"/>
                <a:ea typeface="+mn-ea"/>
                <a:cs typeface="+mn-cs"/>
              </a:rPr>
              <a:t>False</a:t>
            </a:r>
            <a:r>
              <a:rPr lang="en-US" i="1" dirty="0" smtClean="0">
                <a:latin typeface="Times New Roman" charset="0"/>
                <a:ea typeface="+mn-ea"/>
                <a:cs typeface="+mn-cs"/>
              </a:rPr>
              <a:t> otherwise</a:t>
            </a:r>
          </a:p>
          <a:p>
            <a:pPr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dirty="0" smtClean="0">
                <a:ea typeface="+mn-ea"/>
                <a:cs typeface="Tw Cen MT"/>
              </a:rPr>
              <a:t>How to determine threshold value </a:t>
            </a:r>
            <a:r>
              <a:rPr lang="en-US" i="1" dirty="0" smtClean="0">
                <a:ea typeface="+mn-ea"/>
                <a:cs typeface="Tw Cen MT"/>
              </a:rPr>
              <a:t>c </a:t>
            </a:r>
            <a:r>
              <a:rPr lang="en-US" dirty="0" smtClean="0">
                <a:ea typeface="+mn-ea"/>
                <a:cs typeface="Tw Cen MT"/>
              </a:rPr>
              <a:t>? </a:t>
            </a:r>
          </a:p>
          <a:p>
            <a:pPr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dirty="0" smtClean="0">
                <a:ea typeface="+mn-ea"/>
                <a:cs typeface="Tw Cen MT"/>
              </a:rPr>
              <a:t>Example. </a:t>
            </a:r>
            <a:r>
              <a:rPr lang="en-US" i="1" dirty="0" smtClean="0">
                <a:latin typeface="Times New Roman" charset="0"/>
                <a:ea typeface="+mn-ea"/>
                <a:cs typeface="+mn-cs"/>
              </a:rPr>
              <a:t>Temperature </a:t>
            </a:r>
            <a:r>
              <a:rPr lang="en-US" dirty="0" smtClean="0">
                <a:ea typeface="+mn-ea"/>
                <a:cs typeface="Tw Cen MT"/>
              </a:rPr>
              <a:t>in the </a:t>
            </a:r>
            <a:r>
              <a:rPr lang="en-US" i="1" dirty="0" smtClean="0">
                <a:latin typeface="Times New Roman" charset="0"/>
                <a:ea typeface="+mn-ea"/>
                <a:cs typeface="+mn-cs"/>
              </a:rPr>
              <a:t>PlayTennis</a:t>
            </a:r>
            <a:r>
              <a:rPr lang="en-US" dirty="0" smtClean="0">
                <a:latin typeface="Arial" charset="0"/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Tw Cen MT"/>
              </a:rPr>
              <a:t>example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dirty="0" smtClean="0">
                <a:ea typeface="+mn-ea"/>
                <a:cs typeface="Tw Cen MT"/>
              </a:rPr>
              <a:t>Sort </a:t>
            </a:r>
            <a:r>
              <a:rPr lang="en-US" dirty="0">
                <a:ea typeface="+mn-ea"/>
                <a:cs typeface="Tw Cen MT"/>
              </a:rPr>
              <a:t>the examples according to </a:t>
            </a:r>
            <a:r>
              <a:rPr lang="en-US" i="1" dirty="0" smtClean="0">
                <a:ea typeface="+mn-ea"/>
                <a:cs typeface="Tw Cen MT"/>
              </a:rPr>
              <a:t>Temperature</a:t>
            </a:r>
            <a:endParaRPr lang="en-US" dirty="0" smtClean="0">
              <a:ea typeface="+mn-ea"/>
              <a:cs typeface="Tw Cen MT"/>
            </a:endParaRPr>
          </a:p>
          <a:p>
            <a:pPr lvl="1" eaLnBrk="1" hangingPunct="1">
              <a:lnSpc>
                <a:spcPct val="90000"/>
              </a:lnSpc>
              <a:spcBef>
                <a:spcPts val="600"/>
              </a:spcBef>
              <a:buFont typeface="Wingdings" charset="0"/>
              <a:buNone/>
              <a:defRPr/>
            </a:pPr>
            <a:r>
              <a:rPr lang="en-US" i="1" dirty="0" smtClean="0">
                <a:latin typeface="Times New Roman" charset="0"/>
                <a:ea typeface="+mn-ea"/>
              </a:rPr>
              <a:t>	Temperature   </a:t>
            </a:r>
            <a:r>
              <a:rPr lang="en-US" dirty="0" smtClean="0">
                <a:latin typeface="Times New Roman" charset="0"/>
                <a:ea typeface="+mn-ea"/>
              </a:rPr>
              <a:t>40    48      </a:t>
            </a:r>
            <a:r>
              <a:rPr lang="en-US" sz="2400" b="1" dirty="0" smtClean="0">
                <a:solidFill>
                  <a:schemeClr val="tx2"/>
                </a:solidFill>
                <a:latin typeface="Times New Roman" charset="0"/>
                <a:ea typeface="+mn-ea"/>
              </a:rPr>
              <a:t>|</a:t>
            </a:r>
            <a:r>
              <a:rPr lang="en-US" dirty="0">
                <a:latin typeface="Times New Roman" charset="0"/>
              </a:rPr>
              <a:t> </a:t>
            </a:r>
            <a:r>
              <a:rPr lang="en-US" dirty="0" smtClean="0">
                <a:latin typeface="Times New Roman" charset="0"/>
              </a:rPr>
              <a:t>    </a:t>
            </a:r>
            <a:r>
              <a:rPr lang="en-US" dirty="0" smtClean="0">
                <a:latin typeface="Times New Roman" charset="0"/>
                <a:ea typeface="+mn-ea"/>
              </a:rPr>
              <a:t>60    72	 80       </a:t>
            </a:r>
            <a:r>
              <a:rPr lang="en-US" sz="2400" b="1" dirty="0" smtClean="0">
                <a:solidFill>
                  <a:schemeClr val="tx2"/>
                </a:solidFill>
                <a:latin typeface="Times New Roman" charset="0"/>
                <a:ea typeface="+mn-ea"/>
              </a:rPr>
              <a:t>|</a:t>
            </a:r>
            <a:r>
              <a:rPr lang="en-US" dirty="0" smtClean="0">
                <a:latin typeface="Times New Roman" charset="0"/>
                <a:ea typeface="+mn-ea"/>
              </a:rPr>
              <a:t>      90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US" i="1" dirty="0" smtClean="0">
                <a:latin typeface="Times New Roman" charset="0"/>
                <a:ea typeface="+mn-ea"/>
              </a:rPr>
              <a:t>	PlayTennis</a:t>
            </a:r>
            <a:r>
              <a:rPr lang="en-US" i="1" dirty="0">
                <a:latin typeface="Times New Roman" charset="0"/>
              </a:rPr>
              <a:t> </a:t>
            </a:r>
            <a:r>
              <a:rPr lang="en-US" i="1" dirty="0" smtClean="0">
                <a:latin typeface="Times New Roman" charset="0"/>
              </a:rPr>
              <a:t>    </a:t>
            </a:r>
            <a:r>
              <a:rPr lang="en-US" dirty="0" smtClean="0">
                <a:latin typeface="Times New Roman" charset="0"/>
                <a:ea typeface="+mn-ea"/>
              </a:rPr>
              <a:t>No   No  </a:t>
            </a:r>
            <a:r>
              <a:rPr lang="en-US" i="1" dirty="0" smtClean="0">
                <a:solidFill>
                  <a:srgbClr val="CC3300"/>
                </a:solidFill>
                <a:latin typeface="Times New Roman" charset="0"/>
                <a:ea typeface="+mn-ea"/>
              </a:rPr>
              <a:t>  54</a:t>
            </a:r>
            <a:r>
              <a:rPr lang="en-US" dirty="0">
                <a:latin typeface="Times New Roman" charset="0"/>
              </a:rPr>
              <a:t> </a:t>
            </a:r>
            <a:r>
              <a:rPr lang="en-US" dirty="0" smtClean="0">
                <a:latin typeface="Times New Roman" charset="0"/>
              </a:rPr>
              <a:t>  </a:t>
            </a:r>
            <a:r>
              <a:rPr lang="en-US" dirty="0" smtClean="0">
                <a:latin typeface="Times New Roman" charset="0"/>
                <a:ea typeface="+mn-ea"/>
              </a:rPr>
              <a:t>Yes</a:t>
            </a:r>
            <a:r>
              <a:rPr lang="en-US" dirty="0" smtClean="0">
                <a:latin typeface="Times New Roman" charset="0"/>
              </a:rPr>
              <a:t>   </a:t>
            </a:r>
            <a:r>
              <a:rPr lang="en-US" dirty="0" smtClean="0">
                <a:latin typeface="Times New Roman" charset="0"/>
                <a:ea typeface="+mn-ea"/>
              </a:rPr>
              <a:t>Yes	 Yes   </a:t>
            </a:r>
            <a:r>
              <a:rPr lang="en-US" i="1" dirty="0" smtClean="0">
                <a:solidFill>
                  <a:srgbClr val="CC3300"/>
                </a:solidFill>
                <a:latin typeface="Times New Roman" charset="0"/>
                <a:ea typeface="+mn-ea"/>
              </a:rPr>
              <a:t>85     </a:t>
            </a:r>
            <a:r>
              <a:rPr lang="en-US" dirty="0" smtClean="0">
                <a:latin typeface="Times New Roman" charset="0"/>
                <a:ea typeface="+mn-ea"/>
              </a:rPr>
              <a:t>No</a:t>
            </a:r>
            <a:endParaRPr lang="en-US" dirty="0" smtClean="0">
              <a:latin typeface="Arial" charset="0"/>
              <a:ea typeface="+mn-ea"/>
            </a:endParaRP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dirty="0" smtClean="0">
                <a:ea typeface="+mn-ea"/>
                <a:cs typeface="Tw Cen MT"/>
              </a:rPr>
              <a:t>Determine candidate thresholds by averaging consecutive values where there is a change in classification: (48+60)/2=54 and (80+90)/2=85</a:t>
            </a:r>
          </a:p>
        </p:txBody>
      </p:sp>
    </p:spTree>
    <p:extLst>
      <p:ext uri="{BB962C8B-B14F-4D97-AF65-F5344CB8AC3E}">
        <p14:creationId xmlns:p14="http://schemas.microsoft.com/office/powerpoint/2010/main" val="82844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2"/>
          <p:cNvSpPr>
            <a:spLocks noGrp="1" noChangeArrowheads="1"/>
          </p:cNvSpPr>
          <p:nvPr>
            <p:ph type="title"/>
          </p:nvPr>
        </p:nvSpPr>
        <p:spPr>
          <a:xfrm>
            <a:off x="398463" y="476250"/>
            <a:ext cx="8637587" cy="831850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b="1" dirty="0"/>
              <a:t>Problems with information gain</a:t>
            </a:r>
          </a:p>
        </p:txBody>
      </p:sp>
      <p:sp>
        <p:nvSpPr>
          <p:cNvPr id="325635" name="Rectangle 3"/>
          <p:cNvSpPr>
            <a:spLocks noGrp="1" noChangeArrowheads="1"/>
          </p:cNvSpPr>
          <p:nvPr>
            <p:ph idx="1"/>
          </p:nvPr>
        </p:nvSpPr>
        <p:spPr>
          <a:xfrm>
            <a:off x="395288" y="1628775"/>
            <a:ext cx="8208962" cy="4114800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>
            <a:normAutofit fontScale="850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Natural bias of information gain: it favors attributes with many possible values.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Consider the attribute </a:t>
            </a:r>
            <a:r>
              <a:rPr lang="en-US" altLang="en-US" i="1" dirty="0" smtClean="0">
                <a:latin typeface="Times New Roman" panose="02020603050405020304" pitchFamily="18" charset="0"/>
              </a:rPr>
              <a:t>Date</a:t>
            </a:r>
            <a:r>
              <a:rPr lang="en-US" altLang="en-US" i="1" dirty="0" smtClean="0"/>
              <a:t> </a:t>
            </a:r>
            <a:r>
              <a:rPr lang="en-US" altLang="en-US" dirty="0" smtClean="0"/>
              <a:t>in the</a:t>
            </a:r>
            <a:r>
              <a:rPr lang="en-US" altLang="en-US" i="1" dirty="0" smtClean="0"/>
              <a:t> </a:t>
            </a:r>
            <a:r>
              <a:rPr lang="en-US" altLang="en-US" i="1" dirty="0" smtClean="0">
                <a:latin typeface="Times New Roman" panose="02020603050405020304" pitchFamily="18" charset="0"/>
              </a:rPr>
              <a:t>PlayTennis</a:t>
            </a:r>
            <a:r>
              <a:rPr lang="en-US" altLang="en-US" i="1" dirty="0" smtClean="0"/>
              <a:t> </a:t>
            </a:r>
            <a:r>
              <a:rPr lang="en-US" altLang="en-US" dirty="0" smtClean="0"/>
              <a:t>example.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i="1" dirty="0" smtClean="0">
                <a:latin typeface="Times New Roman" panose="02020603050405020304" pitchFamily="18" charset="0"/>
              </a:rPr>
              <a:t>Date</a:t>
            </a:r>
            <a:r>
              <a:rPr lang="en-US" altLang="en-US" dirty="0" smtClean="0"/>
              <a:t> would have the highest information gain since it perfectly separates the training data.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It would be selected at the root resulting in a very broad tree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Very good on the training, this tree would perform poorly in predicting unknown instances. Overfitting.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The problem is that the partition is too specific, too many small classes are generated.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We need to look at alternative measures …</a:t>
            </a:r>
          </a:p>
        </p:txBody>
      </p:sp>
    </p:spTree>
    <p:extLst>
      <p:ext uri="{BB962C8B-B14F-4D97-AF65-F5344CB8AC3E}">
        <p14:creationId xmlns:p14="http://schemas.microsoft.com/office/powerpoint/2010/main" val="38278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0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r>
              <a:rPr lang="en-US" b="1" dirty="0"/>
              <a:t>An alternative measure: gain ratio</a:t>
            </a:r>
          </a:p>
        </p:txBody>
      </p:sp>
      <p:sp>
        <p:nvSpPr>
          <p:cNvPr id="39117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752600"/>
            <a:ext cx="8610600" cy="4495800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2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 i="1" dirty="0" smtClean="0">
                <a:latin typeface="Times New Roman" panose="02020603050405020304" pitchFamily="18" charset="0"/>
              </a:rPr>
              <a:t>			         c      </a:t>
            </a:r>
            <a:r>
              <a:rPr lang="en-US" altLang="en-US" sz="2000" i="1" dirty="0" smtClean="0">
                <a:latin typeface="Times New Roman" panose="02020603050405020304" pitchFamily="18" charset="0"/>
              </a:rPr>
              <a:t>|S</a:t>
            </a:r>
            <a:r>
              <a:rPr lang="en-US" altLang="en-US" sz="2000" i="1" baseline="-25000" dirty="0" smtClean="0">
                <a:latin typeface="Times New Roman" panose="02020603050405020304" pitchFamily="18" charset="0"/>
              </a:rPr>
              <a:t>i </a:t>
            </a:r>
            <a:r>
              <a:rPr lang="en-US" altLang="en-US" sz="2000" i="1" dirty="0" smtClean="0">
                <a:latin typeface="Times New Roman" panose="02020603050405020304" pitchFamily="18" charset="0"/>
              </a:rPr>
              <a:t>|	  |S</a:t>
            </a:r>
            <a:r>
              <a:rPr lang="en-US" altLang="en-US" sz="2000" i="1" baseline="-25000" dirty="0" smtClean="0">
                <a:latin typeface="Times New Roman" panose="02020603050405020304" pitchFamily="18" charset="0"/>
              </a:rPr>
              <a:t>i </a:t>
            </a:r>
            <a:r>
              <a:rPr lang="en-US" altLang="en-US" sz="2000" i="1" dirty="0" smtClean="0">
                <a:latin typeface="Times New Roman" panose="02020603050405020304" pitchFamily="18" charset="0"/>
              </a:rPr>
              <a:t>|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000" i="1" dirty="0" smtClean="0">
                <a:latin typeface="Times New Roman" panose="02020603050405020304" pitchFamily="18" charset="0"/>
              </a:rPr>
              <a:t>	SplitInformation</a:t>
            </a:r>
            <a:r>
              <a:rPr lang="en-US" altLang="en-US" sz="2000" dirty="0" smtClean="0">
                <a:latin typeface="Times New Roman" panose="02020603050405020304" pitchFamily="18" charset="0"/>
              </a:rPr>
              <a:t>(</a:t>
            </a:r>
            <a:r>
              <a:rPr lang="en-US" altLang="en-US" sz="2000" i="1" dirty="0" smtClean="0">
                <a:latin typeface="Times New Roman" panose="02020603050405020304" pitchFamily="18" charset="0"/>
              </a:rPr>
              <a:t>S</a:t>
            </a:r>
            <a:r>
              <a:rPr lang="en-US" altLang="en-US" sz="2000" dirty="0" smtClean="0">
                <a:latin typeface="Times New Roman" panose="02020603050405020304" pitchFamily="18" charset="0"/>
              </a:rPr>
              <a:t>, </a:t>
            </a:r>
            <a:r>
              <a:rPr lang="en-US" altLang="en-US" sz="2000" i="1" dirty="0" smtClean="0">
                <a:latin typeface="Times New Roman" panose="02020603050405020304" pitchFamily="18" charset="0"/>
              </a:rPr>
              <a:t>A</a:t>
            </a:r>
            <a:r>
              <a:rPr lang="en-US" altLang="en-US" sz="2000" dirty="0" smtClean="0">
                <a:latin typeface="Times New Roman" panose="02020603050405020304" pitchFamily="18" charset="0"/>
              </a:rPr>
              <a:t>)</a:t>
            </a:r>
            <a:r>
              <a:rPr lang="en-US" altLang="en-US" sz="2000" dirty="0" smtClean="0"/>
              <a:t> </a:t>
            </a:r>
            <a:r>
              <a:rPr lang="en-US" altLang="en-US" sz="2000" dirty="0" smtClean="0">
                <a:sym typeface="Symbol" panose="05050102010706020507" pitchFamily="18" charset="2"/>
              </a:rPr>
              <a:t> − </a:t>
            </a:r>
            <a:r>
              <a:rPr lang="en-US" altLang="en-US" sz="2800" dirty="0" smtClean="0">
                <a:sym typeface="Symbol" panose="05050102010706020507" pitchFamily="18" charset="2"/>
              </a:rPr>
              <a:t></a:t>
            </a:r>
            <a:r>
              <a:rPr lang="en-US" altLang="en-US" sz="2000" dirty="0" smtClean="0">
                <a:sym typeface="Symbol" panose="05050102010706020507" pitchFamily="18" charset="2"/>
              </a:rPr>
              <a:t> 	        </a:t>
            </a:r>
            <a:r>
              <a:rPr lang="en-US" altLang="en-US" sz="2000" i="1" dirty="0" smtClean="0">
                <a:latin typeface="Times New Roman" panose="02020603050405020304" pitchFamily="18" charset="0"/>
              </a:rPr>
              <a:t>log</a:t>
            </a:r>
            <a:r>
              <a:rPr lang="en-US" altLang="en-US" sz="2000" baseline="-25000" dirty="0" smtClean="0">
                <a:latin typeface="Times New Roman" panose="02020603050405020304" pitchFamily="18" charset="0"/>
              </a:rPr>
              <a:t>2</a:t>
            </a:r>
            <a:r>
              <a:rPr lang="en-US" altLang="en-US" sz="2000" dirty="0" smtClean="0">
                <a:sym typeface="Symbol" panose="05050102010706020507" pitchFamily="18" charset="2"/>
              </a:rPr>
              <a:t> </a:t>
            </a:r>
            <a:r>
              <a:rPr lang="en-US" altLang="en-US" sz="2000" i="1" dirty="0" smtClean="0">
                <a:latin typeface="Times New Roman" panose="02020603050405020304" pitchFamily="18" charset="0"/>
              </a:rPr>
              <a:t>					        	                   </a:t>
            </a:r>
            <a:r>
              <a:rPr lang="en-US" altLang="en-US" sz="1600" i="1" dirty="0" err="1" smtClean="0">
                <a:latin typeface="Times New Roman" panose="02020603050405020304" pitchFamily="18" charset="0"/>
              </a:rPr>
              <a:t>i</a:t>
            </a:r>
            <a:r>
              <a:rPr lang="en-US" altLang="en-US" sz="1600" i="1" dirty="0" smtClean="0">
                <a:latin typeface="Times New Roman" panose="02020603050405020304" pitchFamily="18" charset="0"/>
              </a:rPr>
              <a:t>=1</a:t>
            </a:r>
            <a:r>
              <a:rPr lang="en-US" altLang="en-US" sz="2000" i="1" dirty="0" smtClean="0">
                <a:latin typeface="Times New Roman" panose="02020603050405020304" pitchFamily="18" charset="0"/>
              </a:rPr>
              <a:t>  	|S |            |S |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en-US" sz="1800" i="1" dirty="0" smtClean="0">
                <a:latin typeface="Times New Roman" panose="02020603050405020304" pitchFamily="18" charset="0"/>
              </a:rPr>
              <a:t>S</a:t>
            </a:r>
            <a:r>
              <a:rPr lang="en-US" altLang="en-US" sz="2800" i="1" baseline="-25000" dirty="0" smtClean="0">
                <a:latin typeface="Times New Roman" panose="02020603050405020304" pitchFamily="18" charset="0"/>
              </a:rPr>
              <a:t>i</a:t>
            </a:r>
            <a:r>
              <a:rPr lang="en-US" altLang="en-US" sz="2000" dirty="0" smtClean="0">
                <a:latin typeface="Arial" panose="020B0604020202020204" pitchFamily="34" charset="0"/>
              </a:rPr>
              <a:t> </a:t>
            </a:r>
            <a:r>
              <a:rPr lang="en-US" altLang="en-US" sz="2000" dirty="0" smtClean="0"/>
              <a:t>are the sets obtained by partitioning on value </a:t>
            </a:r>
            <a:r>
              <a:rPr lang="en-US" altLang="en-US" sz="2000" i="1" dirty="0" err="1" smtClean="0">
                <a:latin typeface="Times New Roman" panose="02020603050405020304" pitchFamily="18" charset="0"/>
              </a:rPr>
              <a:t>i</a:t>
            </a:r>
            <a:r>
              <a:rPr lang="en-US" altLang="en-US" sz="2000" i="1" dirty="0" smtClean="0">
                <a:latin typeface="Times New Roman" panose="02020603050405020304" pitchFamily="18" charset="0"/>
              </a:rPr>
              <a:t> </a:t>
            </a:r>
            <a:r>
              <a:rPr lang="en-US" altLang="en-US" sz="2000" dirty="0" smtClean="0"/>
              <a:t>of</a:t>
            </a:r>
            <a:r>
              <a:rPr lang="en-US" altLang="en-US" sz="2000" dirty="0" smtClean="0">
                <a:latin typeface="Arial" panose="020B0604020202020204" pitchFamily="34" charset="0"/>
              </a:rPr>
              <a:t> </a:t>
            </a:r>
            <a:r>
              <a:rPr lang="en-US" altLang="en-US" sz="2000" i="1" dirty="0" smtClean="0">
                <a:latin typeface="Times New Roman" panose="02020603050405020304" pitchFamily="18" charset="0"/>
              </a:rPr>
              <a:t>A</a:t>
            </a:r>
            <a:endParaRPr lang="en-US" altLang="en-US" sz="2000" i="1" dirty="0" smtClean="0"/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en-US" sz="2000" i="1" dirty="0" smtClean="0"/>
              <a:t>SplitInformation </a:t>
            </a:r>
            <a:r>
              <a:rPr lang="en-US" altLang="en-US" sz="2000" dirty="0" smtClean="0"/>
              <a:t>measures the entropy of </a:t>
            </a:r>
            <a:r>
              <a:rPr lang="en-US" altLang="en-US" sz="2000" i="1" dirty="0" smtClean="0"/>
              <a:t>S</a:t>
            </a:r>
            <a:r>
              <a:rPr lang="en-US" altLang="en-US" sz="2000" dirty="0" smtClean="0"/>
              <a:t> with respect to the values of </a:t>
            </a:r>
            <a:r>
              <a:rPr lang="en-US" altLang="en-US" sz="2000" i="1" dirty="0" smtClean="0"/>
              <a:t>A</a:t>
            </a:r>
            <a:r>
              <a:rPr lang="en-US" altLang="en-US" sz="2000" dirty="0" smtClean="0"/>
              <a:t>. The more uniformly dispersed the data the higher it is</a:t>
            </a:r>
            <a:r>
              <a:rPr lang="en-US" altLang="en-US" sz="2000" dirty="0" smtClean="0">
                <a:latin typeface="Arial" panose="020B0604020202020204" pitchFamily="34" charset="0"/>
              </a:rPr>
              <a:t>.</a:t>
            </a:r>
            <a:endParaRPr lang="en-US" altLang="en-US" sz="2000" i="1" dirty="0" smtClean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en-US" sz="2000" i="1" dirty="0" smtClean="0">
                <a:latin typeface="Times New Roman" panose="02020603050405020304" pitchFamily="18" charset="0"/>
              </a:rPr>
              <a:t>				             Gain</a:t>
            </a:r>
            <a:r>
              <a:rPr lang="en-US" altLang="en-US" sz="2000" dirty="0" smtClean="0">
                <a:latin typeface="Times New Roman" panose="02020603050405020304" pitchFamily="18" charset="0"/>
              </a:rPr>
              <a:t>(</a:t>
            </a:r>
            <a:r>
              <a:rPr lang="en-US" altLang="en-US" sz="2000" i="1" dirty="0" smtClean="0">
                <a:latin typeface="Times New Roman" panose="02020603050405020304" pitchFamily="18" charset="0"/>
              </a:rPr>
              <a:t>S</a:t>
            </a:r>
            <a:r>
              <a:rPr lang="en-US" altLang="en-US" sz="2000" dirty="0" smtClean="0">
                <a:latin typeface="Times New Roman" panose="02020603050405020304" pitchFamily="18" charset="0"/>
              </a:rPr>
              <a:t>, </a:t>
            </a:r>
            <a:r>
              <a:rPr lang="en-US" altLang="en-US" sz="2000" i="1" dirty="0" smtClean="0">
                <a:latin typeface="Times New Roman" panose="02020603050405020304" pitchFamily="18" charset="0"/>
              </a:rPr>
              <a:t>A</a:t>
            </a:r>
            <a:r>
              <a:rPr lang="en-US" altLang="en-US" sz="2000" dirty="0" smtClean="0">
                <a:latin typeface="Times New Roman" panose="02020603050405020304" pitchFamily="18" charset="0"/>
              </a:rPr>
              <a:t>)</a:t>
            </a:r>
            <a:r>
              <a:rPr lang="en-US" altLang="en-US" sz="2000" dirty="0" smtClean="0"/>
              <a:t> </a:t>
            </a:r>
            <a:endParaRPr lang="en-US" altLang="en-US" sz="2000" i="1" dirty="0" smtClean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000" i="1" dirty="0" smtClean="0">
                <a:latin typeface="Times New Roman" panose="02020603050405020304" pitchFamily="18" charset="0"/>
              </a:rPr>
              <a:t>    		GainRatio</a:t>
            </a:r>
            <a:r>
              <a:rPr lang="en-US" altLang="en-US" sz="2000" dirty="0" smtClean="0">
                <a:latin typeface="Times New Roman" panose="02020603050405020304" pitchFamily="18" charset="0"/>
              </a:rPr>
              <a:t>(</a:t>
            </a:r>
            <a:r>
              <a:rPr lang="en-US" altLang="en-US" sz="2000" i="1" dirty="0" smtClean="0">
                <a:latin typeface="Times New Roman" panose="02020603050405020304" pitchFamily="18" charset="0"/>
              </a:rPr>
              <a:t>S</a:t>
            </a:r>
            <a:r>
              <a:rPr lang="en-US" altLang="en-US" sz="2000" dirty="0" smtClean="0">
                <a:latin typeface="Times New Roman" panose="02020603050405020304" pitchFamily="18" charset="0"/>
              </a:rPr>
              <a:t>, </a:t>
            </a:r>
            <a:r>
              <a:rPr lang="en-US" altLang="en-US" sz="2000" i="1" dirty="0" smtClean="0">
                <a:latin typeface="Times New Roman" panose="02020603050405020304" pitchFamily="18" charset="0"/>
              </a:rPr>
              <a:t>A</a:t>
            </a:r>
            <a:r>
              <a:rPr lang="en-US" altLang="en-US" sz="2000" dirty="0" smtClean="0">
                <a:latin typeface="Times New Roman" panose="02020603050405020304" pitchFamily="18" charset="0"/>
              </a:rPr>
              <a:t>)</a:t>
            </a:r>
            <a:r>
              <a:rPr lang="en-US" altLang="en-US" sz="2000" dirty="0" smtClean="0"/>
              <a:t> </a:t>
            </a:r>
            <a:r>
              <a:rPr lang="en-US" altLang="en-US" sz="2000" dirty="0" smtClean="0">
                <a:sym typeface="Symbol" panose="05050102010706020507" pitchFamily="18" charset="2"/>
              </a:rPr>
              <a:t>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000" dirty="0" smtClean="0">
                <a:sym typeface="Symbol" panose="05050102010706020507" pitchFamily="18" charset="2"/>
              </a:rPr>
              <a:t>				     </a:t>
            </a:r>
            <a:r>
              <a:rPr lang="en-US" altLang="en-US" sz="2000" i="1" dirty="0" smtClean="0">
                <a:latin typeface="Times New Roman" panose="02020603050405020304" pitchFamily="18" charset="0"/>
              </a:rPr>
              <a:t>SplitInformation</a:t>
            </a:r>
            <a:r>
              <a:rPr lang="en-US" altLang="en-US" sz="2000" dirty="0" smtClean="0">
                <a:latin typeface="Times New Roman" panose="02020603050405020304" pitchFamily="18" charset="0"/>
              </a:rPr>
              <a:t>(</a:t>
            </a:r>
            <a:r>
              <a:rPr lang="en-US" altLang="en-US" sz="2000" i="1" dirty="0" smtClean="0">
                <a:latin typeface="Times New Roman" panose="02020603050405020304" pitchFamily="18" charset="0"/>
              </a:rPr>
              <a:t>S</a:t>
            </a:r>
            <a:r>
              <a:rPr lang="en-US" altLang="en-US" sz="2000" dirty="0" smtClean="0">
                <a:latin typeface="Times New Roman" panose="02020603050405020304" pitchFamily="18" charset="0"/>
              </a:rPr>
              <a:t>, </a:t>
            </a:r>
            <a:r>
              <a:rPr lang="en-US" altLang="en-US" sz="2000" i="1" dirty="0" smtClean="0">
                <a:latin typeface="Times New Roman" panose="02020603050405020304" pitchFamily="18" charset="0"/>
              </a:rPr>
              <a:t>A</a:t>
            </a:r>
            <a:r>
              <a:rPr lang="en-US" altLang="en-US" sz="2000" dirty="0" smtClean="0">
                <a:latin typeface="Times New Roman" panose="02020603050405020304" pitchFamily="18" charset="0"/>
              </a:rPr>
              <a:t>)</a:t>
            </a:r>
            <a:r>
              <a:rPr lang="en-US" altLang="en-US" sz="2000" dirty="0" smtClean="0"/>
              <a:t> 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2000" i="1" dirty="0" smtClean="0">
                <a:latin typeface="Times New Roman" panose="02020603050405020304" pitchFamily="18" charset="0"/>
              </a:rPr>
              <a:t>GainRatio </a:t>
            </a:r>
            <a:r>
              <a:rPr lang="en-US" altLang="en-US" sz="2000" dirty="0" smtClean="0"/>
              <a:t>penalizes attributes that split examples in many small classes such as</a:t>
            </a:r>
            <a:r>
              <a:rPr lang="en-US" altLang="en-US" sz="2000" dirty="0" smtClean="0">
                <a:latin typeface="Arial" panose="020B0604020202020204" pitchFamily="34" charset="0"/>
              </a:rPr>
              <a:t> </a:t>
            </a:r>
            <a:r>
              <a:rPr lang="en-US" altLang="en-US" sz="2000" i="1" dirty="0" smtClean="0">
                <a:latin typeface="Times New Roman" panose="02020603050405020304" pitchFamily="18" charset="0"/>
              </a:rPr>
              <a:t>Date</a:t>
            </a:r>
            <a:r>
              <a:rPr lang="en-US" altLang="en-US" sz="2000" i="1" dirty="0" smtClean="0"/>
              <a:t>. </a:t>
            </a:r>
            <a:r>
              <a:rPr lang="en-US" altLang="en-US" sz="2000" dirty="0" smtClean="0"/>
              <a:t>Let </a:t>
            </a:r>
            <a:r>
              <a:rPr lang="en-US" altLang="en-US" sz="2000" i="1" dirty="0" smtClean="0">
                <a:latin typeface="Times New Roman" panose="02020603050405020304" pitchFamily="18" charset="0"/>
              </a:rPr>
              <a:t>|S |=n, Date </a:t>
            </a:r>
            <a:r>
              <a:rPr lang="en-US" altLang="en-US" sz="2000" dirty="0" smtClean="0"/>
              <a:t>splits examples in</a:t>
            </a:r>
            <a:r>
              <a:rPr lang="en-US" altLang="en-US" sz="2000" dirty="0" smtClean="0">
                <a:latin typeface="Arial" panose="020B0604020202020204" pitchFamily="34" charset="0"/>
              </a:rPr>
              <a:t> </a:t>
            </a:r>
            <a:r>
              <a:rPr lang="en-US" altLang="en-US" sz="2000" i="1" dirty="0" smtClean="0">
                <a:latin typeface="Times New Roman" panose="02020603050405020304" pitchFamily="18" charset="0"/>
              </a:rPr>
              <a:t>n </a:t>
            </a:r>
            <a:r>
              <a:rPr lang="en-US" altLang="en-US" sz="2000" dirty="0" smtClean="0"/>
              <a:t>classes</a:t>
            </a:r>
            <a:endParaRPr lang="en-US" altLang="en-US" sz="2000" i="1" dirty="0" smtClean="0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en-US" sz="1800" i="1" dirty="0" smtClean="0">
                <a:latin typeface="Times New Roman" panose="02020603050405020304" pitchFamily="18" charset="0"/>
              </a:rPr>
              <a:t>SplitInformation</a:t>
            </a:r>
            <a:r>
              <a:rPr lang="en-US" altLang="en-US" sz="1800" dirty="0" smtClean="0">
                <a:latin typeface="Times New Roman" panose="02020603050405020304" pitchFamily="18" charset="0"/>
              </a:rPr>
              <a:t>(</a:t>
            </a:r>
            <a:r>
              <a:rPr lang="en-US" altLang="en-US" sz="1800" i="1" dirty="0" smtClean="0">
                <a:latin typeface="Times New Roman" panose="02020603050405020304" pitchFamily="18" charset="0"/>
              </a:rPr>
              <a:t>S</a:t>
            </a:r>
            <a:r>
              <a:rPr lang="en-US" altLang="en-US" sz="1800" dirty="0" smtClean="0">
                <a:latin typeface="Times New Roman" panose="02020603050405020304" pitchFamily="18" charset="0"/>
              </a:rPr>
              <a:t>, </a:t>
            </a:r>
            <a:r>
              <a:rPr lang="en-US" altLang="en-US" sz="1800" i="1" dirty="0" smtClean="0">
                <a:latin typeface="Times New Roman" panose="02020603050405020304" pitchFamily="18" charset="0"/>
              </a:rPr>
              <a:t>Date</a:t>
            </a:r>
            <a:r>
              <a:rPr lang="en-US" altLang="en-US" sz="1800" dirty="0" smtClean="0">
                <a:latin typeface="Times New Roman" panose="02020603050405020304" pitchFamily="18" charset="0"/>
              </a:rPr>
              <a:t>)= −[(1/</a:t>
            </a:r>
            <a:r>
              <a:rPr lang="en-US" altLang="en-US" sz="1800" i="1" dirty="0" smtClean="0">
                <a:latin typeface="Times New Roman" panose="02020603050405020304" pitchFamily="18" charset="0"/>
              </a:rPr>
              <a:t>n</a:t>
            </a:r>
            <a:r>
              <a:rPr lang="en-US" altLang="en-US" sz="1800" dirty="0" smtClean="0">
                <a:latin typeface="Times New Roman" panose="02020603050405020304" pitchFamily="18" charset="0"/>
              </a:rPr>
              <a:t> </a:t>
            </a:r>
            <a:r>
              <a:rPr lang="en-US" altLang="en-US" sz="1800" i="1" dirty="0" smtClean="0">
                <a:latin typeface="Times New Roman" panose="02020603050405020304" pitchFamily="18" charset="0"/>
              </a:rPr>
              <a:t>log</a:t>
            </a:r>
            <a:r>
              <a:rPr lang="en-US" altLang="en-US" sz="1800" baseline="-25000" dirty="0" smtClean="0">
                <a:latin typeface="Times New Roman" panose="02020603050405020304" pitchFamily="18" charset="0"/>
              </a:rPr>
              <a:t>2 </a:t>
            </a:r>
            <a:r>
              <a:rPr lang="en-US" altLang="en-US" sz="1800" dirty="0" smtClean="0">
                <a:latin typeface="Times New Roman" panose="02020603050405020304" pitchFamily="18" charset="0"/>
              </a:rPr>
              <a:t>1/</a:t>
            </a:r>
            <a:r>
              <a:rPr lang="en-US" altLang="en-US" sz="1800" i="1" dirty="0" smtClean="0">
                <a:latin typeface="Times New Roman" panose="02020603050405020304" pitchFamily="18" charset="0"/>
              </a:rPr>
              <a:t>n</a:t>
            </a:r>
            <a:r>
              <a:rPr lang="en-US" altLang="en-US" sz="1800" dirty="0" smtClean="0">
                <a:latin typeface="Times New Roman" panose="02020603050405020304" pitchFamily="18" charset="0"/>
              </a:rPr>
              <a:t>)+…+ (1/</a:t>
            </a:r>
            <a:r>
              <a:rPr lang="en-US" altLang="en-US" sz="1800" i="1" dirty="0" smtClean="0">
                <a:latin typeface="Times New Roman" panose="02020603050405020304" pitchFamily="18" charset="0"/>
              </a:rPr>
              <a:t>n</a:t>
            </a:r>
            <a:r>
              <a:rPr lang="en-US" altLang="en-US" sz="1800" dirty="0" smtClean="0">
                <a:latin typeface="Times New Roman" panose="02020603050405020304" pitchFamily="18" charset="0"/>
              </a:rPr>
              <a:t> </a:t>
            </a:r>
            <a:r>
              <a:rPr lang="en-US" altLang="en-US" sz="1800" i="1" dirty="0" smtClean="0">
                <a:latin typeface="Times New Roman" panose="02020603050405020304" pitchFamily="18" charset="0"/>
              </a:rPr>
              <a:t>log</a:t>
            </a:r>
            <a:r>
              <a:rPr lang="en-US" altLang="en-US" sz="1800" baseline="-25000" dirty="0" smtClean="0">
                <a:latin typeface="Times New Roman" panose="02020603050405020304" pitchFamily="18" charset="0"/>
              </a:rPr>
              <a:t>2 </a:t>
            </a:r>
            <a:r>
              <a:rPr lang="en-US" altLang="en-US" sz="1800" dirty="0" smtClean="0">
                <a:latin typeface="Times New Roman" panose="02020603050405020304" pitchFamily="18" charset="0"/>
              </a:rPr>
              <a:t>1/</a:t>
            </a:r>
            <a:r>
              <a:rPr lang="en-US" altLang="en-US" sz="1800" i="1" dirty="0" smtClean="0">
                <a:latin typeface="Times New Roman" panose="02020603050405020304" pitchFamily="18" charset="0"/>
              </a:rPr>
              <a:t>n</a:t>
            </a:r>
            <a:r>
              <a:rPr lang="en-US" altLang="en-US" sz="1800" dirty="0" smtClean="0">
                <a:latin typeface="Times New Roman" panose="02020603050405020304" pitchFamily="18" charset="0"/>
              </a:rPr>
              <a:t>)]= −</a:t>
            </a:r>
            <a:r>
              <a:rPr lang="en-US" altLang="en-US" sz="1800" i="1" dirty="0" smtClean="0">
                <a:latin typeface="Times New Roman" panose="02020603050405020304" pitchFamily="18" charset="0"/>
              </a:rPr>
              <a:t>log</a:t>
            </a:r>
            <a:r>
              <a:rPr lang="en-US" altLang="en-US" sz="1800" baseline="-25000" dirty="0" smtClean="0">
                <a:latin typeface="Times New Roman" panose="02020603050405020304" pitchFamily="18" charset="0"/>
              </a:rPr>
              <a:t>2</a:t>
            </a:r>
            <a:r>
              <a:rPr lang="en-US" altLang="en-US" sz="1800" dirty="0" smtClean="0">
                <a:latin typeface="Times New Roman" panose="02020603050405020304" pitchFamily="18" charset="0"/>
              </a:rPr>
              <a:t>1/</a:t>
            </a:r>
            <a:r>
              <a:rPr lang="en-US" altLang="en-US" sz="1800" i="1" dirty="0" smtClean="0">
                <a:latin typeface="Times New Roman" panose="02020603050405020304" pitchFamily="18" charset="0"/>
              </a:rPr>
              <a:t>n </a:t>
            </a:r>
            <a:r>
              <a:rPr lang="en-US" altLang="en-US" sz="1800" dirty="0" smtClean="0">
                <a:latin typeface="Times New Roman" panose="02020603050405020304" pitchFamily="18" charset="0"/>
              </a:rPr>
              <a:t>=</a:t>
            </a:r>
            <a:r>
              <a:rPr lang="en-US" altLang="en-US" sz="1800" i="1" dirty="0" smtClean="0">
                <a:latin typeface="Times New Roman" panose="02020603050405020304" pitchFamily="18" charset="0"/>
              </a:rPr>
              <a:t>log</a:t>
            </a:r>
            <a:r>
              <a:rPr lang="en-US" altLang="en-US" sz="1800" baseline="-25000" dirty="0" smtClean="0">
                <a:latin typeface="Times New Roman" panose="02020603050405020304" pitchFamily="18" charset="0"/>
              </a:rPr>
              <a:t>2</a:t>
            </a:r>
            <a:r>
              <a:rPr lang="en-US" altLang="en-US" sz="1800" i="1" dirty="0" smtClean="0">
                <a:latin typeface="Times New Roman" panose="02020603050405020304" pitchFamily="18" charset="0"/>
              </a:rPr>
              <a:t>n</a:t>
            </a:r>
          </a:p>
          <a:p>
            <a:pPr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en-US" sz="2000" dirty="0" smtClean="0"/>
              <a:t>Compare with </a:t>
            </a:r>
            <a:r>
              <a:rPr lang="en-US" altLang="en-US" sz="2000" i="1" dirty="0" smtClean="0">
                <a:latin typeface="Times New Roman" panose="02020603050405020304" pitchFamily="18" charset="0"/>
              </a:rPr>
              <a:t>A</a:t>
            </a:r>
            <a:r>
              <a:rPr lang="en-US" altLang="en-US" sz="2000" dirty="0" smtClean="0">
                <a:latin typeface="Arial" panose="020B0604020202020204" pitchFamily="34" charset="0"/>
              </a:rPr>
              <a:t>, </a:t>
            </a:r>
            <a:r>
              <a:rPr lang="en-US" altLang="en-US" sz="2000" dirty="0" smtClean="0"/>
              <a:t>which splits data in two even classes</a:t>
            </a:r>
            <a:r>
              <a:rPr lang="en-US" altLang="en-US" sz="2000" dirty="0" smtClean="0">
                <a:latin typeface="Arial" panose="020B0604020202020204" pitchFamily="34" charset="0"/>
              </a:rPr>
              <a:t>: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en-US" sz="1800" i="1" dirty="0" smtClean="0">
                <a:latin typeface="Times New Roman" panose="02020603050405020304" pitchFamily="18" charset="0"/>
              </a:rPr>
              <a:t>SplitInformation</a:t>
            </a:r>
            <a:r>
              <a:rPr lang="en-US" altLang="en-US" sz="1800" dirty="0" smtClean="0">
                <a:latin typeface="Times New Roman" panose="02020603050405020304" pitchFamily="18" charset="0"/>
              </a:rPr>
              <a:t>(</a:t>
            </a:r>
            <a:r>
              <a:rPr lang="en-US" altLang="en-US" sz="1800" i="1" dirty="0" smtClean="0">
                <a:latin typeface="Times New Roman" panose="02020603050405020304" pitchFamily="18" charset="0"/>
              </a:rPr>
              <a:t>S</a:t>
            </a:r>
            <a:r>
              <a:rPr lang="en-US" altLang="en-US" sz="1800" dirty="0" smtClean="0">
                <a:latin typeface="Times New Roman" panose="02020603050405020304" pitchFamily="18" charset="0"/>
              </a:rPr>
              <a:t>, </a:t>
            </a:r>
            <a:r>
              <a:rPr lang="en-US" altLang="en-US" sz="1800" i="1" dirty="0" smtClean="0">
                <a:latin typeface="Times New Roman" panose="02020603050405020304" pitchFamily="18" charset="0"/>
              </a:rPr>
              <a:t>A</a:t>
            </a:r>
            <a:r>
              <a:rPr lang="en-US" altLang="en-US" sz="1800" dirty="0" smtClean="0">
                <a:latin typeface="Times New Roman" panose="02020603050405020304" pitchFamily="18" charset="0"/>
              </a:rPr>
              <a:t>)= − [(1/2 log</a:t>
            </a:r>
            <a:r>
              <a:rPr lang="en-US" altLang="en-US" sz="1800" baseline="-25000" dirty="0" smtClean="0">
                <a:latin typeface="Times New Roman" panose="02020603050405020304" pitchFamily="18" charset="0"/>
              </a:rPr>
              <a:t>2</a:t>
            </a:r>
            <a:r>
              <a:rPr lang="en-US" altLang="en-US" sz="1800" dirty="0" smtClean="0">
                <a:latin typeface="Times New Roman" panose="02020603050405020304" pitchFamily="18" charset="0"/>
              </a:rPr>
              <a:t>1/2)+ (1/2 log</a:t>
            </a:r>
            <a:r>
              <a:rPr lang="en-US" altLang="en-US" sz="1800" baseline="-25000" dirty="0" smtClean="0">
                <a:latin typeface="Times New Roman" panose="02020603050405020304" pitchFamily="18" charset="0"/>
              </a:rPr>
              <a:t>2</a:t>
            </a:r>
            <a:r>
              <a:rPr lang="en-US" altLang="en-US" sz="1800" dirty="0" smtClean="0">
                <a:latin typeface="Times New Roman" panose="02020603050405020304" pitchFamily="18" charset="0"/>
              </a:rPr>
              <a:t>1/2) ]= − [− 1/2 −1/2]=1</a:t>
            </a:r>
            <a:endParaRPr lang="en-US" altLang="en-US" sz="1800" dirty="0" smtClean="0">
              <a:latin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en-US" sz="2000" i="1" dirty="0" smtClean="0">
              <a:latin typeface="Times New Roman" panose="02020603050405020304" pitchFamily="18" charset="0"/>
            </a:endParaRPr>
          </a:p>
        </p:txBody>
      </p:sp>
      <p:sp>
        <p:nvSpPr>
          <p:cNvPr id="391172" name="Line 4"/>
          <p:cNvSpPr>
            <a:spLocks noChangeShapeType="1"/>
          </p:cNvSpPr>
          <p:nvPr/>
        </p:nvSpPr>
        <p:spPr bwMode="auto">
          <a:xfrm>
            <a:off x="3886200" y="2276475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391173" name="Line 5"/>
          <p:cNvSpPr>
            <a:spLocks noChangeShapeType="1"/>
          </p:cNvSpPr>
          <p:nvPr/>
        </p:nvSpPr>
        <p:spPr bwMode="auto">
          <a:xfrm>
            <a:off x="5076825" y="22764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391174" name="Line 6"/>
          <p:cNvSpPr>
            <a:spLocks noChangeShapeType="1"/>
          </p:cNvSpPr>
          <p:nvPr/>
        </p:nvSpPr>
        <p:spPr bwMode="auto">
          <a:xfrm>
            <a:off x="3433763" y="4076700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51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b="1" dirty="0"/>
              <a:t>Handling </a:t>
            </a:r>
            <a:r>
              <a:rPr lang="en-US" b="1" dirty="0" smtClean="0"/>
              <a:t>missing values training </a:t>
            </a:r>
            <a:r>
              <a:rPr lang="en-US" b="1" dirty="0"/>
              <a:t>data</a:t>
            </a:r>
          </a:p>
        </p:txBody>
      </p:sp>
      <p:sp>
        <p:nvSpPr>
          <p:cNvPr id="32665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524000"/>
            <a:ext cx="8208962" cy="4611687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pPr marL="457200" indent="-457200" eaLnBrk="1" hangingPunct="1">
              <a:buFont typeface="Wingdings" charset="0"/>
              <a:buChar char="§"/>
              <a:defRPr/>
            </a:pPr>
            <a:r>
              <a:rPr lang="en-US" dirty="0" smtClean="0">
                <a:ea typeface="+mn-ea"/>
                <a:cs typeface="+mn-cs"/>
              </a:rPr>
              <a:t>How to cope with the problem that the value of some attribute may be missing?</a:t>
            </a:r>
          </a:p>
          <a:p>
            <a:pPr marL="457200" indent="-457200" eaLnBrk="1" hangingPunct="1">
              <a:buFont typeface="Wingdings" charset="0"/>
              <a:buChar char="§"/>
              <a:defRPr/>
            </a:pPr>
            <a:r>
              <a:rPr lang="en-US" dirty="0" smtClean="0">
                <a:ea typeface="+mn-ea"/>
                <a:cs typeface="+mn-cs"/>
              </a:rPr>
              <a:t>The strategy: use other examples to guess attribute</a:t>
            </a:r>
          </a:p>
          <a:p>
            <a:pPr marL="838200" lvl="1" indent="-381000" eaLnBrk="1" hangingPunct="1">
              <a:buFont typeface="Arial" charset="0"/>
              <a:buAutoNum type="arabicPeriod"/>
              <a:defRPr/>
            </a:pPr>
            <a:r>
              <a:rPr lang="en-US" dirty="0" smtClean="0">
                <a:ea typeface="+mn-ea"/>
              </a:rPr>
              <a:t>Assign the value that is most common among the training examples at the node</a:t>
            </a:r>
          </a:p>
          <a:p>
            <a:pPr marL="838200" lvl="1" indent="-381000" eaLnBrk="1" hangingPunct="1">
              <a:buFont typeface="Arial" charset="0"/>
              <a:buAutoNum type="arabicPeriod"/>
              <a:defRPr/>
            </a:pPr>
            <a:r>
              <a:rPr lang="en-US" dirty="0" smtClean="0">
                <a:ea typeface="+mn-ea"/>
              </a:rPr>
              <a:t>Assign a probability to each value, based on frequencies, and assign values to missing attribute, according to this probability distribution</a:t>
            </a:r>
          </a:p>
        </p:txBody>
      </p:sp>
    </p:spTree>
    <p:extLst>
      <p:ext uri="{BB962C8B-B14F-4D97-AF65-F5344CB8AC3E}">
        <p14:creationId xmlns:p14="http://schemas.microsoft.com/office/powerpoint/2010/main" val="169189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Suited for following classification problems:</a:t>
            </a:r>
          </a:p>
          <a:p>
            <a:r>
              <a:rPr lang="en-US" dirty="0" smtClean="0"/>
              <a:t>Applications whose Instances </a:t>
            </a:r>
            <a:r>
              <a:rPr lang="en-US" dirty="0"/>
              <a:t>are represented by attribute-value pairs. </a:t>
            </a:r>
            <a:endParaRPr lang="en-US" dirty="0" smtClean="0"/>
          </a:p>
          <a:p>
            <a:r>
              <a:rPr lang="en-US" dirty="0"/>
              <a:t>The </a:t>
            </a:r>
            <a:r>
              <a:rPr lang="en-US" dirty="0" smtClean="0"/>
              <a:t>target function </a:t>
            </a:r>
            <a:r>
              <a:rPr lang="en-US" dirty="0"/>
              <a:t>has discrete output values</a:t>
            </a:r>
            <a:endParaRPr lang="en-US" dirty="0" smtClean="0"/>
          </a:p>
          <a:p>
            <a:r>
              <a:rPr lang="en-US" dirty="0"/>
              <a:t> Disjunctive descriptions may be required</a:t>
            </a:r>
            <a:endParaRPr lang="en-US" dirty="0" smtClean="0"/>
          </a:p>
          <a:p>
            <a:r>
              <a:rPr lang="en-US" dirty="0"/>
              <a:t> The training data may contain missing attribute </a:t>
            </a:r>
            <a:r>
              <a:rPr lang="en-US" dirty="0" smtClean="0"/>
              <a:t>values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Real world applications</a:t>
            </a:r>
          </a:p>
          <a:p>
            <a:r>
              <a:rPr lang="en-US" dirty="0" smtClean="0"/>
              <a:t>Biomedical applications</a:t>
            </a:r>
          </a:p>
          <a:p>
            <a:r>
              <a:rPr lang="en-US" dirty="0" smtClean="0"/>
              <a:t>Manufacturing</a:t>
            </a:r>
          </a:p>
          <a:p>
            <a:r>
              <a:rPr lang="en-US" dirty="0" smtClean="0"/>
              <a:t>Banking sector</a:t>
            </a:r>
          </a:p>
          <a:p>
            <a:r>
              <a:rPr lang="en-US" dirty="0" smtClean="0"/>
              <a:t>Make-Buy decisions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21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92"/>
          <p:cNvSpPr txBox="1"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4400"/>
              <a:buFont typeface="Calibri"/>
              <a:buNone/>
            </a:pPr>
            <a:r>
              <a:rPr lang="en-US" dirty="0"/>
              <a:t>Probability Theory</a:t>
            </a:r>
            <a:endParaRPr dirty="0"/>
          </a:p>
        </p:txBody>
      </p:sp>
      <p:pic>
        <p:nvPicPr>
          <p:cNvPr id="722" name="Google Shape;722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1676400"/>
            <a:ext cx="6629400" cy="457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228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99"/>
          <p:cNvSpPr txBox="1"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Probability Theory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74" name="Google Shape;774;p99"/>
          <p:cNvSpPr txBox="1">
            <a:spLocks noGrp="1"/>
          </p:cNvSpPr>
          <p:nvPr>
            <p:ph type="body" idx="4294967295"/>
          </p:nvPr>
        </p:nvSpPr>
        <p:spPr>
          <a:xfrm>
            <a:off x="0" y="2282825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772" name="Google Shape;772;p99"/>
          <p:cNvSpPr/>
          <p:nvPr/>
        </p:nvSpPr>
        <p:spPr>
          <a:xfrm>
            <a:off x="762000" y="1676400"/>
            <a:ext cx="38862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Bayes rule - Example</a:t>
            </a:r>
            <a:endParaRPr/>
          </a:p>
        </p:txBody>
      </p:sp>
      <p:sp>
        <p:nvSpPr>
          <p:cNvPr id="773" name="Google Shape;773;p99"/>
          <p:cNvSpPr txBox="1"/>
          <p:nvPr/>
        </p:nvSpPr>
        <p:spPr>
          <a:xfrm>
            <a:off x="486076" y="2209800"/>
            <a:ext cx="82296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 sz="4400">
              <a:solidFill>
                <a:srgbClr val="36609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5" name="Google Shape;775;p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083" y="1395981"/>
            <a:ext cx="9023584" cy="52681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859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04"/>
          <p:cNvSpPr txBox="1"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Probability Densities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09" name="Google Shape;809;p104"/>
          <p:cNvSpPr txBox="1">
            <a:spLocks noGrp="1"/>
          </p:cNvSpPr>
          <p:nvPr>
            <p:ph type="body" idx="4294967295"/>
          </p:nvPr>
        </p:nvSpPr>
        <p:spPr>
          <a:xfrm>
            <a:off x="0" y="1600200"/>
            <a:ext cx="82296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	</a:t>
            </a:r>
            <a:endParaRPr/>
          </a:p>
        </p:txBody>
      </p:sp>
      <p:pic>
        <p:nvPicPr>
          <p:cNvPr id="810" name="Google Shape;810;p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1" y="1828800"/>
            <a:ext cx="6629400" cy="4286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364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The outcomes for random variables and their associated probabilities can be organized in to distributions</a:t>
            </a:r>
          </a:p>
          <a:p>
            <a:r>
              <a:rPr lang="en-US" sz="2800" dirty="0" smtClean="0"/>
              <a:t>Two types of distributions based on types of Random variables: Discrete and Continuous</a:t>
            </a:r>
          </a:p>
          <a:p>
            <a:r>
              <a:rPr lang="en-US" sz="2800" dirty="0" smtClean="0"/>
              <a:t>Discrete:</a:t>
            </a:r>
          </a:p>
          <a:p>
            <a:pPr lvl="1"/>
            <a:r>
              <a:rPr lang="en-US" sz="2400" dirty="0" smtClean="0"/>
              <a:t>Binomial distributions</a:t>
            </a:r>
          </a:p>
          <a:p>
            <a:r>
              <a:rPr lang="en-US" dirty="0" smtClean="0"/>
              <a:t>Continuous </a:t>
            </a:r>
          </a:p>
          <a:p>
            <a:pPr lvl="1"/>
            <a:r>
              <a:rPr lang="en-US" sz="2400" dirty="0"/>
              <a:t>Gaussian, exponential, t, F, chi-squared </a:t>
            </a:r>
            <a:r>
              <a:rPr lang="en-US" sz="2400" dirty="0" smtClean="0"/>
              <a:t>distributions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50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Bernoulli Distribution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800" dirty="0" smtClean="0"/>
              <a:t>A </a:t>
            </a:r>
            <a:r>
              <a:rPr lang="en-GB" sz="2800" dirty="0" err="1" smtClean="0"/>
              <a:t>r.v</a:t>
            </a:r>
            <a:r>
              <a:rPr lang="en-GB" sz="2800" dirty="0" smtClean="0"/>
              <a:t>. X is said to follow Bernoulli’s distribution when there are only  two possible outcomes </a:t>
            </a:r>
          </a:p>
          <a:p>
            <a:pPr lvl="1"/>
            <a:r>
              <a:rPr lang="en-GB" sz="2400" dirty="0" smtClean="0"/>
              <a:t>By convention either Success (1) or Failure (0)</a:t>
            </a:r>
          </a:p>
          <a:p>
            <a:pPr lvl="1"/>
            <a:r>
              <a:rPr lang="en-GB" sz="2400" dirty="0" smtClean="0"/>
              <a:t>And there is only one trial</a:t>
            </a:r>
          </a:p>
          <a:p>
            <a:pPr lvl="1"/>
            <a:r>
              <a:rPr lang="en-GB" sz="2400" dirty="0" smtClean="0"/>
              <a:t>Ex: tossing a coin at the start f the match</a:t>
            </a:r>
          </a:p>
          <a:p>
            <a:r>
              <a:rPr lang="en-GB" sz="2800" dirty="0" smtClean="0"/>
              <a:t>Let p represents the probability of success and (1-p) represent the probability of failure, then the probability mass function is defined as</a:t>
            </a:r>
          </a:p>
          <a:p>
            <a:pPr marL="0" indent="0">
              <a:buNone/>
            </a:pPr>
            <a:r>
              <a:rPr lang="en-GB" sz="2800" dirty="0"/>
              <a:t>	</a:t>
            </a:r>
            <a:r>
              <a:rPr lang="en-GB" sz="2800" dirty="0" smtClean="0"/>
              <a:t>f(x) =    p       if x=1</a:t>
            </a:r>
          </a:p>
          <a:p>
            <a:pPr marL="0" indent="0">
              <a:buNone/>
            </a:pPr>
            <a:r>
              <a:rPr lang="en-GB" sz="2800" dirty="0"/>
              <a:t>	</a:t>
            </a:r>
            <a:r>
              <a:rPr lang="en-GB" sz="2800" dirty="0" smtClean="0"/>
              <a:t>            1-p       x=0</a:t>
            </a:r>
            <a:endParaRPr lang="en-GB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6" name="Left Brace 5"/>
          <p:cNvSpPr/>
          <p:nvPr/>
        </p:nvSpPr>
        <p:spPr>
          <a:xfrm>
            <a:off x="2195736" y="4876800"/>
            <a:ext cx="318864" cy="1066800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5483324" y="5531729"/>
            <a:ext cx="220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err="1" smtClean="0"/>
              <a:t>p</a:t>
            </a:r>
            <a:r>
              <a:rPr lang="en-GB" sz="3200" baseline="30000" dirty="0" err="1" smtClean="0"/>
              <a:t>x</a:t>
            </a:r>
            <a:r>
              <a:rPr lang="en-GB" sz="3200" baseline="30000" dirty="0" smtClean="0"/>
              <a:t> </a:t>
            </a:r>
            <a:r>
              <a:rPr lang="en-GB" sz="3200" dirty="0" smtClean="0"/>
              <a:t>(1-p)</a:t>
            </a:r>
            <a:r>
              <a:rPr lang="en-GB" sz="3200" baseline="30000" dirty="0" smtClean="0"/>
              <a:t>(1-x)</a:t>
            </a:r>
            <a:endParaRPr lang="en-GB" sz="3200" baseline="30000" dirty="0"/>
          </a:p>
        </p:txBody>
      </p:sp>
    </p:spTree>
    <p:extLst>
      <p:ext uri="{BB962C8B-B14F-4D97-AF65-F5344CB8AC3E}">
        <p14:creationId xmlns:p14="http://schemas.microsoft.com/office/powerpoint/2010/main" val="355244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Binomial Distribution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Again binary outcomes, but for n independent trials</a:t>
            </a:r>
          </a:p>
          <a:p>
            <a:pPr lvl="1"/>
            <a:r>
              <a:rPr lang="en-GB" dirty="0" smtClean="0"/>
              <a:t>Probability of success (</a:t>
            </a:r>
            <a:r>
              <a:rPr lang="en-GB" i="1" dirty="0" smtClean="0"/>
              <a:t>p</a:t>
            </a:r>
            <a:r>
              <a:rPr lang="en-GB" dirty="0" smtClean="0"/>
              <a:t>) remains the same for  all the trials</a:t>
            </a:r>
          </a:p>
          <a:p>
            <a:pPr lvl="1"/>
            <a:r>
              <a:rPr lang="en-GB" dirty="0" smtClean="0"/>
              <a:t>Probability of r success is given by</a:t>
            </a:r>
          </a:p>
          <a:p>
            <a:pPr marL="457200" lvl="1" indent="0">
              <a:buNone/>
            </a:pPr>
            <a:r>
              <a:rPr lang="en-GB" dirty="0" smtClean="0"/>
              <a:t>P(X=r) = </a:t>
            </a:r>
            <a:r>
              <a:rPr lang="en-GB" baseline="30000" dirty="0" err="1" smtClean="0"/>
              <a:t>n</a:t>
            </a:r>
            <a:r>
              <a:rPr lang="en-GB" dirty="0" err="1" smtClean="0"/>
              <a:t>C</a:t>
            </a:r>
            <a:r>
              <a:rPr lang="en-GB" baseline="-25000" dirty="0" err="1" smtClean="0"/>
              <a:t>r</a:t>
            </a:r>
            <a:r>
              <a:rPr lang="en-GB" dirty="0" smtClean="0"/>
              <a:t> </a:t>
            </a:r>
            <a:r>
              <a:rPr lang="en-GB" dirty="0" err="1" smtClean="0"/>
              <a:t>p</a:t>
            </a:r>
            <a:r>
              <a:rPr lang="en-GB" baseline="30000" dirty="0" err="1" smtClean="0"/>
              <a:t>r</a:t>
            </a:r>
            <a:r>
              <a:rPr lang="en-GB" dirty="0" smtClean="0"/>
              <a:t> (1-p)</a:t>
            </a:r>
            <a:r>
              <a:rPr lang="en-GB" baseline="30000" dirty="0" smtClean="0"/>
              <a:t>n-r</a:t>
            </a:r>
          </a:p>
          <a:p>
            <a:pPr marL="457200" lvl="1" indent="0">
              <a:buNone/>
            </a:pPr>
            <a:endParaRPr lang="en-GB" baseline="30000" dirty="0"/>
          </a:p>
          <a:p>
            <a:pPr marL="457200" lvl="1" indent="0">
              <a:buNone/>
            </a:pPr>
            <a:r>
              <a:rPr lang="en-GB" dirty="0" smtClean="0"/>
              <a:t>Mean  E(X) = </a:t>
            </a:r>
            <a:r>
              <a:rPr lang="en-GB" dirty="0" err="1" smtClean="0"/>
              <a:t>np</a:t>
            </a:r>
            <a:endParaRPr lang="en-GB" dirty="0" smtClean="0"/>
          </a:p>
          <a:p>
            <a:pPr marL="457200" lvl="1" indent="0">
              <a:buNone/>
            </a:pPr>
            <a:r>
              <a:rPr lang="en-GB" dirty="0" smtClean="0"/>
              <a:t>Variance </a:t>
            </a:r>
            <a:r>
              <a:rPr lang="en-GB" dirty="0" err="1" smtClean="0"/>
              <a:t>Var</a:t>
            </a:r>
            <a:r>
              <a:rPr lang="en-GB" dirty="0" smtClean="0"/>
              <a:t>(X) = </a:t>
            </a:r>
            <a:r>
              <a:rPr lang="en-GB" dirty="0" err="1" smtClean="0"/>
              <a:t>npq</a:t>
            </a:r>
            <a:r>
              <a:rPr lang="en-GB" dirty="0" smtClean="0"/>
              <a:t>    (where q=1-p)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37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09"/>
          <p:cNvSpPr txBox="1">
            <a:spLocks noGrp="1"/>
          </p:cNvSpPr>
          <p:nvPr>
            <p:ph type="title" idx="4294967295"/>
          </p:nvPr>
        </p:nvSpPr>
        <p:spPr>
          <a:xfrm>
            <a:off x="-1447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4400"/>
              <a:buFont typeface="Calibri"/>
              <a:buNone/>
            </a:pPr>
            <a:r>
              <a:rPr lang="en-US" dirty="0">
                <a:solidFill>
                  <a:srgbClr val="000000"/>
                </a:solidFill>
              </a:rPr>
              <a:t>Gaussian Distribution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844" name="Google Shape;844;p109"/>
          <p:cNvSpPr txBox="1">
            <a:spLocks noGrp="1"/>
          </p:cNvSpPr>
          <p:nvPr>
            <p:ph type="body" idx="4294967295"/>
          </p:nvPr>
        </p:nvSpPr>
        <p:spPr>
          <a:xfrm>
            <a:off x="0" y="1600200"/>
            <a:ext cx="82296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	</a:t>
            </a:r>
            <a:endParaRPr/>
          </a:p>
        </p:txBody>
      </p:sp>
      <p:pic>
        <p:nvPicPr>
          <p:cNvPr id="845" name="Google Shape;845;p1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6237" y="1600200"/>
            <a:ext cx="8391525" cy="463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642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93837"/>
            <a:ext cx="8839200" cy="452596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Session </a:t>
            </a:r>
            <a:r>
              <a:rPr lang="en-US" sz="3200" dirty="0" smtClean="0"/>
              <a:t>1 Review: ML Introduction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 smtClean="0"/>
              <a:t>Session </a:t>
            </a:r>
            <a:r>
              <a:rPr lang="en-US" sz="3200" dirty="0"/>
              <a:t>2 Review: Math </a:t>
            </a:r>
            <a:r>
              <a:rPr lang="en-US" sz="3200" dirty="0" smtClean="0"/>
              <a:t>Prelims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Session </a:t>
            </a:r>
            <a:r>
              <a:rPr lang="en-US" sz="3200" dirty="0" smtClean="0"/>
              <a:t>3 </a:t>
            </a:r>
            <a:r>
              <a:rPr lang="en-US" sz="3200" dirty="0"/>
              <a:t>Review</a:t>
            </a:r>
            <a:r>
              <a:rPr lang="en-US" sz="3200" dirty="0" smtClean="0"/>
              <a:t>: Bayesian Learning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Session </a:t>
            </a:r>
            <a:r>
              <a:rPr lang="en-US" sz="3200" dirty="0" smtClean="0"/>
              <a:t>4 </a:t>
            </a:r>
            <a:r>
              <a:rPr lang="en-US" sz="3200" dirty="0"/>
              <a:t>Review</a:t>
            </a:r>
            <a:r>
              <a:rPr lang="en-US" sz="3200" dirty="0" smtClean="0"/>
              <a:t>: Naïve Bayes Classifier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Session </a:t>
            </a:r>
            <a:r>
              <a:rPr lang="en-US" sz="3200" dirty="0" smtClean="0"/>
              <a:t>5 </a:t>
            </a:r>
            <a:r>
              <a:rPr lang="en-US" sz="3200" dirty="0"/>
              <a:t>Review</a:t>
            </a:r>
            <a:r>
              <a:rPr lang="en-US" sz="3200" dirty="0" smtClean="0"/>
              <a:t>: Logistic Regression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Session </a:t>
            </a:r>
            <a:r>
              <a:rPr lang="en-US" sz="3200" dirty="0" smtClean="0"/>
              <a:t>6 </a:t>
            </a:r>
            <a:r>
              <a:rPr lang="en-US" sz="3200" dirty="0"/>
              <a:t>Review</a:t>
            </a:r>
            <a:r>
              <a:rPr lang="en-US" sz="3200" dirty="0" smtClean="0"/>
              <a:t>: Linear Regression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Session </a:t>
            </a:r>
            <a:r>
              <a:rPr lang="en-US" sz="3200" dirty="0" smtClean="0"/>
              <a:t>7 </a:t>
            </a:r>
            <a:r>
              <a:rPr lang="en-US" sz="3200" dirty="0"/>
              <a:t>Review</a:t>
            </a:r>
            <a:r>
              <a:rPr lang="en-US" sz="3200" dirty="0" smtClean="0"/>
              <a:t>: Decision Tree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0" y="533400"/>
            <a:ext cx="8077200" cy="1143000"/>
          </a:xfrm>
        </p:spPr>
        <p:txBody>
          <a:bodyPr/>
          <a:lstStyle/>
          <a:p>
            <a:r>
              <a:rPr lang="en-US" dirty="0"/>
              <a:t>Session </a:t>
            </a:r>
            <a:r>
              <a:rPr lang="en-US" dirty="0" smtClean="0"/>
              <a:t>8: Review of session 1 to 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55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42900" y="1063229"/>
            <a:ext cx="6172200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endParaRPr lang="en-GB" altLang="en-US" sz="2400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89350" y="1317626"/>
            <a:ext cx="8229600" cy="4525963"/>
          </a:xfrm>
          <a:prstGeom prst="rect">
            <a:avLst/>
          </a:prstGeom>
        </p:spPr>
        <p:txBody>
          <a:bodyPr/>
          <a:lstStyle/>
          <a:p>
            <a:pPr lvl="1">
              <a:lnSpc>
                <a:spcPct val="90000"/>
              </a:lnSpc>
              <a:buFont typeface="Wingdings" panose="05000000000000000000" pitchFamily="2" charset="2"/>
              <a:buChar char="ü"/>
            </a:pPr>
            <a:endParaRPr lang="en-US" altLang="en-US" sz="1050" dirty="0"/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altLang="en-US" sz="2000" dirty="0"/>
              <a:t>The mean of a discrete random variable is the </a:t>
            </a:r>
            <a:r>
              <a:rPr lang="en-US" altLang="en-US" sz="2000" b="1" i="1" dirty="0"/>
              <a:t>weighted average</a:t>
            </a:r>
            <a:r>
              <a:rPr lang="en-US" altLang="en-US" sz="2000" dirty="0"/>
              <a:t> of all of its values. The weights are the probabilities. 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ü"/>
            </a:pPr>
            <a:endParaRPr lang="en-US" altLang="en-US" sz="2000" dirty="0" smtClean="0"/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altLang="en-US" sz="2000" dirty="0" smtClean="0"/>
              <a:t>This </a:t>
            </a:r>
            <a:r>
              <a:rPr lang="en-US" altLang="en-US" sz="2000" dirty="0"/>
              <a:t>parameter is also called the expected value of X and is represented by E(X). </a:t>
            </a:r>
          </a:p>
          <a:p>
            <a:pPr>
              <a:lnSpc>
                <a:spcPct val="90000"/>
              </a:lnSpc>
            </a:pPr>
            <a:endParaRPr lang="en-US" altLang="en-US" sz="2000" dirty="0"/>
          </a:p>
          <a:p>
            <a:pPr>
              <a:lnSpc>
                <a:spcPct val="90000"/>
              </a:lnSpc>
            </a:pPr>
            <a:endParaRPr lang="en-US" altLang="en-US" sz="2000" dirty="0"/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ü"/>
            </a:pPr>
            <a:endParaRPr lang="en-US" altLang="en-US" sz="2000" dirty="0"/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altLang="en-US" sz="2000" dirty="0" smtClean="0"/>
              <a:t>The </a:t>
            </a:r>
            <a:r>
              <a:rPr lang="en-US" altLang="en-US" sz="2000" dirty="0"/>
              <a:t>variance is </a:t>
            </a:r>
          </a:p>
          <a:p>
            <a:pPr>
              <a:lnSpc>
                <a:spcPct val="90000"/>
              </a:lnSpc>
            </a:pPr>
            <a:endParaRPr lang="en-US" altLang="en-US" sz="2000" dirty="0"/>
          </a:p>
          <a:p>
            <a:pPr>
              <a:lnSpc>
                <a:spcPct val="90000"/>
              </a:lnSpc>
            </a:pPr>
            <a:endParaRPr lang="en-US" altLang="en-US" sz="2000" dirty="0"/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ü"/>
            </a:pPr>
            <a:endParaRPr lang="en-US" altLang="en-US" sz="2000" dirty="0"/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altLang="en-US" sz="2000" dirty="0"/>
              <a:t>The standard deviation is </a:t>
            </a:r>
          </a:p>
          <a:p>
            <a:pPr>
              <a:lnSpc>
                <a:spcPct val="90000"/>
              </a:lnSpc>
            </a:pPr>
            <a:endParaRPr lang="en-US" altLang="en-US" sz="2000" dirty="0"/>
          </a:p>
          <a:p>
            <a:pPr>
              <a:lnSpc>
                <a:spcPct val="90000"/>
              </a:lnSpc>
            </a:pPr>
            <a:endParaRPr lang="en-US" altLang="en-US" sz="1800" dirty="0"/>
          </a:p>
          <a:p>
            <a:pPr>
              <a:lnSpc>
                <a:spcPct val="90000"/>
              </a:lnSpc>
            </a:pPr>
            <a:endParaRPr lang="en-US" altLang="en-US" sz="1800" dirty="0"/>
          </a:p>
        </p:txBody>
      </p:sp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152400" y="552451"/>
            <a:ext cx="8991600" cy="76517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en-US" dirty="0"/>
              <a:t>Mean, Variance &amp; Standard </a:t>
            </a:r>
            <a:r>
              <a:rPr lang="en-US" altLang="en-US" dirty="0" smtClean="0"/>
              <a:t>Deviation</a:t>
            </a:r>
            <a:endParaRPr lang="en-US" dirty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314043"/>
            <a:ext cx="2886042" cy="656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4621256"/>
            <a:ext cx="3062594" cy="742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450" y="6014820"/>
            <a:ext cx="1301282" cy="371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58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12"/>
          <p:cNvSpPr txBox="1"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4400"/>
              <a:buFont typeface="Calibri"/>
              <a:buNone/>
            </a:pPr>
            <a:r>
              <a:rPr lang="en-US" dirty="0">
                <a:solidFill>
                  <a:srgbClr val="000000"/>
                </a:solidFill>
              </a:rPr>
              <a:t>Gaussian Distribution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865" name="Google Shape;865;p112"/>
          <p:cNvSpPr txBox="1">
            <a:spLocks noGrp="1"/>
          </p:cNvSpPr>
          <p:nvPr>
            <p:ph type="body" idx="4294967295"/>
          </p:nvPr>
        </p:nvSpPr>
        <p:spPr>
          <a:xfrm>
            <a:off x="0" y="1600200"/>
            <a:ext cx="82296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	</a:t>
            </a:r>
            <a:endParaRPr/>
          </a:p>
        </p:txBody>
      </p:sp>
      <p:pic>
        <p:nvPicPr>
          <p:cNvPr id="866" name="Google Shape;866;p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1600200"/>
            <a:ext cx="8058150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415903"/>
            <a:ext cx="5091113" cy="2946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454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125"/>
          <p:cNvSpPr txBox="1">
            <a:spLocks noGrp="1"/>
          </p:cNvSpPr>
          <p:nvPr>
            <p:ph type="body" idx="4294967295"/>
          </p:nvPr>
        </p:nvSpPr>
        <p:spPr>
          <a:xfrm>
            <a:off x="0" y="1600200"/>
            <a:ext cx="82296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	</a:t>
            </a:r>
            <a:endParaRPr/>
          </a:p>
        </p:txBody>
      </p:sp>
      <p:sp>
        <p:nvSpPr>
          <p:cNvPr id="956" name="Google Shape;956;p125"/>
          <p:cNvSpPr txBox="1"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Gaussian Distribution</a:t>
            </a:r>
            <a:endParaRPr/>
          </a:p>
        </p:txBody>
      </p:sp>
      <p:pic>
        <p:nvPicPr>
          <p:cNvPr id="957" name="Google Shape;957;p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1417638"/>
            <a:ext cx="7143750" cy="51383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607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26"/>
          <p:cNvSpPr txBox="1">
            <a:spLocks noGrp="1"/>
          </p:cNvSpPr>
          <p:nvPr>
            <p:ph type="body" idx="4294967295"/>
          </p:nvPr>
        </p:nvSpPr>
        <p:spPr>
          <a:xfrm>
            <a:off x="0" y="1600200"/>
            <a:ext cx="82296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	</a:t>
            </a:r>
            <a:endParaRPr/>
          </a:p>
        </p:txBody>
      </p:sp>
      <p:sp>
        <p:nvSpPr>
          <p:cNvPr id="963" name="Google Shape;963;p126"/>
          <p:cNvSpPr txBox="1"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Gaussian Distribution</a:t>
            </a:r>
            <a:endParaRPr/>
          </a:p>
        </p:txBody>
      </p:sp>
      <p:pic>
        <p:nvPicPr>
          <p:cNvPr id="964" name="Google Shape;964;p1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2013" y="1447800"/>
            <a:ext cx="7419974" cy="50116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779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JOINT Distributions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GB" dirty="0" smtClean="0"/>
                  <a:t>Probability distribution of two random variables X {x</a:t>
                </a:r>
                <a:r>
                  <a:rPr lang="en-GB" baseline="-25000" dirty="0" smtClean="0"/>
                  <a:t>1</a:t>
                </a:r>
                <a:r>
                  <a:rPr lang="en-GB" dirty="0" smtClean="0"/>
                  <a:t>,x</a:t>
                </a:r>
                <a:r>
                  <a:rPr lang="en-GB" baseline="-25000" dirty="0" smtClean="0"/>
                  <a:t>2</a:t>
                </a:r>
                <a:r>
                  <a:rPr lang="en-GB" dirty="0" smtClean="0"/>
                  <a:t>,…</a:t>
                </a:r>
                <a:r>
                  <a:rPr lang="en-GB" dirty="0" err="1" smtClean="0"/>
                  <a:t>x</a:t>
                </a:r>
                <a:r>
                  <a:rPr lang="en-GB" baseline="-25000" dirty="0" err="1" smtClean="0"/>
                  <a:t>n</a:t>
                </a:r>
                <a:r>
                  <a:rPr lang="en-GB" dirty="0" smtClean="0"/>
                  <a:t>} and Y{y</a:t>
                </a:r>
                <a:r>
                  <a:rPr lang="en-GB" baseline="-25000" dirty="0" smtClean="0"/>
                  <a:t>1</a:t>
                </a:r>
                <a:r>
                  <a:rPr lang="en-GB" dirty="0" smtClean="0"/>
                  <a:t>, y</a:t>
                </a:r>
                <a:r>
                  <a:rPr lang="en-GB" baseline="-25000" dirty="0" smtClean="0"/>
                  <a:t>2</a:t>
                </a:r>
                <a:r>
                  <a:rPr lang="en-GB" dirty="0" smtClean="0"/>
                  <a:t>..y</a:t>
                </a:r>
                <a:r>
                  <a:rPr lang="en-GB" baseline="-25000" dirty="0" smtClean="0"/>
                  <a:t>k</a:t>
                </a:r>
                <a:r>
                  <a:rPr lang="en-GB" dirty="0" smtClean="0"/>
                  <a:t>}</a:t>
                </a:r>
              </a:p>
              <a:p>
                <a:pPr lvl="1"/>
                <a:r>
                  <a:rPr lang="en-GB" dirty="0" smtClean="0"/>
                  <a:t>Occurrence of X=xi and Y=</a:t>
                </a:r>
                <a:r>
                  <a:rPr lang="en-GB" dirty="0" err="1" smtClean="0"/>
                  <a:t>yi</a:t>
                </a:r>
                <a:r>
                  <a:rPr lang="en-GB" dirty="0" smtClean="0"/>
                  <a:t> together</a:t>
                </a:r>
              </a:p>
              <a:p>
                <a:r>
                  <a:rPr lang="en-GB" dirty="0" smtClean="0"/>
                  <a:t>Example:</a:t>
                </a:r>
              </a:p>
              <a:p>
                <a:pPr lvl="1"/>
                <a:r>
                  <a:rPr lang="en-GB" dirty="0" smtClean="0"/>
                  <a:t>P(X=1)</a:t>
                </a:r>
              </a:p>
              <a:p>
                <a:pPr marL="457200" lvl="1" indent="0">
                  <a:buNone/>
                </a:pPr>
                <a:r>
                  <a:rPr lang="en-GB" dirty="0"/>
                  <a:t>	</a:t>
                </a:r>
                <a:r>
                  <a:rPr lang="en-GB" dirty="0" smtClean="0"/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GB" dirty="0" smtClean="0"/>
              </a:p>
              <a:p>
                <a:pPr marL="457200" lvl="1" indent="0">
                  <a:buNone/>
                </a:pPr>
                <a:r>
                  <a:rPr lang="en-GB" dirty="0" smtClean="0"/>
                  <a:t>	= 1/6 + 1/6 + </a:t>
                </a:r>
                <a:r>
                  <a:rPr lang="en-GB" dirty="0" smtClean="0"/>
                  <a:t>1/8</a:t>
                </a:r>
              </a:p>
              <a:p>
                <a:pPr lvl="1">
                  <a:buFontTx/>
                  <a:buChar char="-"/>
                </a:pPr>
                <a:r>
                  <a:rPr lang="en-GB" dirty="0" smtClean="0"/>
                  <a:t>P(X=0, Y=1) </a:t>
                </a:r>
              </a:p>
              <a:p>
                <a:pPr marL="457200" lvl="1" indent="0">
                  <a:buNone/>
                </a:pPr>
                <a:r>
                  <a:rPr lang="en-GB" dirty="0" smtClean="0"/>
                  <a:t>	=1/6</a:t>
                </a:r>
                <a:endParaRPr lang="en-GB" dirty="0"/>
              </a:p>
              <a:p>
                <a:pPr marL="457200" lvl="1" indent="0"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2830" b="-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6172200" y="4114800"/>
          <a:ext cx="27432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400"/>
                <a:gridCol w="914400"/>
                <a:gridCol w="914400"/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867400" y="4191000"/>
            <a:ext cx="30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0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5867400" y="4538246"/>
            <a:ext cx="30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1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6477000" y="3810000"/>
            <a:ext cx="30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0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7391400" y="3810000"/>
            <a:ext cx="30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1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8305800" y="3810000"/>
            <a:ext cx="30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2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5486400" y="4368969"/>
            <a:ext cx="30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X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7115577" y="3634578"/>
            <a:ext cx="30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Y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6363816" y="4155288"/>
            <a:ext cx="570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1/4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6400800" y="4538246"/>
            <a:ext cx="570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1/6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7354416" y="4114800"/>
            <a:ext cx="570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1/6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7315200" y="4538246"/>
            <a:ext cx="570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1/6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8229600" y="4114800"/>
            <a:ext cx="570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1/8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8229600" y="4538246"/>
            <a:ext cx="570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1/8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165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JOINT Distribution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 smtClean="0"/>
                  <a:t>Marginal Distribution</a:t>
                </a:r>
              </a:p>
              <a:p>
                <a:pPr lvl="1"/>
                <a:r>
                  <a:rPr lang="en-GB" dirty="0" smtClean="0"/>
                  <a:t>Sum over any one variable is called Marginal Distribution</a:t>
                </a:r>
              </a:p>
              <a:p>
                <a:pPr marL="457200" lvl="1" indent="0">
                  <a:buNone/>
                </a:pPr>
                <a:endParaRPr lang="en-GB" dirty="0" smtClean="0"/>
              </a:p>
              <a:p>
                <a:pPr marL="457200" lvl="1" indent="0">
                  <a:buNone/>
                </a:pPr>
                <a:r>
                  <a:rPr lang="en-GB" dirty="0" smtClean="0"/>
                  <a:t>P(X=x)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sub>
                      <m:sup/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GB" dirty="0" smtClean="0"/>
              </a:p>
              <a:p>
                <a:pPr marL="457200" lvl="1" indent="0">
                  <a:buNone/>
                </a:pPr>
                <a:endParaRPr lang="en-GB" dirty="0"/>
              </a:p>
              <a:p>
                <a:pPr marL="457200" lvl="1" indent="0">
                  <a:buNone/>
                </a:pPr>
                <a:r>
                  <a:rPr lang="en-GB" dirty="0" smtClean="0"/>
                  <a:t>P(Y=y) </a:t>
                </a:r>
                <a:r>
                  <a:rPr lang="en-GB" dirty="0"/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GB" dirty="0"/>
              </a:p>
              <a:p>
                <a:pPr marL="457200" lvl="1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2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Probability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Estimating probability for two or more related events</a:t>
            </a:r>
          </a:p>
          <a:p>
            <a:pPr lvl="1"/>
            <a:r>
              <a:rPr lang="en-US" sz="2400" dirty="0" smtClean="0"/>
              <a:t>Measure influence of one variable over another</a:t>
            </a:r>
          </a:p>
          <a:p>
            <a:r>
              <a:rPr lang="en-US" sz="2800" dirty="0" smtClean="0"/>
              <a:t>Let A  and B be two events, p(B) &gt; 0</a:t>
            </a:r>
          </a:p>
          <a:p>
            <a:pPr marL="0" indent="0">
              <a:buNone/>
            </a:pPr>
            <a:r>
              <a:rPr lang="en-US" sz="2800" dirty="0" smtClean="0"/>
              <a:t>	p(A|B) = p(A </a:t>
            </a:r>
            <a:r>
              <a:rPr lang="en-US" sz="2800" dirty="0" smtClean="0">
                <a:sym typeface="Symbol" panose="05050102010706020507" pitchFamily="18" charset="2"/>
              </a:rPr>
              <a:t> B</a:t>
            </a:r>
            <a:r>
              <a:rPr lang="en-US" sz="2800" dirty="0" smtClean="0"/>
              <a:t>) / p(B)</a:t>
            </a:r>
          </a:p>
          <a:p>
            <a:r>
              <a:rPr lang="en-US" sz="2800" dirty="0" smtClean="0"/>
              <a:t>Using random variable notations,</a:t>
            </a:r>
          </a:p>
          <a:p>
            <a:pPr lvl="1"/>
            <a:r>
              <a:rPr lang="en-US" sz="2400" dirty="0" smtClean="0"/>
              <a:t>	p(</a:t>
            </a:r>
            <a:r>
              <a:rPr lang="en-US" sz="2400" dirty="0" err="1" smtClean="0"/>
              <a:t>a|b</a:t>
            </a:r>
            <a:r>
              <a:rPr lang="en-US" sz="2400" dirty="0" smtClean="0"/>
              <a:t>) denotes the probability of A=a and B=b </a:t>
            </a:r>
          </a:p>
          <a:p>
            <a:pPr lvl="2"/>
            <a:r>
              <a:rPr lang="en-US" sz="2000" dirty="0" smtClean="0"/>
              <a:t>i.e. </a:t>
            </a:r>
            <a:r>
              <a:rPr lang="en-US" sz="2400" dirty="0" smtClean="0"/>
              <a:t>p(A=a </a:t>
            </a:r>
            <a:r>
              <a:rPr lang="en-US" sz="2400" dirty="0"/>
              <a:t>|B=b</a:t>
            </a:r>
            <a:r>
              <a:rPr lang="en-US" sz="2400" dirty="0" smtClean="0"/>
              <a:t>)	</a:t>
            </a:r>
          </a:p>
          <a:p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30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499" y="1418046"/>
            <a:ext cx="8229600" cy="4525963"/>
          </a:xfrm>
        </p:spPr>
        <p:txBody>
          <a:bodyPr>
            <a:normAutofit/>
          </a:bodyPr>
          <a:lstStyle/>
          <a:p>
            <a:r>
              <a:rPr lang="en-GB" sz="2800" dirty="0" smtClean="0"/>
              <a:t>Does a patient have cancer or not?</a:t>
            </a:r>
          </a:p>
          <a:p>
            <a:pPr lvl="1"/>
            <a:r>
              <a:rPr lang="en-GB" sz="2400" dirty="0" smtClean="0"/>
              <a:t>The patient takes a lab test and the test returns a correct positive result in only 98% of the cases in which the disease is actually present</a:t>
            </a:r>
          </a:p>
          <a:p>
            <a:pPr lvl="1"/>
            <a:r>
              <a:rPr lang="en-GB" sz="2400" dirty="0" smtClean="0"/>
              <a:t>And a correct negative result in only 97% of the cases in which the disease is not present</a:t>
            </a:r>
          </a:p>
          <a:p>
            <a:pPr lvl="1"/>
            <a:r>
              <a:rPr lang="en-GB" sz="2400" dirty="0" smtClean="0"/>
              <a:t>Of the total population, only 0.008% has cancer</a:t>
            </a:r>
            <a:endParaRPr lang="en-GB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0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776B-8153-4AAF-B6FD-D858E1FA32FC}" type="slidenum">
              <a:rPr lang="en-US" altLang="ko-KR"/>
              <a:pPr/>
              <a:t>38</a:t>
            </a:fld>
            <a:endParaRPr lang="en-US" altLang="ko-KR"/>
          </a:p>
        </p:txBody>
      </p:sp>
      <p:sp>
        <p:nvSpPr>
          <p:cNvPr id="192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</a:t>
            </a:r>
            <a:r>
              <a:rPr lang="en-GB" dirty="0" smtClean="0"/>
              <a:t> </a:t>
            </a:r>
            <a:endParaRPr lang="en-US" altLang="ko-KR" dirty="0"/>
          </a:p>
        </p:txBody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295400"/>
            <a:ext cx="7924800" cy="449580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ko-KR" sz="900" dirty="0" smtClean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 i="1" dirty="0"/>
              <a:t>Given: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 i="1" dirty="0"/>
              <a:t>		P</a:t>
            </a:r>
            <a:r>
              <a:rPr lang="en-US" altLang="ko-KR" sz="2400" dirty="0"/>
              <a:t>(</a:t>
            </a:r>
            <a:r>
              <a:rPr lang="en-US" altLang="ko-KR" sz="2400" i="1" dirty="0"/>
              <a:t>cancer</a:t>
            </a:r>
            <a:r>
              <a:rPr lang="en-US" altLang="ko-KR" sz="2400" dirty="0"/>
              <a:t>) = 		</a:t>
            </a:r>
            <a:r>
              <a:rPr lang="en-US" altLang="ko-KR" sz="2400" i="1" dirty="0" smtClean="0"/>
              <a:t>P</a:t>
            </a:r>
            <a:r>
              <a:rPr lang="en-US" altLang="ko-KR" sz="2400" dirty="0"/>
              <a:t>(</a:t>
            </a:r>
            <a:r>
              <a:rPr lang="en-US" altLang="ko-KR" sz="2400" dirty="0">
                <a:sym typeface="Symbol" panose="05050102010706020507" pitchFamily="18" charset="2"/>
              </a:rPr>
              <a:t></a:t>
            </a:r>
            <a:r>
              <a:rPr lang="en-US" altLang="ko-KR" sz="2400" i="1" dirty="0"/>
              <a:t>cancer</a:t>
            </a:r>
            <a:r>
              <a:rPr lang="en-US" altLang="ko-KR" sz="2400" dirty="0"/>
              <a:t>) </a:t>
            </a:r>
            <a:r>
              <a:rPr lang="en-US" altLang="ko-KR" sz="2400" dirty="0" smtClean="0"/>
              <a:t>=</a:t>
            </a:r>
            <a:endParaRPr lang="en-US" altLang="ko-KR" sz="24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 dirty="0"/>
              <a:t>		</a:t>
            </a:r>
            <a:r>
              <a:rPr lang="en-US" altLang="ko-KR" sz="2400" i="1" dirty="0"/>
              <a:t>P</a:t>
            </a:r>
            <a:r>
              <a:rPr lang="en-US" altLang="ko-KR" sz="2400" dirty="0"/>
              <a:t>(</a:t>
            </a:r>
            <a:r>
              <a:rPr lang="en-US" altLang="ko-KR" sz="2400" dirty="0">
                <a:latin typeface="굴림" pitchFamily="50" charset="-127"/>
                <a:sym typeface="Symbol" panose="05050102010706020507" pitchFamily="18" charset="2"/>
              </a:rPr>
              <a:t></a:t>
            </a:r>
            <a:r>
              <a:rPr lang="en-US" altLang="ko-KR" sz="2400" dirty="0"/>
              <a:t>|</a:t>
            </a:r>
            <a:r>
              <a:rPr lang="en-US" altLang="ko-KR" sz="2400" i="1" dirty="0"/>
              <a:t>cancer</a:t>
            </a:r>
            <a:r>
              <a:rPr lang="en-US" altLang="ko-KR" sz="2400" dirty="0"/>
              <a:t>) = 		</a:t>
            </a:r>
            <a:r>
              <a:rPr lang="en-US" altLang="ko-KR" sz="2400" i="1" dirty="0"/>
              <a:t>P</a:t>
            </a:r>
            <a:r>
              <a:rPr lang="en-US" altLang="ko-KR" sz="2400" dirty="0"/>
              <a:t>(</a:t>
            </a:r>
            <a:r>
              <a:rPr lang="en-US" altLang="ko-KR" sz="2400" dirty="0">
                <a:latin typeface="굴림" pitchFamily="50" charset="-127"/>
                <a:sym typeface="Symbol" panose="05050102010706020507" pitchFamily="18" charset="2"/>
              </a:rPr>
              <a:t></a:t>
            </a:r>
            <a:r>
              <a:rPr lang="en-US" altLang="ko-KR" sz="2400" dirty="0"/>
              <a:t>|</a:t>
            </a:r>
            <a:r>
              <a:rPr lang="en-US" altLang="ko-KR" sz="2400" i="1" dirty="0"/>
              <a:t>cancer</a:t>
            </a:r>
            <a:r>
              <a:rPr lang="en-US" altLang="ko-KR" sz="2400" dirty="0"/>
              <a:t>) = 	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 i="1" dirty="0"/>
              <a:t>		P</a:t>
            </a:r>
            <a:r>
              <a:rPr lang="en-US" altLang="ko-KR" sz="2400" dirty="0"/>
              <a:t>(</a:t>
            </a:r>
            <a:r>
              <a:rPr lang="en-US" altLang="ko-KR" sz="2400" dirty="0">
                <a:latin typeface="굴림" pitchFamily="50" charset="-127"/>
                <a:sym typeface="Symbol" panose="05050102010706020507" pitchFamily="18" charset="2"/>
              </a:rPr>
              <a:t></a:t>
            </a:r>
            <a:r>
              <a:rPr lang="en-US" altLang="ko-KR" sz="2400" dirty="0"/>
              <a:t>|</a:t>
            </a:r>
            <a:r>
              <a:rPr lang="en-US" altLang="ko-KR" sz="2400" dirty="0">
                <a:sym typeface="Symbol" panose="05050102010706020507" pitchFamily="18" charset="2"/>
              </a:rPr>
              <a:t></a:t>
            </a:r>
            <a:r>
              <a:rPr lang="en-US" altLang="ko-KR" sz="2400" i="1" dirty="0"/>
              <a:t>cancer</a:t>
            </a:r>
            <a:r>
              <a:rPr lang="en-US" altLang="ko-KR" sz="2400" dirty="0"/>
              <a:t>) = 	</a:t>
            </a:r>
            <a:r>
              <a:rPr lang="en-US" altLang="ko-KR" sz="2400" dirty="0" smtClean="0"/>
              <a:t>	</a:t>
            </a:r>
            <a:r>
              <a:rPr lang="en-US" altLang="ko-KR" sz="2400" i="1" dirty="0" smtClean="0"/>
              <a:t>P</a:t>
            </a:r>
            <a:r>
              <a:rPr lang="en-US" altLang="ko-KR" sz="2400" dirty="0"/>
              <a:t>(</a:t>
            </a:r>
            <a:r>
              <a:rPr lang="en-US" altLang="ko-KR" sz="2400" dirty="0">
                <a:latin typeface="굴림" pitchFamily="50" charset="-127"/>
                <a:sym typeface="Symbol" panose="05050102010706020507" pitchFamily="18" charset="2"/>
              </a:rPr>
              <a:t></a:t>
            </a:r>
            <a:r>
              <a:rPr lang="en-US" altLang="ko-KR" sz="2400" dirty="0"/>
              <a:t>|</a:t>
            </a:r>
            <a:r>
              <a:rPr lang="en-US" altLang="ko-KR" sz="2400" dirty="0">
                <a:sym typeface="Symbol" panose="05050102010706020507" pitchFamily="18" charset="2"/>
              </a:rPr>
              <a:t></a:t>
            </a:r>
            <a:r>
              <a:rPr lang="en-US" altLang="ko-KR" sz="2400" i="1" dirty="0"/>
              <a:t>cancer</a:t>
            </a:r>
            <a:r>
              <a:rPr lang="en-US" altLang="ko-KR" sz="2400" dirty="0"/>
              <a:t>) =</a:t>
            </a:r>
            <a:r>
              <a:rPr lang="en-US" altLang="ko-KR" sz="2800" dirty="0"/>
              <a:t> </a:t>
            </a:r>
            <a:endParaRPr lang="en-US" altLang="ko-KR" sz="2800" dirty="0" smtClean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ko-KR" sz="2800" dirty="0" smtClean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800" i="1" dirty="0" smtClean="0"/>
              <a:t>Using Bayes Theorem: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800" i="1" dirty="0" smtClean="0"/>
              <a:t>P</a:t>
            </a:r>
            <a:r>
              <a:rPr lang="en-US" altLang="ko-KR" sz="2800" dirty="0" smtClean="0"/>
              <a:t>(</a:t>
            </a:r>
            <a:r>
              <a:rPr lang="en-US" altLang="ko-KR" sz="2800" dirty="0" smtClean="0">
                <a:sym typeface="Symbol" panose="05050102010706020507" pitchFamily="18" charset="2"/>
              </a:rPr>
              <a:t>cancer</a:t>
            </a:r>
            <a:r>
              <a:rPr lang="en-US" altLang="ko-KR" sz="2800" dirty="0" smtClean="0"/>
              <a:t>|</a:t>
            </a:r>
            <a:r>
              <a:rPr lang="en-US" altLang="ko-KR" sz="2800" i="1" dirty="0" smtClean="0"/>
              <a:t>+</a:t>
            </a:r>
            <a:r>
              <a:rPr lang="en-US" altLang="ko-KR" sz="2800" dirty="0" smtClean="0"/>
              <a:t>)=</a:t>
            </a:r>
            <a:r>
              <a:rPr lang="en-US" altLang="ko-KR" sz="2800" i="1" dirty="0" smtClean="0"/>
              <a:t> </a:t>
            </a:r>
            <a:r>
              <a:rPr lang="en-US" altLang="ko-KR" sz="2800" i="1" dirty="0"/>
              <a:t>P</a:t>
            </a:r>
            <a:r>
              <a:rPr lang="en-US" altLang="ko-KR" sz="2800" dirty="0"/>
              <a:t>(</a:t>
            </a:r>
            <a:r>
              <a:rPr lang="en-US" altLang="ko-KR" sz="2800" dirty="0">
                <a:latin typeface="굴림" pitchFamily="50" charset="-127"/>
                <a:sym typeface="Symbol" panose="05050102010706020507" pitchFamily="18" charset="2"/>
              </a:rPr>
              <a:t></a:t>
            </a:r>
            <a:r>
              <a:rPr lang="en-US" altLang="ko-KR" sz="2800" dirty="0"/>
              <a:t>|</a:t>
            </a:r>
            <a:r>
              <a:rPr lang="en-US" altLang="ko-KR" sz="2800" i="1" dirty="0"/>
              <a:t>cancer</a:t>
            </a:r>
            <a:r>
              <a:rPr lang="en-US" altLang="ko-KR" sz="2800" dirty="0"/>
              <a:t>) </a:t>
            </a:r>
            <a:r>
              <a:rPr lang="en-US" altLang="ko-KR" sz="2800" i="1" dirty="0"/>
              <a:t>P</a:t>
            </a:r>
            <a:r>
              <a:rPr lang="en-US" altLang="ko-KR" sz="2800" dirty="0"/>
              <a:t>(</a:t>
            </a:r>
            <a:r>
              <a:rPr lang="en-US" altLang="ko-KR" sz="2800" i="1" dirty="0"/>
              <a:t>cancer</a:t>
            </a:r>
            <a:r>
              <a:rPr lang="en-US" altLang="ko-KR" sz="2800" dirty="0"/>
              <a:t>) </a:t>
            </a:r>
            <a:r>
              <a:rPr lang="en-US" altLang="ko-KR" sz="2800" dirty="0" smtClean="0"/>
              <a:t>/ P(+)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800" i="1" dirty="0"/>
              <a:t>P</a:t>
            </a:r>
            <a:r>
              <a:rPr lang="en-US" altLang="ko-KR" sz="2800" dirty="0" smtClean="0"/>
              <a:t>(</a:t>
            </a:r>
            <a:r>
              <a:rPr lang="en-US" altLang="ko-KR" sz="2800" dirty="0">
                <a:sym typeface="Symbol" panose="05050102010706020507" pitchFamily="18" charset="2"/>
              </a:rPr>
              <a:t></a:t>
            </a:r>
            <a:r>
              <a:rPr lang="en-US" altLang="ko-KR" sz="2800" i="1" dirty="0"/>
              <a:t>cancer </a:t>
            </a:r>
            <a:r>
              <a:rPr lang="en-US" altLang="ko-KR" sz="2800" dirty="0" smtClean="0"/>
              <a:t>|</a:t>
            </a:r>
            <a:r>
              <a:rPr lang="en-US" altLang="ko-KR" sz="2800" i="1" dirty="0" smtClean="0"/>
              <a:t>+</a:t>
            </a:r>
            <a:r>
              <a:rPr lang="en-US" altLang="ko-KR" sz="2800" dirty="0" smtClean="0"/>
              <a:t>)=</a:t>
            </a:r>
            <a:r>
              <a:rPr lang="en-US" altLang="ko-KR" sz="2800" i="1" dirty="0" smtClean="0"/>
              <a:t> </a:t>
            </a:r>
            <a:r>
              <a:rPr lang="en-US" altLang="ko-KR" sz="2800" i="1" dirty="0"/>
              <a:t>P</a:t>
            </a:r>
            <a:r>
              <a:rPr lang="en-US" altLang="ko-KR" sz="2800" dirty="0"/>
              <a:t>(</a:t>
            </a:r>
            <a:r>
              <a:rPr lang="en-US" altLang="ko-KR" sz="2800" dirty="0">
                <a:latin typeface="굴림" pitchFamily="50" charset="-127"/>
                <a:sym typeface="Symbol" panose="05050102010706020507" pitchFamily="18" charset="2"/>
              </a:rPr>
              <a:t></a:t>
            </a:r>
            <a:r>
              <a:rPr lang="en-US" altLang="ko-KR" sz="2800" dirty="0" smtClean="0"/>
              <a:t>|</a:t>
            </a:r>
            <a:r>
              <a:rPr lang="en-US" altLang="ko-KR" sz="2800" dirty="0">
                <a:sym typeface="Symbol" panose="05050102010706020507" pitchFamily="18" charset="2"/>
              </a:rPr>
              <a:t> </a:t>
            </a:r>
            <a:r>
              <a:rPr lang="en-US" altLang="ko-KR" sz="2800" i="1" dirty="0"/>
              <a:t>cancer</a:t>
            </a:r>
            <a:r>
              <a:rPr lang="en-US" altLang="ko-KR" sz="2800" dirty="0" smtClean="0"/>
              <a:t>) </a:t>
            </a:r>
            <a:r>
              <a:rPr lang="en-US" altLang="ko-KR" sz="2800" i="1" dirty="0"/>
              <a:t>P</a:t>
            </a:r>
            <a:r>
              <a:rPr lang="en-US" altLang="ko-KR" sz="2800" dirty="0" smtClean="0"/>
              <a:t>(</a:t>
            </a:r>
            <a:r>
              <a:rPr lang="en-US" altLang="ko-KR" sz="2800" dirty="0">
                <a:sym typeface="Symbol" panose="05050102010706020507" pitchFamily="18" charset="2"/>
              </a:rPr>
              <a:t></a:t>
            </a:r>
            <a:r>
              <a:rPr lang="en-US" altLang="ko-KR" sz="2800" i="1" dirty="0"/>
              <a:t>cancer</a:t>
            </a:r>
            <a:r>
              <a:rPr lang="en-US" altLang="ko-KR" sz="2800" dirty="0" smtClean="0"/>
              <a:t>) </a:t>
            </a:r>
            <a:r>
              <a:rPr lang="en-US" altLang="ko-KR" sz="2800" dirty="0"/>
              <a:t>/ P</a:t>
            </a:r>
            <a:r>
              <a:rPr lang="en-US" altLang="ko-KR" sz="2800" dirty="0" smtClean="0"/>
              <a:t>(+)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ko-KR" sz="2800" i="1" dirty="0" smtClean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800" i="1" dirty="0" smtClean="0"/>
              <a:t>Since denominator is common</a:t>
            </a:r>
            <a:endParaRPr lang="en-US" altLang="ko-KR" sz="2800" i="1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800" i="1" dirty="0" smtClean="0"/>
              <a:t>P</a:t>
            </a:r>
            <a:r>
              <a:rPr lang="en-US" altLang="ko-KR" sz="2800" dirty="0" smtClean="0"/>
              <a:t>(</a:t>
            </a:r>
            <a:r>
              <a:rPr lang="en-US" altLang="ko-KR" sz="2800" dirty="0" smtClean="0">
                <a:sym typeface="Symbol" panose="05050102010706020507" pitchFamily="18" charset="2"/>
              </a:rPr>
              <a:t>cancer</a:t>
            </a:r>
            <a:r>
              <a:rPr lang="en-US" altLang="ko-KR" sz="2800" dirty="0" smtClean="0"/>
              <a:t>|</a:t>
            </a:r>
            <a:r>
              <a:rPr lang="en-US" altLang="ko-KR" sz="2800" i="1" dirty="0" smtClean="0"/>
              <a:t>+</a:t>
            </a:r>
            <a:r>
              <a:rPr lang="en-US" altLang="ko-KR" sz="2800" dirty="0" smtClean="0"/>
              <a:t>) </a:t>
            </a:r>
            <a:r>
              <a:rPr lang="en-US" altLang="ko-KR" sz="2800" i="1" dirty="0" smtClean="0"/>
              <a:t>proportional to  </a:t>
            </a:r>
            <a:r>
              <a:rPr lang="en-US" altLang="ko-KR" sz="2800" i="1" dirty="0"/>
              <a:t>P</a:t>
            </a:r>
            <a:r>
              <a:rPr lang="en-US" altLang="ko-KR" sz="2800" dirty="0"/>
              <a:t>(</a:t>
            </a:r>
            <a:r>
              <a:rPr lang="en-US" altLang="ko-KR" sz="2800" dirty="0">
                <a:latin typeface="굴림" pitchFamily="50" charset="-127"/>
                <a:sym typeface="Symbol" panose="05050102010706020507" pitchFamily="18" charset="2"/>
              </a:rPr>
              <a:t></a:t>
            </a:r>
            <a:r>
              <a:rPr lang="en-US" altLang="ko-KR" sz="2800" dirty="0"/>
              <a:t>|</a:t>
            </a:r>
            <a:r>
              <a:rPr lang="en-US" altLang="ko-KR" sz="2800" i="1" dirty="0"/>
              <a:t>cancer</a:t>
            </a:r>
            <a:r>
              <a:rPr lang="en-US" altLang="ko-KR" sz="2800" dirty="0"/>
              <a:t>) </a:t>
            </a:r>
            <a:r>
              <a:rPr lang="en-US" altLang="ko-KR" sz="2800" i="1" dirty="0"/>
              <a:t>P</a:t>
            </a:r>
            <a:r>
              <a:rPr lang="en-US" altLang="ko-KR" sz="2800" dirty="0"/>
              <a:t>(</a:t>
            </a:r>
            <a:r>
              <a:rPr lang="en-US" altLang="ko-KR" sz="2800" i="1" dirty="0"/>
              <a:t>cancer</a:t>
            </a:r>
            <a:r>
              <a:rPr lang="en-US" altLang="ko-KR" sz="2800" dirty="0"/>
              <a:t>) </a:t>
            </a:r>
            <a:endParaRPr lang="en-US" altLang="ko-KR" sz="2800" dirty="0" smtClean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800" i="1" dirty="0" smtClean="0"/>
              <a:t>P</a:t>
            </a:r>
            <a:r>
              <a:rPr lang="en-US" altLang="ko-KR" sz="2800" dirty="0"/>
              <a:t>(</a:t>
            </a:r>
            <a:r>
              <a:rPr lang="en-US" altLang="ko-KR" sz="2800" dirty="0">
                <a:sym typeface="Symbol" panose="05050102010706020507" pitchFamily="18" charset="2"/>
              </a:rPr>
              <a:t></a:t>
            </a:r>
            <a:r>
              <a:rPr lang="en-US" altLang="ko-KR" sz="2800" i="1" dirty="0"/>
              <a:t>cancer </a:t>
            </a:r>
            <a:r>
              <a:rPr lang="en-US" altLang="ko-KR" sz="2800" dirty="0" smtClean="0"/>
              <a:t>|</a:t>
            </a:r>
            <a:r>
              <a:rPr lang="en-US" altLang="ko-KR" sz="2800" i="1" dirty="0" smtClean="0"/>
              <a:t>+</a:t>
            </a:r>
            <a:r>
              <a:rPr lang="en-US" altLang="ko-KR" sz="2800" dirty="0" smtClean="0"/>
              <a:t>) </a:t>
            </a:r>
            <a:r>
              <a:rPr lang="en-US" altLang="ko-KR" sz="2800" i="1" dirty="0"/>
              <a:t>proportional to</a:t>
            </a:r>
            <a:r>
              <a:rPr lang="en-US" altLang="ko-KR" sz="2800" i="1" dirty="0" smtClean="0"/>
              <a:t> </a:t>
            </a:r>
            <a:r>
              <a:rPr lang="en-US" altLang="ko-KR" sz="2800" i="1" dirty="0"/>
              <a:t>P</a:t>
            </a:r>
            <a:r>
              <a:rPr lang="en-US" altLang="ko-KR" sz="2800" dirty="0"/>
              <a:t>(</a:t>
            </a:r>
            <a:r>
              <a:rPr lang="en-US" altLang="ko-KR" sz="2800" dirty="0">
                <a:latin typeface="굴림" pitchFamily="50" charset="-127"/>
                <a:sym typeface="Symbol" panose="05050102010706020507" pitchFamily="18" charset="2"/>
              </a:rPr>
              <a:t></a:t>
            </a:r>
            <a:r>
              <a:rPr lang="en-US" altLang="ko-KR" sz="2800" dirty="0"/>
              <a:t>|</a:t>
            </a:r>
            <a:r>
              <a:rPr lang="en-US" altLang="ko-KR" sz="2800" dirty="0">
                <a:sym typeface="Symbol" panose="05050102010706020507" pitchFamily="18" charset="2"/>
              </a:rPr>
              <a:t> </a:t>
            </a:r>
            <a:r>
              <a:rPr lang="en-US" altLang="ko-KR" sz="2800" i="1" dirty="0"/>
              <a:t>cancer</a:t>
            </a:r>
            <a:r>
              <a:rPr lang="en-US" altLang="ko-KR" sz="2800" dirty="0"/>
              <a:t>) </a:t>
            </a:r>
            <a:r>
              <a:rPr lang="en-US" altLang="ko-KR" sz="2800" i="1" dirty="0"/>
              <a:t>P</a:t>
            </a:r>
            <a:r>
              <a:rPr lang="en-US" altLang="ko-KR" sz="2800" dirty="0"/>
              <a:t>(</a:t>
            </a:r>
            <a:r>
              <a:rPr lang="en-US" altLang="ko-KR" sz="2800" dirty="0">
                <a:sym typeface="Symbol" panose="05050102010706020507" pitchFamily="18" charset="2"/>
              </a:rPr>
              <a:t></a:t>
            </a:r>
            <a:r>
              <a:rPr lang="en-US" altLang="ko-KR" sz="2800" i="1" dirty="0"/>
              <a:t>cancer</a:t>
            </a:r>
            <a:r>
              <a:rPr lang="en-US" altLang="ko-KR" sz="2800" dirty="0"/>
              <a:t>) 	</a:t>
            </a:r>
          </a:p>
        </p:txBody>
      </p:sp>
    </p:spTree>
    <p:extLst>
      <p:ext uri="{BB962C8B-B14F-4D97-AF65-F5344CB8AC3E}">
        <p14:creationId xmlns:p14="http://schemas.microsoft.com/office/powerpoint/2010/main" val="156275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776B-8153-4AAF-B6FD-D858E1FA32FC}" type="slidenum">
              <a:rPr lang="en-US" altLang="ko-KR"/>
              <a:pPr/>
              <a:t>39</a:t>
            </a:fld>
            <a:endParaRPr lang="en-US" altLang="ko-KR"/>
          </a:p>
        </p:txBody>
      </p:sp>
      <p:sp>
        <p:nvSpPr>
          <p:cNvPr id="192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</a:t>
            </a:r>
            <a:r>
              <a:rPr lang="en-GB" dirty="0" smtClean="0"/>
              <a:t> </a:t>
            </a:r>
            <a:endParaRPr lang="en-US" altLang="ko-KR" dirty="0"/>
          </a:p>
        </p:txBody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676400"/>
            <a:ext cx="8596064" cy="4114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ko-KR" sz="9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800" i="1" dirty="0"/>
              <a:t>	</a:t>
            </a:r>
            <a:r>
              <a:rPr lang="en-US" altLang="ko-KR" sz="2400" i="1" dirty="0"/>
              <a:t>	P</a:t>
            </a:r>
            <a:r>
              <a:rPr lang="en-US" altLang="ko-KR" sz="2400" dirty="0"/>
              <a:t>(</a:t>
            </a:r>
            <a:r>
              <a:rPr lang="en-US" altLang="ko-KR" sz="2400" i="1" dirty="0"/>
              <a:t>cancer</a:t>
            </a:r>
            <a:r>
              <a:rPr lang="en-US" altLang="ko-KR" sz="2400" dirty="0"/>
              <a:t>) = </a:t>
            </a:r>
            <a:r>
              <a:rPr lang="en-US" altLang="ko-KR" sz="2400" dirty="0" smtClean="0"/>
              <a:t>0.008</a:t>
            </a:r>
            <a:r>
              <a:rPr lang="en-US" altLang="ko-KR" sz="2400" dirty="0"/>
              <a:t>	</a:t>
            </a:r>
            <a:r>
              <a:rPr lang="en-US" altLang="ko-KR" sz="2400" dirty="0" smtClean="0"/>
              <a:t>	</a:t>
            </a:r>
            <a:r>
              <a:rPr lang="en-US" altLang="ko-KR" sz="2400" i="1" dirty="0" smtClean="0"/>
              <a:t>P</a:t>
            </a:r>
            <a:r>
              <a:rPr lang="en-US" altLang="ko-KR" sz="2400" dirty="0"/>
              <a:t>(</a:t>
            </a:r>
            <a:r>
              <a:rPr lang="en-US" altLang="ko-KR" sz="2400" dirty="0">
                <a:sym typeface="Symbol" panose="05050102010706020507" pitchFamily="18" charset="2"/>
              </a:rPr>
              <a:t></a:t>
            </a:r>
            <a:r>
              <a:rPr lang="en-US" altLang="ko-KR" sz="2400" i="1" dirty="0"/>
              <a:t>cancer</a:t>
            </a:r>
            <a:r>
              <a:rPr lang="en-US" altLang="ko-KR" sz="2400" dirty="0"/>
              <a:t>) = </a:t>
            </a:r>
            <a:r>
              <a:rPr lang="en-US" altLang="ko-KR" sz="2400" dirty="0" smtClean="0"/>
              <a:t>1-0.008=0.992</a:t>
            </a:r>
            <a:r>
              <a:rPr lang="en-US" altLang="ko-KR" sz="2400" dirty="0"/>
              <a:t>	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 dirty="0"/>
              <a:t>		</a:t>
            </a:r>
            <a:r>
              <a:rPr lang="en-US" altLang="ko-KR" sz="2400" i="1" dirty="0"/>
              <a:t>P</a:t>
            </a:r>
            <a:r>
              <a:rPr lang="en-US" altLang="ko-KR" sz="2400" dirty="0"/>
              <a:t>(</a:t>
            </a:r>
            <a:r>
              <a:rPr lang="en-US" altLang="ko-KR" sz="2400" dirty="0">
                <a:latin typeface="굴림" pitchFamily="50" charset="-127"/>
                <a:sym typeface="Symbol" panose="05050102010706020507" pitchFamily="18" charset="2"/>
              </a:rPr>
              <a:t></a:t>
            </a:r>
            <a:r>
              <a:rPr lang="en-US" altLang="ko-KR" sz="2400" dirty="0"/>
              <a:t>|</a:t>
            </a:r>
            <a:r>
              <a:rPr lang="en-US" altLang="ko-KR" sz="2400" i="1" dirty="0"/>
              <a:t>cancer</a:t>
            </a:r>
            <a:r>
              <a:rPr lang="en-US" altLang="ko-KR" sz="2400" dirty="0"/>
              <a:t>) = </a:t>
            </a:r>
            <a:r>
              <a:rPr lang="en-US" altLang="ko-KR" sz="2400" dirty="0" smtClean="0"/>
              <a:t>0.98</a:t>
            </a:r>
            <a:r>
              <a:rPr lang="en-US" altLang="ko-KR" sz="2400" dirty="0"/>
              <a:t>		</a:t>
            </a:r>
            <a:r>
              <a:rPr lang="en-US" altLang="ko-KR" sz="2400" i="1" dirty="0"/>
              <a:t>P</a:t>
            </a:r>
            <a:r>
              <a:rPr lang="en-US" altLang="ko-KR" sz="2400" dirty="0"/>
              <a:t>(</a:t>
            </a:r>
            <a:r>
              <a:rPr lang="en-US" altLang="ko-KR" sz="2400" dirty="0">
                <a:latin typeface="굴림" pitchFamily="50" charset="-127"/>
                <a:sym typeface="Symbol" panose="05050102010706020507" pitchFamily="18" charset="2"/>
              </a:rPr>
              <a:t></a:t>
            </a:r>
            <a:r>
              <a:rPr lang="en-US" altLang="ko-KR" sz="2400" dirty="0"/>
              <a:t>|</a:t>
            </a:r>
            <a:r>
              <a:rPr lang="en-US" altLang="ko-KR" sz="2400" i="1" dirty="0"/>
              <a:t>cancer</a:t>
            </a:r>
            <a:r>
              <a:rPr lang="en-US" altLang="ko-KR" sz="2400" dirty="0"/>
              <a:t>) = </a:t>
            </a:r>
            <a:r>
              <a:rPr lang="en-US" altLang="ko-KR" sz="2400" dirty="0" smtClean="0"/>
              <a:t>0.02</a:t>
            </a:r>
            <a:r>
              <a:rPr lang="en-US" altLang="ko-KR" sz="2400" dirty="0"/>
              <a:t>	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 i="1" dirty="0"/>
              <a:t>		P</a:t>
            </a:r>
            <a:r>
              <a:rPr lang="en-US" altLang="ko-KR" sz="2400" dirty="0"/>
              <a:t>(</a:t>
            </a:r>
            <a:r>
              <a:rPr lang="en-US" altLang="ko-KR" sz="2400" dirty="0">
                <a:latin typeface="굴림" pitchFamily="50" charset="-127"/>
                <a:sym typeface="Symbol" panose="05050102010706020507" pitchFamily="18" charset="2"/>
              </a:rPr>
              <a:t></a:t>
            </a:r>
            <a:r>
              <a:rPr lang="en-US" altLang="ko-KR" sz="2400" dirty="0"/>
              <a:t>|</a:t>
            </a:r>
            <a:r>
              <a:rPr lang="en-US" altLang="ko-KR" sz="2400" dirty="0">
                <a:sym typeface="Symbol" panose="05050102010706020507" pitchFamily="18" charset="2"/>
              </a:rPr>
              <a:t></a:t>
            </a:r>
            <a:r>
              <a:rPr lang="en-US" altLang="ko-KR" sz="2400" i="1" dirty="0"/>
              <a:t>cancer</a:t>
            </a:r>
            <a:r>
              <a:rPr lang="en-US" altLang="ko-KR" sz="2400" dirty="0"/>
              <a:t>) = </a:t>
            </a:r>
            <a:r>
              <a:rPr lang="en-US" altLang="ko-KR" sz="2400" dirty="0" smtClean="0"/>
              <a:t>1-0.97=0.3</a:t>
            </a:r>
            <a:r>
              <a:rPr lang="en-US" altLang="ko-KR" sz="2400" dirty="0"/>
              <a:t>	</a:t>
            </a:r>
            <a:r>
              <a:rPr lang="en-US" altLang="ko-KR" sz="2400" i="1" dirty="0"/>
              <a:t>P</a:t>
            </a:r>
            <a:r>
              <a:rPr lang="en-US" altLang="ko-KR" sz="2400" dirty="0"/>
              <a:t>(</a:t>
            </a:r>
            <a:r>
              <a:rPr lang="en-US" altLang="ko-KR" sz="2400" dirty="0">
                <a:latin typeface="굴림" pitchFamily="50" charset="-127"/>
                <a:sym typeface="Symbol" panose="05050102010706020507" pitchFamily="18" charset="2"/>
              </a:rPr>
              <a:t></a:t>
            </a:r>
            <a:r>
              <a:rPr lang="en-US" altLang="ko-KR" sz="2400" dirty="0"/>
              <a:t>|</a:t>
            </a:r>
            <a:r>
              <a:rPr lang="en-US" altLang="ko-KR" sz="2400" dirty="0">
                <a:sym typeface="Symbol" panose="05050102010706020507" pitchFamily="18" charset="2"/>
              </a:rPr>
              <a:t></a:t>
            </a:r>
            <a:r>
              <a:rPr lang="en-US" altLang="ko-KR" sz="2400" i="1" dirty="0"/>
              <a:t>cancer</a:t>
            </a:r>
            <a:r>
              <a:rPr lang="en-US" altLang="ko-KR" sz="2400" dirty="0"/>
              <a:t>) =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0.97</a:t>
            </a:r>
            <a:r>
              <a:rPr lang="en-US" altLang="ko-KR" sz="28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58222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0"/>
            <a:ext cx="8229600" cy="1143000"/>
          </a:xfrm>
        </p:spPr>
        <p:txBody>
          <a:bodyPr/>
          <a:lstStyle/>
          <a:p>
            <a:r>
              <a:rPr lang="en-US" dirty="0" smtClean="0"/>
              <a:t>Session 1 Review: ML Introduction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DA625C-7372-4E2B-BF73-7A3B77124A1E}" type="datetime1">
              <a:rPr lang="en-US" smtClean="0"/>
              <a:t>10/18/2020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67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2475" y="664024"/>
            <a:ext cx="6677025" cy="554541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IN" sz="3530" dirty="0" smtClean="0"/>
              <a:t>Remember:  </a:t>
            </a:r>
            <a:r>
              <a:rPr sz="3530" dirty="0" smtClean="0"/>
              <a:t>Some</a:t>
            </a:r>
            <a:r>
              <a:rPr sz="3530" spc="-44" dirty="0" smtClean="0"/>
              <a:t> </a:t>
            </a:r>
            <a:r>
              <a:rPr sz="3530" spc="-4" dirty="0"/>
              <a:t>terminology</a:t>
            </a:r>
            <a:endParaRPr sz="3530" dirty="0"/>
          </a:p>
        </p:txBody>
      </p:sp>
      <p:sp>
        <p:nvSpPr>
          <p:cNvPr id="3" name="object 3"/>
          <p:cNvSpPr txBox="1"/>
          <p:nvPr/>
        </p:nvSpPr>
        <p:spPr>
          <a:xfrm>
            <a:off x="1212476" y="1359498"/>
            <a:ext cx="6677025" cy="3933699"/>
          </a:xfrm>
          <a:prstGeom prst="rect">
            <a:avLst/>
          </a:prstGeom>
        </p:spPr>
        <p:txBody>
          <a:bodyPr vert="horz" wrap="square" lIns="0" tIns="92449" rIns="0" bIns="0" rtlCol="0">
            <a:spAutoFit/>
          </a:bodyPr>
          <a:lstStyle/>
          <a:p>
            <a:pPr marL="313781" indent="-302575">
              <a:spcBef>
                <a:spcPts val="728"/>
              </a:spcBef>
              <a:buChar char="•"/>
              <a:tabLst>
                <a:tab pos="313221" algn="l"/>
                <a:tab pos="313781" algn="l"/>
                <a:tab pos="3583272" algn="l"/>
              </a:tabLst>
            </a:pPr>
            <a:r>
              <a:rPr sz="2824" dirty="0">
                <a:latin typeface="Arial"/>
                <a:cs typeface="Arial"/>
              </a:rPr>
              <a:t>Likelihood</a:t>
            </a:r>
            <a:r>
              <a:rPr sz="2824" spc="9" dirty="0">
                <a:latin typeface="Arial"/>
                <a:cs typeface="Arial"/>
              </a:rPr>
              <a:t> </a:t>
            </a:r>
            <a:r>
              <a:rPr sz="2824" spc="-4" dirty="0">
                <a:latin typeface="Arial"/>
                <a:cs typeface="Arial"/>
              </a:rPr>
              <a:t>function:	P(data </a:t>
            </a:r>
            <a:r>
              <a:rPr sz="2824" dirty="0">
                <a:latin typeface="Arial"/>
                <a:cs typeface="Arial"/>
              </a:rPr>
              <a:t>|</a:t>
            </a:r>
            <a:r>
              <a:rPr sz="2824" spc="-9" dirty="0">
                <a:latin typeface="Arial"/>
                <a:cs typeface="Arial"/>
              </a:rPr>
              <a:t> </a:t>
            </a:r>
            <a:r>
              <a:rPr lang="en-US" sz="2824" spc="-9" dirty="0" smtClean="0">
                <a:latin typeface="Arial"/>
                <a:cs typeface="Arial"/>
              </a:rPr>
              <a:t>y</a:t>
            </a:r>
            <a:r>
              <a:rPr sz="2824" dirty="0" smtClean="0">
                <a:latin typeface="Arial"/>
                <a:cs typeface="Arial"/>
              </a:rPr>
              <a:t>)</a:t>
            </a:r>
            <a:endParaRPr sz="2824" dirty="0">
              <a:latin typeface="Arial"/>
              <a:cs typeface="Arial"/>
            </a:endParaRPr>
          </a:p>
          <a:p>
            <a:pPr marL="313781" indent="-302575">
              <a:spcBef>
                <a:spcPts val="644"/>
              </a:spcBef>
              <a:buChar char="•"/>
              <a:tabLst>
                <a:tab pos="313221" algn="l"/>
                <a:tab pos="313781" algn="l"/>
              </a:tabLst>
            </a:pPr>
            <a:r>
              <a:rPr sz="2824" dirty="0">
                <a:latin typeface="Arial"/>
                <a:cs typeface="Arial"/>
              </a:rPr>
              <a:t>Prior:</a:t>
            </a:r>
            <a:r>
              <a:rPr sz="2824" spc="-9" dirty="0">
                <a:latin typeface="Arial"/>
                <a:cs typeface="Arial"/>
              </a:rPr>
              <a:t> </a:t>
            </a:r>
            <a:r>
              <a:rPr sz="2824" spc="-4" dirty="0" smtClean="0">
                <a:latin typeface="Arial"/>
                <a:cs typeface="Arial"/>
              </a:rPr>
              <a:t>P(</a:t>
            </a:r>
            <a:r>
              <a:rPr lang="en-US" sz="2824" spc="-4" dirty="0" smtClean="0">
                <a:latin typeface="Arial"/>
                <a:cs typeface="Arial"/>
              </a:rPr>
              <a:t>y</a:t>
            </a:r>
            <a:r>
              <a:rPr sz="2824" spc="-4" dirty="0" smtClean="0">
                <a:latin typeface="Arial"/>
                <a:cs typeface="Arial"/>
              </a:rPr>
              <a:t>)</a:t>
            </a:r>
            <a:endParaRPr sz="2824" dirty="0">
              <a:latin typeface="Arial"/>
              <a:cs typeface="Arial"/>
            </a:endParaRPr>
          </a:p>
          <a:p>
            <a:pPr marL="313781" indent="-302575">
              <a:spcBef>
                <a:spcPts val="671"/>
              </a:spcBef>
              <a:buChar char="•"/>
              <a:tabLst>
                <a:tab pos="313221" algn="l"/>
                <a:tab pos="313781" algn="l"/>
              </a:tabLst>
            </a:pPr>
            <a:r>
              <a:rPr sz="2824" spc="-4" dirty="0">
                <a:latin typeface="Arial"/>
                <a:cs typeface="Arial"/>
              </a:rPr>
              <a:t>Posterior: </a:t>
            </a:r>
            <a:r>
              <a:rPr sz="2824" spc="-4" dirty="0" smtClean="0">
                <a:latin typeface="Arial"/>
                <a:cs typeface="Arial"/>
              </a:rPr>
              <a:t>P(</a:t>
            </a:r>
            <a:r>
              <a:rPr lang="en-US" sz="2824" spc="-4" dirty="0" smtClean="0">
                <a:latin typeface="Arial"/>
                <a:cs typeface="Arial"/>
              </a:rPr>
              <a:t>y</a:t>
            </a:r>
            <a:r>
              <a:rPr sz="2824" spc="-4" dirty="0" smtClean="0">
                <a:latin typeface="Arial"/>
                <a:cs typeface="Arial"/>
              </a:rPr>
              <a:t> </a:t>
            </a:r>
            <a:r>
              <a:rPr sz="2824" dirty="0">
                <a:latin typeface="Arial"/>
                <a:cs typeface="Arial"/>
              </a:rPr>
              <a:t>|</a:t>
            </a:r>
            <a:r>
              <a:rPr sz="2824" spc="-4" dirty="0">
                <a:latin typeface="Arial"/>
                <a:cs typeface="Arial"/>
              </a:rPr>
              <a:t> data)</a:t>
            </a:r>
            <a:endParaRPr sz="2824" dirty="0">
              <a:latin typeface="Arial"/>
              <a:cs typeface="Arial"/>
            </a:endParaRPr>
          </a:p>
          <a:p>
            <a:pPr>
              <a:spcBef>
                <a:spcPts val="9"/>
              </a:spcBef>
              <a:buFont typeface="Arial"/>
              <a:buChar char="•"/>
            </a:pPr>
            <a:endParaRPr sz="4103" dirty="0">
              <a:latin typeface="Times New Roman"/>
              <a:cs typeface="Times New Roman"/>
            </a:endParaRPr>
          </a:p>
          <a:p>
            <a:pPr marL="313781" marR="4483" indent="-302575">
              <a:lnSpc>
                <a:spcPct val="100099"/>
              </a:lnSpc>
              <a:buChar char="•"/>
              <a:tabLst>
                <a:tab pos="313221" algn="l"/>
                <a:tab pos="313781" algn="l"/>
              </a:tabLst>
            </a:pPr>
            <a:r>
              <a:rPr sz="2824" b="1" spc="-4" dirty="0">
                <a:latin typeface="Arial"/>
                <a:cs typeface="Arial"/>
              </a:rPr>
              <a:t>Conjugate </a:t>
            </a:r>
            <a:r>
              <a:rPr sz="2824" b="1" dirty="0">
                <a:latin typeface="Arial"/>
                <a:cs typeface="Arial"/>
              </a:rPr>
              <a:t>prior</a:t>
            </a:r>
            <a:r>
              <a:rPr sz="2824" dirty="0">
                <a:latin typeface="Arial"/>
                <a:cs typeface="Arial"/>
              </a:rPr>
              <a:t>: </a:t>
            </a:r>
            <a:r>
              <a:rPr sz="2824" spc="-4" dirty="0" smtClean="0">
                <a:latin typeface="Arial"/>
                <a:cs typeface="Arial"/>
              </a:rPr>
              <a:t>P(</a:t>
            </a:r>
            <a:r>
              <a:rPr lang="en-US" sz="2824" spc="-4" dirty="0" smtClean="0">
                <a:latin typeface="Arial"/>
                <a:cs typeface="Arial"/>
              </a:rPr>
              <a:t>y</a:t>
            </a:r>
            <a:r>
              <a:rPr sz="2824" spc="-4" dirty="0" smtClean="0">
                <a:latin typeface="Arial"/>
                <a:cs typeface="Arial"/>
              </a:rPr>
              <a:t>) </a:t>
            </a:r>
            <a:r>
              <a:rPr sz="2824" dirty="0">
                <a:latin typeface="Arial"/>
                <a:cs typeface="Arial"/>
              </a:rPr>
              <a:t>is </a:t>
            </a:r>
            <a:r>
              <a:rPr sz="2824" spc="-4" dirty="0">
                <a:latin typeface="Arial"/>
                <a:cs typeface="Arial"/>
              </a:rPr>
              <a:t>the conjugate  </a:t>
            </a:r>
            <a:r>
              <a:rPr sz="2824" dirty="0">
                <a:latin typeface="Arial"/>
                <a:cs typeface="Arial"/>
              </a:rPr>
              <a:t>prior </a:t>
            </a:r>
            <a:r>
              <a:rPr sz="2824" spc="-4" dirty="0">
                <a:latin typeface="Arial"/>
                <a:cs typeface="Arial"/>
              </a:rPr>
              <a:t>for </a:t>
            </a:r>
            <a:r>
              <a:rPr sz="2824" dirty="0">
                <a:latin typeface="Arial"/>
                <a:cs typeface="Arial"/>
              </a:rPr>
              <a:t>likelihood </a:t>
            </a:r>
            <a:r>
              <a:rPr sz="2824" spc="-4" dirty="0">
                <a:latin typeface="Arial"/>
                <a:cs typeface="Arial"/>
              </a:rPr>
              <a:t>function P(data </a:t>
            </a:r>
            <a:r>
              <a:rPr sz="2824" dirty="0">
                <a:latin typeface="Arial"/>
                <a:cs typeface="Arial"/>
              </a:rPr>
              <a:t>| </a:t>
            </a:r>
            <a:r>
              <a:rPr lang="en-US" sz="2824" dirty="0" smtClean="0">
                <a:latin typeface="Arial"/>
                <a:cs typeface="Arial"/>
              </a:rPr>
              <a:t>y</a:t>
            </a:r>
            <a:r>
              <a:rPr sz="2824" dirty="0" smtClean="0">
                <a:latin typeface="Arial"/>
                <a:cs typeface="Arial"/>
              </a:rPr>
              <a:t>) </a:t>
            </a:r>
            <a:r>
              <a:rPr sz="2824" dirty="0">
                <a:latin typeface="Arial"/>
                <a:cs typeface="Arial"/>
              </a:rPr>
              <a:t>if  </a:t>
            </a:r>
            <a:r>
              <a:rPr sz="2824" spc="-4" dirty="0">
                <a:latin typeface="Arial"/>
                <a:cs typeface="Arial"/>
              </a:rPr>
              <a:t>the forms </a:t>
            </a:r>
            <a:r>
              <a:rPr sz="2824" dirty="0">
                <a:latin typeface="Arial"/>
                <a:cs typeface="Arial"/>
              </a:rPr>
              <a:t>of </a:t>
            </a:r>
            <a:r>
              <a:rPr sz="2824" dirty="0" smtClean="0">
                <a:latin typeface="Arial"/>
                <a:cs typeface="Arial"/>
              </a:rPr>
              <a:t>P(</a:t>
            </a:r>
            <a:r>
              <a:rPr lang="en-US" sz="2824" dirty="0" smtClean="0">
                <a:latin typeface="Arial"/>
                <a:cs typeface="Arial"/>
              </a:rPr>
              <a:t>y</a:t>
            </a:r>
            <a:r>
              <a:rPr sz="2824" dirty="0" smtClean="0">
                <a:latin typeface="Arial"/>
                <a:cs typeface="Arial"/>
              </a:rPr>
              <a:t>) </a:t>
            </a:r>
            <a:r>
              <a:rPr sz="2824" dirty="0">
                <a:latin typeface="Arial"/>
                <a:cs typeface="Arial"/>
              </a:rPr>
              <a:t>and </a:t>
            </a:r>
            <a:r>
              <a:rPr sz="2824" spc="-4" dirty="0" smtClean="0">
                <a:latin typeface="Arial"/>
                <a:cs typeface="Arial"/>
              </a:rPr>
              <a:t>P(</a:t>
            </a:r>
            <a:r>
              <a:rPr lang="en-US" sz="2824" spc="-4" dirty="0" smtClean="0">
                <a:latin typeface="Arial"/>
                <a:cs typeface="Arial"/>
              </a:rPr>
              <a:t>y</a:t>
            </a:r>
            <a:r>
              <a:rPr sz="2824" spc="-4" dirty="0" smtClean="0">
                <a:latin typeface="Arial"/>
                <a:cs typeface="Arial"/>
              </a:rPr>
              <a:t> </a:t>
            </a:r>
            <a:r>
              <a:rPr sz="2824" dirty="0">
                <a:latin typeface="Arial"/>
                <a:cs typeface="Arial"/>
              </a:rPr>
              <a:t>| </a:t>
            </a:r>
            <a:r>
              <a:rPr sz="2824" spc="-4" dirty="0">
                <a:latin typeface="Arial"/>
                <a:cs typeface="Arial"/>
              </a:rPr>
              <a:t>data) </a:t>
            </a:r>
            <a:r>
              <a:rPr sz="2824" dirty="0">
                <a:latin typeface="Arial"/>
                <a:cs typeface="Arial"/>
              </a:rPr>
              <a:t>are </a:t>
            </a:r>
            <a:r>
              <a:rPr sz="2824" spc="-4" dirty="0">
                <a:latin typeface="Arial"/>
                <a:cs typeface="Arial"/>
              </a:rPr>
              <a:t>the  </a:t>
            </a:r>
            <a:r>
              <a:rPr sz="2824" dirty="0">
                <a:latin typeface="Arial"/>
                <a:cs typeface="Arial"/>
              </a:rPr>
              <a:t>same.</a:t>
            </a:r>
          </a:p>
        </p:txBody>
      </p:sp>
    </p:spTree>
    <p:extLst>
      <p:ext uri="{BB962C8B-B14F-4D97-AF65-F5344CB8AC3E}">
        <p14:creationId xmlns:p14="http://schemas.microsoft.com/office/powerpoint/2010/main" val="11050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Bayesian learning algorithms that calculate explicit probabilities for hypotheses, such as the naive Bayes classifier, are among the most practical approaches to certain types of learning </a:t>
            </a:r>
            <a:r>
              <a:rPr lang="en-US" dirty="0" smtClean="0"/>
              <a:t>problems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For example: Problem </a:t>
            </a:r>
            <a:r>
              <a:rPr lang="en-US" dirty="0"/>
              <a:t>of learning to classify text documents such as electronic news articles</a:t>
            </a:r>
            <a:r>
              <a:rPr lang="en-US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For such learning tasks, the naive Bayes classifier is among the most effective algorithms known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Bayesian Learning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29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Features of Bayesian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Each </a:t>
            </a:r>
            <a:r>
              <a:rPr lang="en-US" sz="2800" dirty="0"/>
              <a:t>observed training example can incrementally decrease or increase the estimated probability that a hypothesis is correct. </a:t>
            </a:r>
            <a:endParaRPr lang="en-US" sz="2800" dirty="0" smtClean="0"/>
          </a:p>
          <a:p>
            <a:r>
              <a:rPr lang="en-US" sz="2800" dirty="0" smtClean="0"/>
              <a:t>Flexible </a:t>
            </a:r>
            <a:r>
              <a:rPr lang="en-US" sz="2800" dirty="0"/>
              <a:t>approach to learning than algorithms that completely eliminate a hypothesis if it is found to be inconsistent with any single example. </a:t>
            </a:r>
            <a:endParaRPr lang="en-US" sz="2800" dirty="0" smtClean="0"/>
          </a:p>
          <a:p>
            <a:r>
              <a:rPr lang="en-US" sz="2800" dirty="0"/>
              <a:t>Bayesian methods can accommodate hypotheses that make probabilistic predictions (e.g., hypotheses such as "this pneumonia patient has a 93% chance of complete recovery"). </a:t>
            </a:r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78891D9-9DBF-4503-8954-7823A473F5F2}" type="slidenum">
              <a:rPr lang="en-IN" smtClean="0"/>
              <a:pPr>
                <a:defRPr/>
              </a:pPr>
              <a:t>42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789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Features of Bayesian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019" y="1418034"/>
            <a:ext cx="8229600" cy="4525963"/>
          </a:xfrm>
        </p:spPr>
        <p:txBody>
          <a:bodyPr/>
          <a:lstStyle/>
          <a:p>
            <a:r>
              <a:rPr lang="en-US" sz="2800" dirty="0" smtClean="0"/>
              <a:t>Prior </a:t>
            </a:r>
            <a:r>
              <a:rPr lang="en-US" sz="2800" dirty="0"/>
              <a:t>knowledge can be combined with observed data to determine the final probability </a:t>
            </a:r>
            <a:r>
              <a:rPr lang="en-US" sz="2800" dirty="0" smtClean="0"/>
              <a:t>of </a:t>
            </a:r>
            <a:r>
              <a:rPr lang="en-US" sz="2800" dirty="0"/>
              <a:t>a hypothesis. </a:t>
            </a:r>
            <a:endParaRPr lang="en-US" sz="2800" dirty="0" smtClean="0"/>
          </a:p>
          <a:p>
            <a:r>
              <a:rPr lang="en-US" sz="2800" dirty="0" smtClean="0"/>
              <a:t>Prior </a:t>
            </a:r>
            <a:r>
              <a:rPr lang="en-US" sz="2800" dirty="0"/>
              <a:t>knowledge is </a:t>
            </a:r>
            <a:r>
              <a:rPr lang="en-US" sz="2800" dirty="0" smtClean="0"/>
              <a:t>provided </a:t>
            </a:r>
            <a:r>
              <a:rPr lang="en-US" sz="2800" dirty="0"/>
              <a:t>by asserting </a:t>
            </a:r>
            <a:endParaRPr lang="en-US" sz="2800" dirty="0" smtClean="0"/>
          </a:p>
          <a:p>
            <a:pPr lvl="1"/>
            <a:r>
              <a:rPr lang="en-US" sz="2400" dirty="0" smtClean="0"/>
              <a:t>prior </a:t>
            </a:r>
            <a:r>
              <a:rPr lang="en-US" sz="2400" dirty="0"/>
              <a:t>probability for each candidate hypothesis, and </a:t>
            </a:r>
            <a:endParaRPr lang="en-US" sz="2400" dirty="0" smtClean="0"/>
          </a:p>
          <a:p>
            <a:pPr lvl="1"/>
            <a:r>
              <a:rPr lang="en-US" sz="2400" dirty="0" smtClean="0"/>
              <a:t>probability </a:t>
            </a:r>
            <a:r>
              <a:rPr lang="en-US" sz="2400" dirty="0"/>
              <a:t>distribution over observed data for each possible hypothesis. </a:t>
            </a:r>
            <a:endParaRPr lang="en-US" sz="2400" dirty="0" smtClean="0"/>
          </a:p>
          <a:p>
            <a:r>
              <a:rPr lang="en-US" sz="2800" dirty="0" smtClean="0"/>
              <a:t>New </a:t>
            </a:r>
            <a:r>
              <a:rPr lang="en-US" sz="2800" dirty="0"/>
              <a:t>instances can be classified by combining the predictions of multiple hypotheses, weighted by their probabilities.  </a:t>
            </a:r>
          </a:p>
          <a:p>
            <a:endParaRPr lang="en-US" sz="28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78891D9-9DBF-4503-8954-7823A473F5F2}" type="slidenum">
              <a:rPr lang="en-IN" smtClean="0"/>
              <a:pPr>
                <a:defRPr/>
              </a:pPr>
              <a:t>43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517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1A7DD-D54A-4224-BCD5-44A0D9F828BA}" type="slidenum">
              <a:rPr lang="en-US" altLang="ko-KR"/>
              <a:pPr/>
              <a:t>44</a:t>
            </a:fld>
            <a:endParaRPr lang="en-US" altLang="ko-KR"/>
          </a:p>
        </p:txBody>
      </p:sp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Bayes Theorem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3352800"/>
            <a:ext cx="7772400" cy="28194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ko-KR" sz="2800" i="1"/>
              <a:t>P</a:t>
            </a:r>
            <a:r>
              <a:rPr lang="en-US" altLang="ko-KR" sz="2800"/>
              <a:t>(</a:t>
            </a:r>
            <a:r>
              <a:rPr lang="en-US" altLang="ko-KR" sz="2800" i="1"/>
              <a:t>h</a:t>
            </a:r>
            <a:r>
              <a:rPr lang="en-US" altLang="ko-KR" sz="2800"/>
              <a:t>) = prior probability of hypothesis </a:t>
            </a:r>
            <a:r>
              <a:rPr lang="en-US" altLang="ko-KR" sz="2800" i="1"/>
              <a:t>h</a:t>
            </a:r>
          </a:p>
          <a:p>
            <a:pPr>
              <a:lnSpc>
                <a:spcPct val="110000"/>
              </a:lnSpc>
            </a:pPr>
            <a:r>
              <a:rPr lang="en-US" altLang="ko-KR" sz="2800" i="1"/>
              <a:t>P</a:t>
            </a:r>
            <a:r>
              <a:rPr lang="en-US" altLang="ko-KR" sz="2800"/>
              <a:t>(</a:t>
            </a:r>
            <a:r>
              <a:rPr lang="en-US" altLang="ko-KR" sz="2800" i="1"/>
              <a:t>D</a:t>
            </a:r>
            <a:r>
              <a:rPr lang="en-US" altLang="ko-KR" sz="2800"/>
              <a:t>) = prior probability of training data </a:t>
            </a:r>
            <a:r>
              <a:rPr lang="en-US" altLang="ko-KR" sz="2800" i="1"/>
              <a:t>D</a:t>
            </a:r>
          </a:p>
          <a:p>
            <a:pPr>
              <a:lnSpc>
                <a:spcPct val="110000"/>
              </a:lnSpc>
            </a:pPr>
            <a:r>
              <a:rPr lang="en-US" altLang="ko-KR" sz="2800" i="1"/>
              <a:t>P</a:t>
            </a:r>
            <a:r>
              <a:rPr lang="en-US" altLang="ko-KR" sz="2800"/>
              <a:t>(</a:t>
            </a:r>
            <a:r>
              <a:rPr lang="en-US" altLang="ko-KR" sz="2800" i="1"/>
              <a:t>h</a:t>
            </a:r>
            <a:r>
              <a:rPr lang="en-US" altLang="ko-KR" sz="2800"/>
              <a:t>|</a:t>
            </a:r>
            <a:r>
              <a:rPr lang="en-US" altLang="ko-KR" sz="2800" i="1"/>
              <a:t>D</a:t>
            </a:r>
            <a:r>
              <a:rPr lang="en-US" altLang="ko-KR" sz="2800"/>
              <a:t>) = probability of </a:t>
            </a:r>
            <a:r>
              <a:rPr lang="en-US" altLang="ko-KR" sz="2800" i="1"/>
              <a:t>h</a:t>
            </a:r>
            <a:r>
              <a:rPr lang="en-US" altLang="ko-KR" sz="2800"/>
              <a:t> given </a:t>
            </a:r>
            <a:r>
              <a:rPr lang="en-US" altLang="ko-KR" sz="2800" i="1"/>
              <a:t>D</a:t>
            </a:r>
          </a:p>
          <a:p>
            <a:pPr>
              <a:lnSpc>
                <a:spcPct val="110000"/>
              </a:lnSpc>
            </a:pPr>
            <a:r>
              <a:rPr lang="en-US" altLang="ko-KR" sz="2800" i="1"/>
              <a:t>P</a:t>
            </a:r>
            <a:r>
              <a:rPr lang="en-US" altLang="ko-KR" sz="2800"/>
              <a:t>(</a:t>
            </a:r>
            <a:r>
              <a:rPr lang="en-US" altLang="ko-KR" sz="2800" i="1"/>
              <a:t>D</a:t>
            </a:r>
            <a:r>
              <a:rPr lang="en-US" altLang="ko-KR" sz="2800"/>
              <a:t>|</a:t>
            </a:r>
            <a:r>
              <a:rPr lang="en-US" altLang="ko-KR" sz="2800" i="1"/>
              <a:t>h</a:t>
            </a:r>
            <a:r>
              <a:rPr lang="en-US" altLang="ko-KR" sz="2800"/>
              <a:t>) = probability of </a:t>
            </a:r>
            <a:r>
              <a:rPr lang="en-US" altLang="ko-KR" sz="2800" i="1"/>
              <a:t>D</a:t>
            </a:r>
            <a:r>
              <a:rPr lang="en-US" altLang="ko-KR" sz="2800"/>
              <a:t> given </a:t>
            </a:r>
            <a:r>
              <a:rPr lang="en-US" altLang="ko-KR" sz="2800" i="1"/>
              <a:t>h</a:t>
            </a:r>
          </a:p>
          <a:p>
            <a:pPr>
              <a:lnSpc>
                <a:spcPct val="110000"/>
              </a:lnSpc>
            </a:pPr>
            <a:endParaRPr lang="en-US" altLang="ko-KR" sz="2800"/>
          </a:p>
        </p:txBody>
      </p:sp>
      <p:graphicFrame>
        <p:nvGraphicFramePr>
          <p:cNvPr id="190469" name="Object 5"/>
          <p:cNvGraphicFramePr>
            <a:graphicFrameLocks noChangeAspect="1"/>
          </p:cNvGraphicFramePr>
          <p:nvPr/>
        </p:nvGraphicFramePr>
        <p:xfrm>
          <a:off x="2895600" y="2057400"/>
          <a:ext cx="3324225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2" name="비트맵 이미지" r:id="rId3" imgW="3704762" imgH="1028844" progId="Paint.Picture">
                  <p:embed/>
                </p:oleObj>
              </mc:Choice>
              <mc:Fallback>
                <p:oleObj name="비트맵 이미지" r:id="rId3" imgW="3704762" imgH="1028844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2057400"/>
                        <a:ext cx="3324225" cy="925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653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MAP Hypothesis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2800" dirty="0" smtClean="0"/>
                  <a:t>Using Bayes theorem, we compute the MAP hypothesis for all probable hypothesis (or all unique class labels)</a:t>
                </a:r>
              </a:p>
              <a:p>
                <a:r>
                  <a:rPr lang="en-GB" sz="2800" dirty="0" smtClean="0"/>
                  <a:t>Identify the best hypothesis describing the data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𝑀𝐴𝑃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𝑎𝑟𝑔𝑚𝑎𝑥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en-GB" sz="2800" b="0" dirty="0" smtClean="0"/>
              </a:p>
              <a:p>
                <a:pPr marL="0" indent="0">
                  <a:buNone/>
                </a:pPr>
                <a:r>
                  <a:rPr lang="en-GB" sz="2800" dirty="0" smtClean="0"/>
                  <a:t>			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𝑎𝑟𝑔𝑚𝑎𝑥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</m:sSub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GB" sz="2800" dirty="0" smtClean="0"/>
              </a:p>
              <a:p>
                <a:pPr marL="0" indent="0">
                  <a:buNone/>
                </a:pPr>
                <a:r>
                  <a:rPr lang="en-GB" sz="2800" dirty="0"/>
                  <a:t>	</a:t>
                </a:r>
                <a:r>
                  <a:rPr lang="en-GB" sz="2800" dirty="0" smtClean="0"/>
                  <a:t>		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𝑎𝑟𝑔𝑚𝑎𝑥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GB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GB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33" t="-13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5536" y="5867400"/>
            <a:ext cx="3490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H: set of all hypothesis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5090542" y="5682822"/>
            <a:ext cx="4151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P(D) is independent of h and is same for all hypothesis, therefore </a:t>
            </a:r>
            <a:r>
              <a:rPr lang="en-GB" dirty="0"/>
              <a:t>d</a:t>
            </a:r>
            <a:r>
              <a:rPr lang="en-GB" dirty="0" smtClean="0"/>
              <a:t>ropped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293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Likelihood estimation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sz="2800" dirty="0" smtClean="0"/>
                  <a:t>When no prior information is available, all hypothesis are equally likely i.e. p(h</a:t>
                </a:r>
                <a:r>
                  <a:rPr lang="en-GB" sz="2800" baseline="-25000" dirty="0" smtClean="0"/>
                  <a:t>i</a:t>
                </a:r>
                <a:r>
                  <a:rPr lang="en-GB" sz="2800" dirty="0" smtClean="0"/>
                  <a:t>) = </a:t>
                </a:r>
                <a:r>
                  <a:rPr lang="en-GB" sz="2800" dirty="0" smtClean="0"/>
                  <a:t>p(</a:t>
                </a:r>
                <a:r>
                  <a:rPr lang="en-GB" sz="2800" dirty="0" err="1" smtClean="0"/>
                  <a:t>h</a:t>
                </a:r>
                <a:r>
                  <a:rPr lang="en-GB" sz="2800" baseline="-25000" dirty="0" err="1" smtClean="0"/>
                  <a:t>j</a:t>
                </a:r>
                <a:r>
                  <a:rPr lang="en-GB" sz="2800" dirty="0" smtClean="0"/>
                  <a:t>)</a:t>
                </a:r>
                <a:endParaRPr lang="en-GB" sz="2800" dirty="0" smtClean="0"/>
              </a:p>
              <a:p>
                <a:pPr lvl="1"/>
                <a:r>
                  <a:rPr lang="en-GB" sz="2400" dirty="0" smtClean="0"/>
                  <a:t>This is also true for a balanced class problem where all the classes are equally likely</a:t>
                </a:r>
              </a:p>
              <a:p>
                <a:pPr lvl="1"/>
                <a:r>
                  <a:rPr lang="en-GB" sz="2400" dirty="0" smtClean="0"/>
                  <a:t>This is known as Uniform prior</a:t>
                </a:r>
              </a:p>
              <a:p>
                <a:pPr lvl="1"/>
                <a:r>
                  <a:rPr lang="en-GB" sz="2400" dirty="0" smtClean="0"/>
                  <a:t>MAP hypothesis further simplifies to:</a:t>
                </a:r>
                <a:endParaRPr lang="en-GB" sz="2400" dirty="0"/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𝑀𝐿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𝑎𝑟𝑔𝑚𝑎𝑥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US" dirty="0" smtClean="0"/>
                  <a:t>P(</a:t>
                </a:r>
                <a:r>
                  <a:rPr lang="en-US" dirty="0" err="1" smtClean="0"/>
                  <a:t>D|h</a:t>
                </a:r>
                <a:r>
                  <a:rPr lang="en-US" dirty="0" smtClean="0"/>
                  <a:t>)</a:t>
                </a:r>
              </a:p>
              <a:p>
                <a:pPr marL="0" indent="0">
                  <a:buNone/>
                </a:pPr>
                <a:r>
                  <a:rPr lang="en-US" sz="2800" dirty="0" smtClean="0"/>
                  <a:t>This is called Maximum Likelihood Hypothesis</a:t>
                </a:r>
                <a:endParaRPr lang="en-US" sz="2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81" t="-1348" r="-2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71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/>
              <a:t>Require </a:t>
            </a:r>
            <a:r>
              <a:rPr lang="en-US" sz="2800" dirty="0"/>
              <a:t>initial knowledge of many </a:t>
            </a:r>
            <a:r>
              <a:rPr lang="en-US" sz="2800" dirty="0" smtClean="0"/>
              <a:t>probabilities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/>
              <a:t>Often </a:t>
            </a:r>
            <a:r>
              <a:rPr lang="en-US" sz="2400" dirty="0"/>
              <a:t>estimated based on background knowledge, </a:t>
            </a:r>
            <a:r>
              <a:rPr lang="en-US" sz="2400" dirty="0" smtClean="0"/>
              <a:t>previously </a:t>
            </a:r>
            <a:r>
              <a:rPr lang="en-US" sz="2400" dirty="0"/>
              <a:t>available data, and assumptions about the form of the underlying </a:t>
            </a:r>
            <a:r>
              <a:rPr lang="en-US" sz="2400" dirty="0" smtClean="0"/>
              <a:t>distributions.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/>
              <a:t>Significant </a:t>
            </a:r>
            <a:r>
              <a:rPr lang="en-US" sz="2800" dirty="0"/>
              <a:t>computational cost required to determine the Bayes optimal hypothesis in the general case (linear in the number of candidate hypotheses)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769620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Practical Issues of Bayesian learning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5092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Probabilistic Generative Classifiers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Approach is to understand the process that generated the data</a:t>
            </a:r>
          </a:p>
          <a:p>
            <a:pPr lvl="1"/>
            <a:r>
              <a:rPr lang="en-GB" sz="2400" dirty="0" smtClean="0"/>
              <a:t>Generative Models P(X,Y)</a:t>
            </a:r>
          </a:p>
          <a:p>
            <a:pPr lvl="1"/>
            <a:r>
              <a:rPr lang="en-GB" sz="2400" dirty="0" smtClean="0"/>
              <a:t>Build a model for all the positive cases or category 1</a:t>
            </a:r>
          </a:p>
          <a:p>
            <a:pPr lvl="1"/>
            <a:r>
              <a:rPr lang="en-GB" sz="2400" dirty="0" smtClean="0"/>
              <a:t>Build another model for all the negative cases</a:t>
            </a:r>
          </a:p>
          <a:p>
            <a:pPr marL="457200" lvl="1" indent="0">
              <a:buNone/>
            </a:pPr>
            <a:r>
              <a:rPr lang="en-GB" sz="2400" dirty="0" smtClean="0"/>
              <a:t>    or category 2</a:t>
            </a:r>
          </a:p>
          <a:p>
            <a:pPr lvl="1"/>
            <a:r>
              <a:rPr lang="en-GB" sz="2400" dirty="0" smtClean="0"/>
              <a:t>For predicting a new test case</a:t>
            </a:r>
          </a:p>
          <a:p>
            <a:pPr lvl="2"/>
            <a:r>
              <a:rPr lang="en-GB" sz="2000" dirty="0" smtClean="0"/>
              <a:t>Run the test case with both the models and 	                 choose the model with maximum probability</a:t>
            </a:r>
          </a:p>
          <a:p>
            <a:pPr marL="0" indent="0">
              <a:buNone/>
            </a:pPr>
            <a:endParaRPr lang="en-GB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74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>
          <a:xfrm>
            <a:off x="2630389" y="2106135"/>
            <a:ext cx="1663756" cy="2108743"/>
          </a:xfrm>
          <a:custGeom>
            <a:avLst/>
            <a:gdLst>
              <a:gd name="connsiteX0" fmla="*/ 284261 w 1663756"/>
              <a:gd name="connsiteY0" fmla="*/ 208440 h 2108743"/>
              <a:gd name="connsiteX1" fmla="*/ 93761 w 1663756"/>
              <a:gd name="connsiteY1" fmla="*/ 1303815 h 2108743"/>
              <a:gd name="connsiteX2" fmla="*/ 1541561 w 1663756"/>
              <a:gd name="connsiteY2" fmla="*/ 2075340 h 2108743"/>
              <a:gd name="connsiteX3" fmla="*/ 1436786 w 1663756"/>
              <a:gd name="connsiteY3" fmla="*/ 179865 h 2108743"/>
              <a:gd name="connsiteX4" fmla="*/ 284261 w 1663756"/>
              <a:gd name="connsiteY4" fmla="*/ 208440 h 210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3756" h="2108743">
                <a:moveTo>
                  <a:pt x="284261" y="208440"/>
                </a:moveTo>
                <a:cubicBezTo>
                  <a:pt x="60424" y="395765"/>
                  <a:pt x="-115789" y="992665"/>
                  <a:pt x="93761" y="1303815"/>
                </a:cubicBezTo>
                <a:cubicBezTo>
                  <a:pt x="303311" y="1614965"/>
                  <a:pt x="1317724" y="2262665"/>
                  <a:pt x="1541561" y="2075340"/>
                </a:cubicBezTo>
                <a:cubicBezTo>
                  <a:pt x="1765398" y="1888015"/>
                  <a:pt x="1652686" y="494190"/>
                  <a:pt x="1436786" y="179865"/>
                </a:cubicBezTo>
                <a:cubicBezTo>
                  <a:pt x="1220886" y="-134460"/>
                  <a:pt x="508098" y="21115"/>
                  <a:pt x="284261" y="208440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1137079" y="3264544"/>
            <a:ext cx="1394374" cy="1519823"/>
          </a:xfrm>
          <a:custGeom>
            <a:avLst/>
            <a:gdLst>
              <a:gd name="connsiteX0" fmla="*/ 605996 w 1394374"/>
              <a:gd name="connsiteY0" fmla="*/ 126356 h 1519823"/>
              <a:gd name="connsiteX1" fmla="*/ 15446 w 1394374"/>
              <a:gd name="connsiteY1" fmla="*/ 774056 h 1519823"/>
              <a:gd name="connsiteX2" fmla="*/ 1253696 w 1394374"/>
              <a:gd name="connsiteY2" fmla="*/ 1507481 h 1519823"/>
              <a:gd name="connsiteX3" fmla="*/ 1291796 w 1394374"/>
              <a:gd name="connsiteY3" fmla="*/ 135881 h 1519823"/>
              <a:gd name="connsiteX4" fmla="*/ 605996 w 1394374"/>
              <a:gd name="connsiteY4" fmla="*/ 126356 h 151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4374" h="1519823">
                <a:moveTo>
                  <a:pt x="605996" y="126356"/>
                </a:moveTo>
                <a:cubicBezTo>
                  <a:pt x="393271" y="232718"/>
                  <a:pt x="-92504" y="543868"/>
                  <a:pt x="15446" y="774056"/>
                </a:cubicBezTo>
                <a:cubicBezTo>
                  <a:pt x="123396" y="1004244"/>
                  <a:pt x="1040971" y="1613843"/>
                  <a:pt x="1253696" y="1507481"/>
                </a:cubicBezTo>
                <a:cubicBezTo>
                  <a:pt x="1466421" y="1401119"/>
                  <a:pt x="1402921" y="370831"/>
                  <a:pt x="1291796" y="135881"/>
                </a:cubicBezTo>
                <a:cubicBezTo>
                  <a:pt x="1180671" y="-99069"/>
                  <a:pt x="818721" y="19994"/>
                  <a:pt x="605996" y="126356"/>
                </a:cubicBez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564840" y="2253982"/>
            <a:ext cx="3521936" cy="3215167"/>
            <a:chOff x="2057400" y="971550"/>
            <a:chExt cx="4386544" cy="4004467"/>
          </a:xfrm>
        </p:grpSpPr>
        <p:sp>
          <p:nvSpPr>
            <p:cNvPr id="2" name="Oval 1"/>
            <p:cNvSpPr/>
            <p:nvPr/>
          </p:nvSpPr>
          <p:spPr>
            <a:xfrm>
              <a:off x="3184422" y="2992642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/>
            <p:cNvSpPr/>
            <p:nvPr/>
          </p:nvSpPr>
          <p:spPr>
            <a:xfrm>
              <a:off x="3868950" y="2944403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3571498" y="3379718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484306" y="2640410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ross 5"/>
            <p:cNvSpPr/>
            <p:nvPr/>
          </p:nvSpPr>
          <p:spPr>
            <a:xfrm rot="2734294">
              <a:off x="5002286" y="2205198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ross 6"/>
            <p:cNvSpPr/>
            <p:nvPr/>
          </p:nvSpPr>
          <p:spPr>
            <a:xfrm rot="2734294">
              <a:off x="5127933" y="1396215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ross 7"/>
            <p:cNvSpPr/>
            <p:nvPr/>
          </p:nvSpPr>
          <p:spPr>
            <a:xfrm rot="2734294">
              <a:off x="5680417" y="1894197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ross 8"/>
            <p:cNvSpPr/>
            <p:nvPr/>
          </p:nvSpPr>
          <p:spPr>
            <a:xfrm rot="2734294">
              <a:off x="5110632" y="1867799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59400" y="4324350"/>
              <a:ext cx="615330" cy="6516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x</a:t>
              </a:r>
              <a:r>
                <a:rPr lang="en-US" sz="2800" baseline="-25000" dirty="0"/>
                <a:t>1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57400" y="2153803"/>
              <a:ext cx="615330" cy="6516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x</a:t>
              </a:r>
              <a:r>
                <a:rPr lang="en-US" sz="2800" baseline="-25000" dirty="0"/>
                <a:t>2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2733804" y="971550"/>
              <a:ext cx="0" cy="348766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2543696" y="4191562"/>
              <a:ext cx="3900248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811863" y="1632657"/>
            <a:ext cx="325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Generative:</a:t>
            </a:r>
            <a:endParaRPr lang="en-US" sz="2400" dirty="0"/>
          </a:p>
        </p:txBody>
      </p:sp>
      <p:grpSp>
        <p:nvGrpSpPr>
          <p:cNvPr id="38" name="Group 37"/>
          <p:cNvGrpSpPr/>
          <p:nvPr/>
        </p:nvGrpSpPr>
        <p:grpSpPr>
          <a:xfrm>
            <a:off x="4689349" y="2298164"/>
            <a:ext cx="3521936" cy="3215167"/>
            <a:chOff x="2057400" y="971550"/>
            <a:chExt cx="4386544" cy="4004467"/>
          </a:xfrm>
        </p:grpSpPr>
        <p:sp>
          <p:nvSpPr>
            <p:cNvPr id="39" name="Oval 38"/>
            <p:cNvSpPr/>
            <p:nvPr/>
          </p:nvSpPr>
          <p:spPr>
            <a:xfrm>
              <a:off x="3184422" y="2992642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3868950" y="2944403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3571498" y="3379718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3484306" y="2640410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ross 42"/>
            <p:cNvSpPr/>
            <p:nvPr/>
          </p:nvSpPr>
          <p:spPr>
            <a:xfrm rot="2734294">
              <a:off x="5002286" y="2205198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ross 43"/>
            <p:cNvSpPr/>
            <p:nvPr/>
          </p:nvSpPr>
          <p:spPr>
            <a:xfrm rot="2734294">
              <a:off x="5127933" y="1396215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ross 44"/>
            <p:cNvSpPr/>
            <p:nvPr/>
          </p:nvSpPr>
          <p:spPr>
            <a:xfrm rot="2734294">
              <a:off x="5680417" y="1894197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ross 45"/>
            <p:cNvSpPr/>
            <p:nvPr/>
          </p:nvSpPr>
          <p:spPr>
            <a:xfrm rot="2734294">
              <a:off x="5110632" y="1867799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459400" y="4324350"/>
              <a:ext cx="615330" cy="6516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x</a:t>
              </a:r>
              <a:r>
                <a:rPr lang="en-US" sz="2800" baseline="-25000" dirty="0"/>
                <a:t>1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057400" y="2153803"/>
              <a:ext cx="615330" cy="6516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x</a:t>
              </a:r>
              <a:r>
                <a:rPr lang="en-US" sz="2800" baseline="-25000" dirty="0"/>
                <a:t>2</a:t>
              </a: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2733804" y="971550"/>
              <a:ext cx="0" cy="348766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2543696" y="4191562"/>
              <a:ext cx="3900248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/>
          <p:cNvSpPr txBox="1"/>
          <p:nvPr/>
        </p:nvSpPr>
        <p:spPr>
          <a:xfrm>
            <a:off x="4988273" y="1621607"/>
            <a:ext cx="325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Discriminative:</a:t>
            </a:r>
            <a:endParaRPr lang="en-US" sz="24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5833323" y="2808781"/>
            <a:ext cx="1686084" cy="1859823"/>
          </a:xfrm>
          <a:prstGeom prst="line">
            <a:avLst/>
          </a:prstGeom>
          <a:ln w="158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547189" y="4231670"/>
            <a:ext cx="1444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Decision Boundary</a:t>
            </a:r>
            <a:endParaRPr lang="en-US" dirty="0"/>
          </a:p>
        </p:txBody>
      </p:sp>
      <p:sp>
        <p:nvSpPr>
          <p:cNvPr id="54" name="Title 1"/>
          <p:cNvSpPr txBox="1">
            <a:spLocks/>
          </p:cNvSpPr>
          <p:nvPr/>
        </p:nvSpPr>
        <p:spPr>
          <a:xfrm>
            <a:off x="0" y="178113"/>
            <a:ext cx="8382000" cy="85010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3200" b="1" dirty="0" smtClean="0"/>
              <a:t>Probabilistic Generative Model versus Probabilistic Discriminative Model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3426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533400"/>
            <a:ext cx="9144000" cy="762000"/>
          </a:xfrm>
        </p:spPr>
        <p:txBody>
          <a:bodyPr/>
          <a:lstStyle/>
          <a:p>
            <a:pPr algn="just"/>
            <a:r>
              <a:rPr lang="en-US" b="1" dirty="0" smtClean="0">
                <a:latin typeface="+mn-lt"/>
              </a:rPr>
              <a:t>What is Machine Learning?</a:t>
            </a:r>
            <a:endParaRPr lang="en-US" b="1" dirty="0">
              <a:latin typeface="+mn-lt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04800" y="1524000"/>
            <a:ext cx="8686800" cy="2819400"/>
          </a:xfrm>
        </p:spPr>
        <p:txBody>
          <a:bodyPr>
            <a:noAutofit/>
          </a:bodyPr>
          <a:lstStyle/>
          <a:p>
            <a:pPr marL="12700" lvl="0" algn="l">
              <a:spcBef>
                <a:spcPts val="0"/>
              </a:spcBef>
            </a:pPr>
            <a:r>
              <a:rPr lang="en-US" sz="2800" dirty="0" smtClean="0">
                <a:latin typeface="Trebuchet MS"/>
                <a:ea typeface="Trebuchet MS"/>
                <a:cs typeface="Trebuchet MS"/>
                <a:sym typeface="Trebuchet MS"/>
              </a:rPr>
              <a:t>Definition </a:t>
            </a:r>
            <a:r>
              <a:rPr lang="en-US" sz="2800" dirty="0">
                <a:latin typeface="Trebuchet MS"/>
                <a:ea typeface="Trebuchet MS"/>
                <a:cs typeface="Trebuchet MS"/>
                <a:sym typeface="Trebuchet MS"/>
              </a:rPr>
              <a:t>by Tom Mitchell (1998):</a:t>
            </a:r>
          </a:p>
          <a:p>
            <a:pPr algn="l"/>
            <a:r>
              <a:rPr lang="en-US" sz="2800" dirty="0" smtClean="0">
                <a:solidFill>
                  <a:schemeClr val="tx1"/>
                </a:solidFill>
              </a:rPr>
              <a:t>"</a:t>
            </a:r>
            <a:r>
              <a:rPr lang="en-US" sz="2800" dirty="0">
                <a:solidFill>
                  <a:schemeClr val="tx1"/>
                </a:solidFill>
              </a:rPr>
              <a:t>A computer program is said to learn from experience E with respect to some class of tasks T and performance measure P, if its performance at tasks in T, as measured by P, improves with experience E</a:t>
            </a:r>
            <a:r>
              <a:rPr lang="en-US" sz="2800" dirty="0" smtClean="0">
                <a:solidFill>
                  <a:schemeClr val="tx1"/>
                </a:solidFill>
              </a:rPr>
              <a:t>.” Example</a:t>
            </a:r>
            <a:r>
              <a:rPr lang="en-US" sz="2800" dirty="0">
                <a:solidFill>
                  <a:schemeClr val="tx1"/>
                </a:solidFill>
              </a:rPr>
              <a:t>: playing checkers.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</a:rPr>
              <a:t>E = the experience of playing many games of checkers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</a:rPr>
              <a:t>T = the task of playing checkers.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</a:rPr>
              <a:t>P = the probability that the program will win the next game</a:t>
            </a:r>
            <a:r>
              <a:rPr lang="en-US" sz="2800" dirty="0" smtClean="0">
                <a:solidFill>
                  <a:schemeClr val="tx1"/>
                </a:solidFill>
              </a:rPr>
              <a:t>.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Date Placeholder 11"/>
          <p:cNvSpPr txBox="1">
            <a:spLocks/>
          </p:cNvSpPr>
          <p:nvPr/>
        </p:nvSpPr>
        <p:spPr>
          <a:xfrm>
            <a:off x="3810000" y="6553200"/>
            <a:ext cx="1828800" cy="28085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D86349-F964-4050-B3B2-6C0084D98C77}" type="datetime3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 October 2020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602" t="13469" r="21604" b="17502"/>
          <a:stretch/>
        </p:blipFill>
        <p:spPr>
          <a:xfrm>
            <a:off x="22485" y="723602"/>
            <a:ext cx="8283315" cy="566026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83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Generative Models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 smtClean="0"/>
                  <a:t>Generative models</a:t>
                </a:r>
              </a:p>
              <a:p>
                <a:pPr lvl="1"/>
                <a:r>
                  <a:rPr lang="en-GB" dirty="0" smtClean="0"/>
                  <a:t>Build model to estimate the posterior probability P(Y|X) by estimating </a:t>
                </a:r>
              </a:p>
              <a:p>
                <a:pPr lvl="1"/>
                <a:r>
                  <a:rPr lang="en-GB" dirty="0" smtClean="0"/>
                  <a:t>likelihood of data given target (hypothesis)   P(X|Y)</a:t>
                </a:r>
              </a:p>
              <a:p>
                <a:pPr lvl="1"/>
                <a:r>
                  <a:rPr lang="en-GB" dirty="0" smtClean="0"/>
                  <a:t>Prior probabilities over target P(Y)</a:t>
                </a:r>
              </a:p>
              <a:p>
                <a:pPr lvl="1"/>
                <a:r>
                  <a:rPr lang="en-GB" dirty="0" smtClean="0"/>
                  <a:t>In general, for a specific class Y=</a:t>
                </a:r>
                <a:r>
                  <a:rPr lang="en-GB" dirty="0" err="1" smtClean="0"/>
                  <a:t>ck</a:t>
                </a:r>
                <a:r>
                  <a:rPr lang="en-GB" dirty="0" smtClean="0"/>
                  <a:t>,</a:t>
                </a:r>
              </a:p>
              <a:p>
                <a:pPr marL="457200" lvl="1" indent="0">
                  <a:buNone/>
                </a:pPr>
                <a:r>
                  <a:rPr lang="en-GB" dirty="0"/>
                  <a:t> </a:t>
                </a:r>
                <a:r>
                  <a:rPr lang="en-GB" dirty="0" smtClean="0"/>
                  <a:t>      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16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independence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b="1" dirty="0" smtClean="0"/>
                  <a:t>Definition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conditionally independent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smtClean="0"/>
                  <a:t>if the </a:t>
                </a:r>
                <a:r>
                  <a:rPr lang="en-US" dirty="0"/>
                  <a:t>probability distribution governing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 smtClean="0"/>
                  <a:t>independent of </a:t>
                </a:r>
                <a:r>
                  <a:rPr lang="en-US" dirty="0"/>
                  <a:t>the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 smtClean="0"/>
                  <a:t>, </a:t>
                </a:r>
                <a:r>
                  <a:rPr lang="en-US" dirty="0"/>
                  <a:t>given the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Example: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Thunder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Rain</m:t>
                          </m:r>
                          <m: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Lightning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Thunder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Lightning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07" t="-2156" r="-2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467307" y="5726907"/>
            <a:ext cx="1676693" cy="273844"/>
          </a:xfrm>
        </p:spPr>
        <p:txBody>
          <a:bodyPr/>
          <a:lstStyle/>
          <a:p>
            <a:pPr>
              <a:defRPr/>
            </a:pPr>
            <a:r>
              <a:rPr lang="en-US" sz="1050" dirty="0"/>
              <a:t>Slide credit: Tom Mitchell</a:t>
            </a:r>
          </a:p>
        </p:txBody>
      </p:sp>
    </p:spTree>
    <p:extLst>
      <p:ext uri="{BB962C8B-B14F-4D97-AF65-F5344CB8AC3E}">
        <p14:creationId xmlns:p14="http://schemas.microsoft.com/office/powerpoint/2010/main" val="143298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Applying conditional independence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524000"/>
                <a:ext cx="8119814" cy="43338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Naïve Bayes assumes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are conditionally independent given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e.g.,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:r>
                  <a:rPr lang="en-US" dirty="0" smtClean="0"/>
                  <a:t>                      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General form: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⋯,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∏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524000"/>
                <a:ext cx="8119814" cy="4333875"/>
              </a:xfrm>
              <a:blipFill rotWithShape="0">
                <a:blip r:embed="rId2"/>
                <a:stretch>
                  <a:fillRect l="-1952" t="-2813" b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467307" y="5726907"/>
            <a:ext cx="1676693" cy="273844"/>
          </a:xfrm>
        </p:spPr>
        <p:txBody>
          <a:bodyPr/>
          <a:lstStyle/>
          <a:p>
            <a:pPr>
              <a:defRPr/>
            </a:pPr>
            <a:r>
              <a:rPr lang="en-US" sz="1050" dirty="0"/>
              <a:t>Slide credit: Tom Mitchell</a:t>
            </a:r>
          </a:p>
        </p:txBody>
      </p:sp>
    </p:spTree>
    <p:extLst>
      <p:ext uri="{BB962C8B-B14F-4D97-AF65-F5344CB8AC3E}">
        <p14:creationId xmlns:p14="http://schemas.microsoft.com/office/powerpoint/2010/main" val="210442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448" y="533400"/>
            <a:ext cx="7023847" cy="850106"/>
          </a:xfrm>
        </p:spPr>
        <p:txBody>
          <a:bodyPr/>
          <a:lstStyle/>
          <a:p>
            <a:r>
              <a:rPr lang="en-US" b="1" dirty="0" smtClean="0"/>
              <a:t>Naïve Bayes Independence assumption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Assumption: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⋯,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are </a:t>
                </a:r>
                <a:r>
                  <a:rPr lang="en-US" sz="2400" u="sng" dirty="0"/>
                  <a:t>conditionally independent</a:t>
                </a:r>
                <a:r>
                  <a:rPr lang="en-US" sz="2400" dirty="0"/>
                  <a:t/>
                </a:r>
                <a:br>
                  <a:rPr lang="en-US" sz="2400" dirty="0"/>
                </a:br>
                <a:r>
                  <a:rPr lang="en-US" sz="2400" dirty="0"/>
                  <a:t> given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467307" y="5726907"/>
            <a:ext cx="1676693" cy="273844"/>
          </a:xfrm>
        </p:spPr>
        <p:txBody>
          <a:bodyPr/>
          <a:lstStyle/>
          <a:p>
            <a:pPr>
              <a:defRPr/>
            </a:pPr>
            <a:r>
              <a:rPr lang="en-US" sz="1050" dirty="0"/>
              <a:t>Slide credit: Tom Mitchell</a:t>
            </a:r>
          </a:p>
        </p:txBody>
      </p:sp>
    </p:spTree>
    <p:extLst>
      <p:ext uri="{BB962C8B-B14F-4D97-AF65-F5344CB8AC3E}">
        <p14:creationId xmlns:p14="http://schemas.microsoft.com/office/powerpoint/2010/main" val="265334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</a:t>
            </a:r>
            <a:r>
              <a:rPr lang="en-US" dirty="0" smtClean="0"/>
              <a:t>Bayes classifier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 smtClean="0"/>
                  <a:t>Bayes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 ⋯,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,⋯,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beg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,⋯, 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:endParaRPr lang="en-US" b="0" dirty="0" smtClean="0"/>
              </a:p>
              <a:p>
                <a:r>
                  <a:rPr lang="en-US" dirty="0" smtClean="0"/>
                  <a:t>Assume conditional independence among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’s: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 ⋯,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b="0" dirty="0" smtClean="0"/>
                  <a:t>Pick the most probable (MAP)  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←</m:t>
                      </m:r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2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467307" y="5726907"/>
            <a:ext cx="1676693" cy="273844"/>
          </a:xfrm>
        </p:spPr>
        <p:txBody>
          <a:bodyPr/>
          <a:lstStyle/>
          <a:p>
            <a:pPr>
              <a:defRPr/>
            </a:pPr>
            <a:r>
              <a:rPr lang="en-US" sz="1050" dirty="0"/>
              <a:t>Slide credit: Tom Mitchell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4114800" y="5257801"/>
            <a:ext cx="76200" cy="469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581400" y="5708363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Prior Probability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638800" y="5739826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MLE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019653" y="5257801"/>
            <a:ext cx="76200" cy="469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662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NAÏVE BAYES CLASSIFIER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ea typeface="ＭＳ Ｐゴシック" panose="020B0600070205080204" pitchFamily="34" charset="-128"/>
              </a:rPr>
              <a:t>Assume independence among attributes X</a:t>
            </a:r>
            <a:r>
              <a:rPr lang="en-US" baseline="-25000" dirty="0">
                <a:ea typeface="ＭＳ Ｐゴシック" panose="020B0600070205080204" pitchFamily="34" charset="-128"/>
              </a:rPr>
              <a:t>i</a:t>
            </a:r>
            <a:r>
              <a:rPr lang="en-US" sz="2400" dirty="0">
                <a:ea typeface="ＭＳ Ｐゴシック" panose="020B0600070205080204" pitchFamily="34" charset="-128"/>
              </a:rPr>
              <a:t> when class is given:    </a:t>
            </a:r>
          </a:p>
          <a:p>
            <a:pPr lvl="1"/>
            <a:r>
              <a:rPr lang="en-US" sz="2400" dirty="0">
                <a:ea typeface="ＭＳ Ｐゴシック" panose="020B0600070205080204" pitchFamily="34" charset="-128"/>
              </a:rPr>
              <a:t>P(X</a:t>
            </a:r>
            <a:r>
              <a:rPr lang="en-US" sz="2400" baseline="-25000" dirty="0">
                <a:ea typeface="ＭＳ Ｐゴシック" panose="020B0600070205080204" pitchFamily="34" charset="-128"/>
              </a:rPr>
              <a:t>1</a:t>
            </a:r>
            <a:r>
              <a:rPr lang="en-US" sz="2400" dirty="0">
                <a:ea typeface="ＭＳ Ｐゴシック" panose="020B0600070205080204" pitchFamily="34" charset="-128"/>
              </a:rPr>
              <a:t>, X</a:t>
            </a:r>
            <a:r>
              <a:rPr lang="en-US" sz="2400" baseline="-25000" dirty="0">
                <a:ea typeface="ＭＳ Ｐゴシック" panose="020B0600070205080204" pitchFamily="34" charset="-128"/>
              </a:rPr>
              <a:t>2</a:t>
            </a:r>
            <a:r>
              <a:rPr lang="en-US" sz="2400" dirty="0">
                <a:ea typeface="ＭＳ Ｐゴシック" panose="020B0600070205080204" pitchFamily="34" charset="-128"/>
              </a:rPr>
              <a:t>, …, </a:t>
            </a:r>
            <a:r>
              <a:rPr lang="en-US" sz="2400" dirty="0" err="1">
                <a:ea typeface="ＭＳ Ｐゴシック" panose="020B0600070205080204" pitchFamily="34" charset="-128"/>
              </a:rPr>
              <a:t>X</a:t>
            </a:r>
            <a:r>
              <a:rPr lang="en-US" sz="2400" baseline="-25000" dirty="0" err="1">
                <a:ea typeface="ＭＳ Ｐゴシック" panose="020B0600070205080204" pitchFamily="34" charset="-128"/>
              </a:rPr>
              <a:t>d</a:t>
            </a:r>
            <a:r>
              <a:rPr lang="en-US" sz="2400" baseline="-25000" dirty="0">
                <a:ea typeface="ＭＳ Ｐゴシック" panose="020B0600070205080204" pitchFamily="34" charset="-128"/>
              </a:rPr>
              <a:t> </a:t>
            </a:r>
            <a:r>
              <a:rPr lang="en-US" sz="2400" dirty="0">
                <a:ea typeface="ＭＳ Ｐゴシック" panose="020B0600070205080204" pitchFamily="34" charset="-128"/>
              </a:rPr>
              <a:t>|</a:t>
            </a:r>
            <a:r>
              <a:rPr lang="en-US" sz="2400" dirty="0" err="1">
                <a:ea typeface="ＭＳ Ｐゴシック" panose="020B0600070205080204" pitchFamily="34" charset="-128"/>
              </a:rPr>
              <a:t>Y</a:t>
            </a:r>
            <a:r>
              <a:rPr lang="en-US" sz="2400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sz="2400" dirty="0">
                <a:ea typeface="ＭＳ Ｐゴシック" panose="020B0600070205080204" pitchFamily="34" charset="-128"/>
              </a:rPr>
              <a:t>) = P(X</a:t>
            </a:r>
            <a:r>
              <a:rPr lang="en-US" sz="2400" baseline="-25000" dirty="0">
                <a:ea typeface="ＭＳ Ｐゴシック" panose="020B0600070205080204" pitchFamily="34" charset="-128"/>
              </a:rPr>
              <a:t>1</a:t>
            </a:r>
            <a:r>
              <a:rPr lang="en-US" sz="2400" dirty="0">
                <a:ea typeface="ＭＳ Ｐゴシック" panose="020B0600070205080204" pitchFamily="34" charset="-128"/>
              </a:rPr>
              <a:t>| </a:t>
            </a:r>
            <a:r>
              <a:rPr lang="en-US" sz="2400" dirty="0" err="1">
                <a:ea typeface="ＭＳ Ｐゴシック" panose="020B0600070205080204" pitchFamily="34" charset="-128"/>
              </a:rPr>
              <a:t>Y</a:t>
            </a:r>
            <a:r>
              <a:rPr lang="en-US" sz="2400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sz="2400" dirty="0">
                <a:ea typeface="ＭＳ Ｐゴシック" panose="020B0600070205080204" pitchFamily="34" charset="-128"/>
              </a:rPr>
              <a:t>) P(X</a:t>
            </a:r>
            <a:r>
              <a:rPr lang="en-US" sz="2400" baseline="-25000" dirty="0">
                <a:ea typeface="ＭＳ Ｐゴシック" panose="020B0600070205080204" pitchFamily="34" charset="-128"/>
              </a:rPr>
              <a:t>2</a:t>
            </a:r>
            <a:r>
              <a:rPr lang="en-US" sz="2400" dirty="0">
                <a:ea typeface="ＭＳ Ｐゴシック" panose="020B0600070205080204" pitchFamily="34" charset="-128"/>
              </a:rPr>
              <a:t>| </a:t>
            </a:r>
            <a:r>
              <a:rPr lang="en-US" sz="2400" dirty="0" err="1">
                <a:ea typeface="ＭＳ Ｐゴシック" panose="020B0600070205080204" pitchFamily="34" charset="-128"/>
              </a:rPr>
              <a:t>Y</a:t>
            </a:r>
            <a:r>
              <a:rPr lang="en-US" sz="2400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sz="2400" dirty="0">
                <a:ea typeface="ＭＳ Ｐゴシック" panose="020B0600070205080204" pitchFamily="34" charset="-128"/>
              </a:rPr>
              <a:t>)… P(</a:t>
            </a:r>
            <a:r>
              <a:rPr lang="en-US" sz="2400" dirty="0" err="1">
                <a:ea typeface="ＭＳ Ｐゴシック" panose="020B0600070205080204" pitchFamily="34" charset="-128"/>
              </a:rPr>
              <a:t>X</a:t>
            </a:r>
            <a:r>
              <a:rPr lang="en-US" sz="2400" baseline="-25000" dirty="0" err="1">
                <a:ea typeface="ＭＳ Ｐゴシック" panose="020B0600070205080204" pitchFamily="34" charset="-128"/>
              </a:rPr>
              <a:t>d</a:t>
            </a:r>
            <a:r>
              <a:rPr lang="en-US" sz="2400" dirty="0">
                <a:ea typeface="ＭＳ Ｐゴシック" panose="020B0600070205080204" pitchFamily="34" charset="-128"/>
              </a:rPr>
              <a:t>| </a:t>
            </a:r>
            <a:r>
              <a:rPr lang="en-US" sz="2400" dirty="0" err="1">
                <a:ea typeface="ＭＳ Ｐゴシック" panose="020B0600070205080204" pitchFamily="34" charset="-128"/>
              </a:rPr>
              <a:t>Y</a:t>
            </a:r>
            <a:r>
              <a:rPr lang="en-US" sz="2400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sz="2400" dirty="0">
                <a:ea typeface="ＭＳ Ｐゴシック" panose="020B0600070205080204" pitchFamily="34" charset="-128"/>
              </a:rPr>
              <a:t>)</a:t>
            </a:r>
          </a:p>
          <a:p>
            <a:pPr lvl="1">
              <a:buNone/>
            </a:pPr>
            <a:r>
              <a:rPr lang="en-US" sz="2400" dirty="0">
                <a:ea typeface="ＭＳ Ｐゴシック" panose="020B0600070205080204" pitchFamily="34" charset="-128"/>
              </a:rPr>
              <a:t> </a:t>
            </a:r>
          </a:p>
          <a:p>
            <a:pPr lvl="1"/>
            <a:r>
              <a:rPr lang="en-US" sz="2400" dirty="0">
                <a:ea typeface="ＭＳ Ｐゴシック" panose="020B0600070205080204" pitchFamily="34" charset="-128"/>
              </a:rPr>
              <a:t>Now we can estimate P(X</a:t>
            </a:r>
            <a:r>
              <a:rPr lang="en-US" baseline="-25000" dirty="0">
                <a:ea typeface="ＭＳ Ｐゴシック" panose="020B0600070205080204" pitchFamily="34" charset="-128"/>
              </a:rPr>
              <a:t>i</a:t>
            </a:r>
            <a:r>
              <a:rPr lang="en-US" sz="2400" dirty="0">
                <a:ea typeface="ＭＳ Ｐゴシック" panose="020B0600070205080204" pitchFamily="34" charset="-128"/>
              </a:rPr>
              <a:t>| </a:t>
            </a:r>
            <a:r>
              <a:rPr lang="en-US" sz="2400" dirty="0" err="1">
                <a:ea typeface="ＭＳ Ｐゴシック" panose="020B0600070205080204" pitchFamily="34" charset="-128"/>
              </a:rPr>
              <a:t>Y</a:t>
            </a:r>
            <a:r>
              <a:rPr lang="en-US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sz="2400" dirty="0">
                <a:ea typeface="ＭＳ Ｐゴシック" panose="020B0600070205080204" pitchFamily="34" charset="-128"/>
              </a:rPr>
              <a:t>) for all X</a:t>
            </a:r>
            <a:r>
              <a:rPr lang="en-US" baseline="-25000" dirty="0">
                <a:ea typeface="ＭＳ Ｐゴシック" panose="020B0600070205080204" pitchFamily="34" charset="-128"/>
              </a:rPr>
              <a:t>i</a:t>
            </a:r>
            <a:r>
              <a:rPr lang="en-US" sz="2400" dirty="0">
                <a:ea typeface="ＭＳ Ｐゴシック" panose="020B0600070205080204" pitchFamily="34" charset="-128"/>
              </a:rPr>
              <a:t> and </a:t>
            </a:r>
            <a:r>
              <a:rPr lang="en-US" sz="2400" dirty="0" err="1">
                <a:ea typeface="ＭＳ Ｐゴシック" panose="020B0600070205080204" pitchFamily="34" charset="-128"/>
              </a:rPr>
              <a:t>Y</a:t>
            </a:r>
            <a:r>
              <a:rPr lang="en-US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sz="2400" dirty="0">
                <a:ea typeface="ＭＳ Ｐゴシック" panose="020B0600070205080204" pitchFamily="34" charset="-128"/>
              </a:rPr>
              <a:t> combinations from the training data</a:t>
            </a:r>
          </a:p>
          <a:p>
            <a:pPr lvl="1">
              <a:buNone/>
            </a:pPr>
            <a:endParaRPr lang="en-US" sz="2400" dirty="0">
              <a:ea typeface="ＭＳ Ｐゴシック" panose="020B0600070205080204" pitchFamily="34" charset="-128"/>
            </a:endParaRPr>
          </a:p>
          <a:p>
            <a:pPr lvl="1"/>
            <a:r>
              <a:rPr lang="en-US" sz="2400" dirty="0">
                <a:ea typeface="ＭＳ Ｐゴシック" panose="020B0600070205080204" pitchFamily="34" charset="-128"/>
              </a:rPr>
              <a:t>New point is classified to </a:t>
            </a:r>
            <a:r>
              <a:rPr lang="en-US" sz="2400" dirty="0" err="1">
                <a:ea typeface="ＭＳ Ｐゴシック" panose="020B0600070205080204" pitchFamily="34" charset="-128"/>
              </a:rPr>
              <a:t>Y</a:t>
            </a:r>
            <a:r>
              <a:rPr lang="en-US" sz="2400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sz="2400" dirty="0">
                <a:ea typeface="ＭＳ Ｐゴシック" panose="020B0600070205080204" pitchFamily="34" charset="-128"/>
              </a:rPr>
              <a:t> if  P(</a:t>
            </a:r>
            <a:r>
              <a:rPr lang="en-US" sz="2400" dirty="0" err="1">
                <a:ea typeface="ＭＳ Ｐゴシック" panose="020B0600070205080204" pitchFamily="34" charset="-128"/>
              </a:rPr>
              <a:t>Y</a:t>
            </a:r>
            <a:r>
              <a:rPr lang="en-US" sz="2400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sz="2400" dirty="0">
                <a:ea typeface="ＭＳ Ｐゴシック" panose="020B0600070205080204" pitchFamily="34" charset="-128"/>
              </a:rPr>
              <a:t>) </a:t>
            </a:r>
            <a:r>
              <a:rPr lang="en-US" sz="24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</a:t>
            </a:r>
            <a:r>
              <a:rPr lang="en-US" sz="2400" dirty="0">
                <a:ea typeface="ＭＳ Ｐゴシック" panose="020B0600070205080204" pitchFamily="34" charset="-128"/>
              </a:rPr>
              <a:t> P(X</a:t>
            </a:r>
            <a:r>
              <a:rPr lang="en-US" sz="2400" baseline="-25000" dirty="0">
                <a:ea typeface="ＭＳ Ｐゴシック" panose="020B0600070205080204" pitchFamily="34" charset="-128"/>
              </a:rPr>
              <a:t>i</a:t>
            </a:r>
            <a:r>
              <a:rPr lang="en-US" sz="2400" dirty="0">
                <a:ea typeface="ＭＳ Ｐゴシック" panose="020B0600070205080204" pitchFamily="34" charset="-128"/>
              </a:rPr>
              <a:t>| </a:t>
            </a:r>
            <a:r>
              <a:rPr lang="en-US" sz="2400" dirty="0" err="1">
                <a:ea typeface="ＭＳ Ｐゴシック" panose="020B0600070205080204" pitchFamily="34" charset="-128"/>
              </a:rPr>
              <a:t>Y</a:t>
            </a:r>
            <a:r>
              <a:rPr lang="en-US" sz="2400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sz="2400" dirty="0">
                <a:ea typeface="ＭＳ Ｐゴシック" panose="020B0600070205080204" pitchFamily="34" charset="-128"/>
              </a:rPr>
              <a:t>)  is maximal.</a:t>
            </a:r>
            <a:endParaRPr lang="en-US" dirty="0">
              <a:ea typeface="ＭＳ Ｐゴシック" panose="020B0600070205080204" pitchFamily="34" charset="-12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95536" y="6553200"/>
            <a:ext cx="6192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Slide adopted from “Introduction to Data mining” </a:t>
            </a:r>
            <a:r>
              <a:rPr lang="en-GB" dirty="0" err="1" smtClean="0"/>
              <a:t>Vipin</a:t>
            </a:r>
            <a:r>
              <a:rPr lang="en-GB" dirty="0" smtClean="0"/>
              <a:t> Kumar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284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AA7E4-430B-470B-AAF8-1A152BE1194E}" type="slidenum">
              <a:rPr lang="en-US" altLang="ko-KR"/>
              <a:pPr/>
              <a:t>57</a:t>
            </a:fld>
            <a:endParaRPr lang="en-US" altLang="ko-KR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Naive Bayes </a:t>
            </a:r>
            <a:r>
              <a:rPr lang="en-US" altLang="ko-KR" dirty="0" smtClean="0"/>
              <a:t>Classifier</a:t>
            </a:r>
            <a:endParaRPr lang="en-US" altLang="ko-KR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51965"/>
            <a:ext cx="8077200" cy="507264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2400" dirty="0"/>
              <a:t>Assume target function </a:t>
            </a:r>
            <a:r>
              <a:rPr lang="en-US" altLang="ko-KR" sz="2400" i="1" dirty="0"/>
              <a:t>f</a:t>
            </a:r>
            <a:r>
              <a:rPr lang="en-US" altLang="ko-KR" sz="2400" dirty="0"/>
              <a:t> : </a:t>
            </a:r>
            <a:r>
              <a:rPr lang="en-US" altLang="ko-KR" sz="2400" i="1" dirty="0"/>
              <a:t>X</a:t>
            </a:r>
            <a:r>
              <a:rPr lang="en-US" altLang="ko-KR" sz="2400" dirty="0"/>
              <a:t> </a:t>
            </a:r>
            <a:r>
              <a:rPr lang="en-US" altLang="ko-KR" sz="2400" dirty="0">
                <a:sym typeface="Symbol" panose="05050102010706020507" pitchFamily="18" charset="2"/>
              </a:rPr>
              <a:t> </a:t>
            </a:r>
            <a:r>
              <a:rPr lang="en-US" altLang="ko-KR" sz="2400" i="1" dirty="0"/>
              <a:t>V</a:t>
            </a:r>
            <a:r>
              <a:rPr lang="en-US" altLang="ko-KR" sz="2400" dirty="0"/>
              <a:t>, where each instance </a:t>
            </a:r>
            <a:r>
              <a:rPr lang="en-US" altLang="ko-KR" sz="2400" i="1" dirty="0"/>
              <a:t>x</a:t>
            </a:r>
            <a:r>
              <a:rPr lang="en-US" altLang="ko-KR" sz="2400" dirty="0"/>
              <a:t> described by attributes &lt;</a:t>
            </a:r>
            <a:r>
              <a:rPr lang="en-US" altLang="ko-KR" sz="2400" i="1" dirty="0"/>
              <a:t>a</a:t>
            </a:r>
            <a:r>
              <a:rPr lang="en-US" altLang="ko-KR" sz="2400" baseline="-25000" dirty="0"/>
              <a:t>1</a:t>
            </a:r>
            <a:r>
              <a:rPr lang="en-US" altLang="ko-KR" sz="2400" dirty="0"/>
              <a:t>, </a:t>
            </a:r>
            <a:r>
              <a:rPr lang="en-US" altLang="ko-KR" sz="2400" i="1" dirty="0"/>
              <a:t>a</a:t>
            </a:r>
            <a:r>
              <a:rPr lang="en-US" altLang="ko-KR" sz="2400" baseline="-25000" dirty="0"/>
              <a:t>2</a:t>
            </a:r>
            <a:r>
              <a:rPr lang="en-US" altLang="ko-KR" sz="2400" dirty="0"/>
              <a:t> … </a:t>
            </a:r>
            <a:r>
              <a:rPr lang="en-US" altLang="ko-KR" sz="2400" i="1" dirty="0"/>
              <a:t>a</a:t>
            </a:r>
            <a:r>
              <a:rPr lang="en-US" altLang="ko-KR" sz="2400" i="1" baseline="-25000" dirty="0"/>
              <a:t>n</a:t>
            </a:r>
            <a:r>
              <a:rPr lang="en-US" altLang="ko-KR" sz="2400" dirty="0"/>
              <a:t>&gt;. </a:t>
            </a:r>
          </a:p>
          <a:p>
            <a:pPr>
              <a:lnSpc>
                <a:spcPct val="90000"/>
              </a:lnSpc>
            </a:pPr>
            <a:r>
              <a:rPr lang="en-US" altLang="ko-KR" sz="2400" dirty="0"/>
              <a:t>Most probable value of </a:t>
            </a:r>
            <a:r>
              <a:rPr lang="en-US" altLang="ko-KR" sz="2400" i="1" dirty="0"/>
              <a:t>f</a:t>
            </a:r>
            <a:r>
              <a:rPr lang="en-US" altLang="ko-KR" sz="2400" dirty="0"/>
              <a:t>(</a:t>
            </a:r>
            <a:r>
              <a:rPr lang="en-US" altLang="ko-KR" sz="2400" i="1" dirty="0"/>
              <a:t>x</a:t>
            </a:r>
            <a:r>
              <a:rPr lang="en-US" altLang="ko-KR" sz="2400" dirty="0"/>
              <a:t>) is:</a:t>
            </a:r>
          </a:p>
          <a:p>
            <a:pPr>
              <a:lnSpc>
                <a:spcPct val="90000"/>
              </a:lnSpc>
            </a:pPr>
            <a:endParaRPr lang="en-US" altLang="ko-KR" sz="2400" dirty="0"/>
          </a:p>
          <a:p>
            <a:pPr>
              <a:lnSpc>
                <a:spcPct val="90000"/>
              </a:lnSpc>
            </a:pPr>
            <a:endParaRPr lang="en-US" altLang="ko-KR" sz="2400" dirty="0"/>
          </a:p>
          <a:p>
            <a:pPr>
              <a:lnSpc>
                <a:spcPct val="90000"/>
              </a:lnSpc>
            </a:pPr>
            <a:endParaRPr lang="en-US" altLang="ko-KR" sz="2400" dirty="0"/>
          </a:p>
          <a:p>
            <a:pPr>
              <a:lnSpc>
                <a:spcPct val="90000"/>
              </a:lnSpc>
            </a:pPr>
            <a:endParaRPr lang="en-US" altLang="ko-KR" sz="2400" dirty="0"/>
          </a:p>
          <a:p>
            <a:pPr>
              <a:lnSpc>
                <a:spcPct val="90000"/>
              </a:lnSpc>
            </a:pPr>
            <a:endParaRPr lang="en-US" altLang="ko-KR" sz="24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 dirty="0" smtClean="0"/>
              <a:t>Naive </a:t>
            </a:r>
            <a:r>
              <a:rPr lang="en-US" altLang="ko-KR" sz="2400" dirty="0"/>
              <a:t>Bayes assumption: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 dirty="0"/>
              <a:t>	</a:t>
            </a:r>
            <a:endParaRPr lang="en-US" altLang="ko-KR" sz="2400" dirty="0" smtClean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 b="1" dirty="0" smtClean="0"/>
              <a:t>Naive </a:t>
            </a:r>
            <a:r>
              <a:rPr lang="en-US" altLang="ko-KR" sz="2400" b="1" dirty="0"/>
              <a:t>Bayes classifier</a:t>
            </a:r>
            <a:r>
              <a:rPr lang="en-US" altLang="ko-KR" sz="2400" dirty="0"/>
              <a:t>:</a:t>
            </a:r>
            <a:endParaRPr lang="en-US" altLang="ko-KR" sz="2000" dirty="0"/>
          </a:p>
          <a:p>
            <a:pPr>
              <a:lnSpc>
                <a:spcPct val="90000"/>
              </a:lnSpc>
            </a:pPr>
            <a:endParaRPr lang="en-US" altLang="ko-KR" sz="2000" dirty="0"/>
          </a:p>
        </p:txBody>
      </p:sp>
      <p:pic>
        <p:nvPicPr>
          <p:cNvPr id="2058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587" y="2491628"/>
            <a:ext cx="4619625" cy="188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008" y="4895742"/>
            <a:ext cx="3400425" cy="43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008" y="5856820"/>
            <a:ext cx="3676650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481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11C5-6F9D-4995-9921-CF4C3A3AC68B}" type="slidenum">
              <a:rPr lang="en-US" altLang="ko-KR"/>
              <a:pPr/>
              <a:t>58</a:t>
            </a:fld>
            <a:endParaRPr lang="en-US" altLang="ko-KR"/>
          </a:p>
        </p:txBody>
      </p:sp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Naive Bayes Algorithm</a:t>
            </a:r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800" dirty="0"/>
              <a:t>Naive Bayes Learn(</a:t>
            </a:r>
            <a:r>
              <a:rPr lang="en-US" altLang="ko-KR" sz="2800" i="1" dirty="0"/>
              <a:t>examples</a:t>
            </a:r>
            <a:r>
              <a:rPr lang="en-US" altLang="ko-KR" sz="2800" dirty="0"/>
              <a:t>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ko-KR" sz="2800" dirty="0"/>
              <a:t>	For each target value </a:t>
            </a:r>
            <a:r>
              <a:rPr lang="en-US" altLang="ko-KR" sz="2800" i="1" dirty="0" err="1"/>
              <a:t>v</a:t>
            </a:r>
            <a:r>
              <a:rPr lang="en-US" altLang="ko-KR" sz="2800" i="1" baseline="-25000" dirty="0" err="1"/>
              <a:t>j</a:t>
            </a:r>
            <a:endParaRPr lang="en-US" altLang="ko-KR" sz="2800" i="1" baseline="-25000" dirty="0"/>
          </a:p>
          <a:p>
            <a:pPr algn="ctr">
              <a:buFont typeface="Wingdings" panose="05000000000000000000" pitchFamily="2" charset="2"/>
              <a:buNone/>
            </a:pPr>
            <a:r>
              <a:rPr lang="en-US" altLang="ko-KR" sz="2800" i="1" dirty="0"/>
              <a:t>P</a:t>
            </a:r>
            <a:r>
              <a:rPr lang="en-US" altLang="ko-KR" sz="2800" dirty="0"/>
              <a:t>(</a:t>
            </a:r>
            <a:r>
              <a:rPr lang="en-US" altLang="ko-KR" sz="2800" i="1" dirty="0" err="1"/>
              <a:t>v</a:t>
            </a:r>
            <a:r>
              <a:rPr lang="en-US" altLang="ko-KR" sz="2800" i="1" baseline="-25000" dirty="0" err="1"/>
              <a:t>j</a:t>
            </a:r>
            <a:r>
              <a:rPr lang="en-US" altLang="ko-KR" sz="2800" dirty="0"/>
              <a:t>) </a:t>
            </a:r>
            <a:r>
              <a:rPr lang="en-US" altLang="ko-KR" sz="2800" dirty="0">
                <a:sym typeface="Symbol" panose="05050102010706020507" pitchFamily="18" charset="2"/>
              </a:rPr>
              <a:t> </a:t>
            </a:r>
            <a:r>
              <a:rPr lang="en-US" altLang="ko-KR" sz="2800" dirty="0"/>
              <a:t>estimate </a:t>
            </a:r>
            <a:r>
              <a:rPr lang="en-US" altLang="ko-KR" sz="2800" i="1" dirty="0"/>
              <a:t>P</a:t>
            </a:r>
            <a:r>
              <a:rPr lang="en-US" altLang="ko-KR" sz="2800" dirty="0"/>
              <a:t>(</a:t>
            </a:r>
            <a:r>
              <a:rPr lang="en-US" altLang="ko-KR" sz="2800" i="1" dirty="0" err="1"/>
              <a:t>v</a:t>
            </a:r>
            <a:r>
              <a:rPr lang="en-US" altLang="ko-KR" sz="2800" i="1" baseline="-25000" dirty="0" err="1"/>
              <a:t>j</a:t>
            </a:r>
            <a:r>
              <a:rPr lang="en-US" altLang="ko-KR" sz="2800" dirty="0"/>
              <a:t>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ko-KR" sz="2800" dirty="0"/>
              <a:t>	For each attribute value </a:t>
            </a:r>
            <a:r>
              <a:rPr lang="en-US" altLang="ko-KR" sz="2800" i="1" dirty="0" err="1"/>
              <a:t>a</a:t>
            </a:r>
            <a:r>
              <a:rPr lang="en-US" altLang="ko-KR" sz="2800" i="1" baseline="-25000" dirty="0" err="1"/>
              <a:t>i</a:t>
            </a:r>
            <a:r>
              <a:rPr lang="en-US" altLang="ko-KR" sz="2800" dirty="0"/>
              <a:t> of each attribute </a:t>
            </a:r>
            <a:r>
              <a:rPr lang="en-US" altLang="ko-KR" sz="2800" i="1" dirty="0"/>
              <a:t>a</a:t>
            </a:r>
          </a:p>
          <a:p>
            <a:pPr algn="ctr">
              <a:buFont typeface="Wingdings" panose="05000000000000000000" pitchFamily="2" charset="2"/>
              <a:buNone/>
            </a:pPr>
            <a:r>
              <a:rPr lang="en-US" altLang="ko-KR" sz="2800" i="1" dirty="0"/>
              <a:t>P</a:t>
            </a:r>
            <a:r>
              <a:rPr lang="en-US" altLang="ko-KR" sz="2800" dirty="0"/>
              <a:t>(</a:t>
            </a:r>
            <a:r>
              <a:rPr lang="en-US" altLang="ko-KR" sz="2800" i="1" dirty="0" err="1"/>
              <a:t>a</a:t>
            </a:r>
            <a:r>
              <a:rPr lang="en-US" altLang="ko-KR" sz="2800" i="1" baseline="-25000" dirty="0" err="1"/>
              <a:t>i</a:t>
            </a:r>
            <a:r>
              <a:rPr lang="en-US" altLang="ko-KR" sz="2800" dirty="0"/>
              <a:t> |</a:t>
            </a:r>
            <a:r>
              <a:rPr lang="en-US" altLang="ko-KR" sz="2800" i="1" dirty="0" err="1"/>
              <a:t>v</a:t>
            </a:r>
            <a:r>
              <a:rPr lang="en-US" altLang="ko-KR" sz="2800" i="1" baseline="-25000" dirty="0" err="1"/>
              <a:t>j</a:t>
            </a:r>
            <a:r>
              <a:rPr lang="en-US" altLang="ko-KR" sz="2800" dirty="0"/>
              <a:t>) </a:t>
            </a:r>
            <a:r>
              <a:rPr lang="en-US" altLang="ko-KR" sz="2800" dirty="0">
                <a:sym typeface="Symbol" panose="05050102010706020507" pitchFamily="18" charset="2"/>
              </a:rPr>
              <a:t></a:t>
            </a:r>
            <a:r>
              <a:rPr lang="en-US" altLang="ko-KR" sz="2800" dirty="0"/>
              <a:t> estimate </a:t>
            </a:r>
            <a:r>
              <a:rPr lang="en-US" altLang="ko-KR" sz="2800" i="1" dirty="0"/>
              <a:t>P</a:t>
            </a:r>
            <a:r>
              <a:rPr lang="en-US" altLang="ko-KR" sz="2800" dirty="0"/>
              <a:t>(</a:t>
            </a:r>
            <a:r>
              <a:rPr lang="en-US" altLang="ko-KR" sz="2800" i="1" dirty="0" err="1"/>
              <a:t>a</a:t>
            </a:r>
            <a:r>
              <a:rPr lang="en-US" altLang="ko-KR" sz="2800" i="1" baseline="-25000" dirty="0" err="1"/>
              <a:t>i</a:t>
            </a:r>
            <a:r>
              <a:rPr lang="en-US" altLang="ko-KR" sz="2800" dirty="0"/>
              <a:t> |</a:t>
            </a:r>
            <a:r>
              <a:rPr lang="en-US" altLang="ko-KR" sz="2800" i="1" dirty="0" err="1"/>
              <a:t>v</a:t>
            </a:r>
            <a:r>
              <a:rPr lang="en-US" altLang="ko-KR" sz="2800" i="1" baseline="-25000" dirty="0" err="1"/>
              <a:t>j</a:t>
            </a:r>
            <a:r>
              <a:rPr lang="en-US" altLang="ko-KR" sz="2800" dirty="0"/>
              <a:t>) </a:t>
            </a:r>
          </a:p>
          <a:p>
            <a:pPr>
              <a:buFont typeface="Wingdings" panose="05000000000000000000" pitchFamily="2" charset="2"/>
              <a:buNone/>
            </a:pPr>
            <a:endParaRPr lang="en-US" altLang="ko-KR" sz="2000" dirty="0"/>
          </a:p>
          <a:p>
            <a:r>
              <a:rPr lang="en-US" altLang="ko-KR" sz="2800" dirty="0"/>
              <a:t>Classify New Instance(</a:t>
            </a:r>
            <a:r>
              <a:rPr lang="en-US" altLang="ko-KR" sz="2800" i="1" dirty="0"/>
              <a:t>x</a:t>
            </a:r>
            <a:r>
              <a:rPr lang="en-US" altLang="ko-KR" sz="2800" dirty="0"/>
              <a:t>)</a:t>
            </a:r>
          </a:p>
          <a:p>
            <a:endParaRPr lang="en-US" altLang="ko-KR" sz="2800" dirty="0"/>
          </a:p>
        </p:txBody>
      </p:sp>
      <p:sp>
        <p:nvSpPr>
          <p:cNvPr id="206852" name="Rectangle 4"/>
          <p:cNvSpPr>
            <a:spLocks noChangeArrowheads="1"/>
          </p:cNvSpPr>
          <p:nvPr/>
        </p:nvSpPr>
        <p:spPr bwMode="auto">
          <a:xfrm>
            <a:off x="2438400" y="3484399"/>
            <a:ext cx="3762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굴림" pitchFamily="50" charset="-127"/>
              </a:rPr>
              <a:t>^</a:t>
            </a:r>
          </a:p>
        </p:txBody>
      </p:sp>
      <p:sp>
        <p:nvSpPr>
          <p:cNvPr id="206853" name="Rectangle 5"/>
          <p:cNvSpPr>
            <a:spLocks noChangeArrowheads="1"/>
          </p:cNvSpPr>
          <p:nvPr/>
        </p:nvSpPr>
        <p:spPr bwMode="auto">
          <a:xfrm>
            <a:off x="2884488" y="2502694"/>
            <a:ext cx="3762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굴림" pitchFamily="50" charset="-127"/>
              </a:rPr>
              <a:t>^</a:t>
            </a:r>
          </a:p>
        </p:txBody>
      </p:sp>
      <p:pic>
        <p:nvPicPr>
          <p:cNvPr id="2068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712" y="5091125"/>
            <a:ext cx="4600575" cy="72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247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1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>
            <p:extLst/>
          </p:nvPr>
        </p:nvGraphicFramePr>
        <p:xfrm>
          <a:off x="152400" y="1565917"/>
          <a:ext cx="5181600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4" name="Worksheet" r:id="rId3" imgW="6057900" imgH="4241800" progId="Excel.Sheet.8">
                  <p:embed/>
                </p:oleObj>
              </mc:Choice>
              <mc:Fallback>
                <p:oleObj name="Worksheet" r:id="rId3" imgW="6057900" imgH="424180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565917"/>
                        <a:ext cx="5181600" cy="373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/>
          <p:cNvGraphicFramePr>
            <a:graphicFrameLocks noChangeAspect="1"/>
          </p:cNvGraphicFramePr>
          <p:nvPr>
            <p:extLst/>
          </p:nvPr>
        </p:nvGraphicFramePr>
        <p:xfrm>
          <a:off x="152400" y="5605603"/>
          <a:ext cx="51530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5" name="Worksheet" r:id="rId5" imgW="4876800" imgH="393700" progId="Excel.Sheet.8">
                  <p:embed/>
                </p:oleObj>
              </mc:Choice>
              <mc:Fallback>
                <p:oleObj name="Worksheet" r:id="rId5" imgW="4876800" imgH="39370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5605603"/>
                        <a:ext cx="5153025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/>
        </p:nvGraphicFramePr>
        <p:xfrm>
          <a:off x="5487988" y="2362200"/>
          <a:ext cx="3656012" cy="258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6" name="Equation" r:id="rId7" imgW="4457700" imgH="3149600" progId="Equation.3">
                  <p:embed/>
                </p:oleObj>
              </mc:Choice>
              <mc:Fallback>
                <p:oleObj name="Equation" r:id="rId7" imgW="4457700" imgH="314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7988" y="2362200"/>
                        <a:ext cx="3656012" cy="258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5867400" y="1295400"/>
            <a:ext cx="274320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mtClean="0"/>
              <a:t>A: attributes</a:t>
            </a:r>
          </a:p>
          <a:p>
            <a:pPr>
              <a:spcBef>
                <a:spcPct val="50000"/>
              </a:spcBef>
              <a:defRPr/>
            </a:pPr>
            <a:r>
              <a:rPr lang="en-US" smtClean="0"/>
              <a:t>M: mammals</a:t>
            </a:r>
          </a:p>
          <a:p>
            <a:pPr>
              <a:spcBef>
                <a:spcPct val="50000"/>
              </a:spcBef>
              <a:defRPr/>
            </a:pPr>
            <a:r>
              <a:rPr lang="en-US" smtClean="0"/>
              <a:t>N: non-mammals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5791200" y="5257800"/>
            <a:ext cx="2743200" cy="62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mtClean="0"/>
              <a:t>P(A|M)P(M) &gt; P(A|N)P(N)</a:t>
            </a:r>
          </a:p>
          <a:p>
            <a:pPr>
              <a:spcBef>
                <a:spcPct val="50000"/>
              </a:spcBef>
              <a:defRPr/>
            </a:pPr>
            <a:r>
              <a:rPr lang="en-US" smtClean="0"/>
              <a:t>=&gt; Mammals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/>
              <p14:cNvContentPartPr/>
              <p14:nvPr/>
            </p14:nvContentPartPr>
            <p14:xfrm>
              <a:off x="4384440" y="1785960"/>
              <a:ext cx="598680" cy="54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68600" y="1722600"/>
                <a:ext cx="63036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" name="Ink 3"/>
              <p14:cNvContentPartPr/>
              <p14:nvPr/>
            </p14:nvContentPartPr>
            <p14:xfrm>
              <a:off x="4375800" y="2339640"/>
              <a:ext cx="625320" cy="89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359960" y="2275920"/>
                <a:ext cx="6570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/>
              <p14:cNvContentPartPr/>
              <p14:nvPr/>
            </p14:nvContentPartPr>
            <p14:xfrm>
              <a:off x="4375800" y="2875320"/>
              <a:ext cx="598680" cy="630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359960" y="2811960"/>
                <a:ext cx="63036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k 11"/>
              <p14:cNvContentPartPr/>
              <p14:nvPr/>
            </p14:nvContentPartPr>
            <p14:xfrm>
              <a:off x="4366800" y="3232440"/>
              <a:ext cx="660960" cy="273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50960" y="3169080"/>
                <a:ext cx="69264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Ink 12"/>
              <p14:cNvContentPartPr/>
              <p14:nvPr/>
            </p14:nvContentPartPr>
            <p14:xfrm>
              <a:off x="4366800" y="3929040"/>
              <a:ext cx="669960" cy="183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350960" y="3865680"/>
                <a:ext cx="70164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Ink 13"/>
              <p14:cNvContentPartPr/>
              <p14:nvPr/>
            </p14:nvContentPartPr>
            <p14:xfrm>
              <a:off x="4384440" y="4625640"/>
              <a:ext cx="705960" cy="5400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368600" y="4561920"/>
                <a:ext cx="73764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5" name="Ink 14"/>
              <p14:cNvContentPartPr/>
              <p14:nvPr/>
            </p14:nvContentPartPr>
            <p14:xfrm>
              <a:off x="4366800" y="4991760"/>
              <a:ext cx="563040" cy="3600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350960" y="4928040"/>
                <a:ext cx="59472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6" name="Ink 15"/>
              <p14:cNvContentPartPr/>
              <p14:nvPr/>
            </p14:nvContentPartPr>
            <p14:xfrm>
              <a:off x="1187640" y="1803960"/>
              <a:ext cx="268560" cy="36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171800" y="1740240"/>
                <a:ext cx="3002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7" name="Ink 16"/>
              <p14:cNvContentPartPr/>
              <p14:nvPr/>
            </p14:nvContentPartPr>
            <p14:xfrm>
              <a:off x="1187640" y="2357280"/>
              <a:ext cx="250560" cy="3636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171800" y="2293920"/>
                <a:ext cx="28224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8" name="Ink 17"/>
              <p14:cNvContentPartPr/>
              <p14:nvPr/>
            </p14:nvContentPartPr>
            <p14:xfrm>
              <a:off x="1187640" y="2866320"/>
              <a:ext cx="232560" cy="936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71800" y="2802960"/>
                <a:ext cx="26424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9" name="Ink 18"/>
              <p14:cNvContentPartPr/>
              <p14:nvPr/>
            </p14:nvContentPartPr>
            <p14:xfrm>
              <a:off x="1196640" y="3938040"/>
              <a:ext cx="259560" cy="3600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180800" y="3874320"/>
                <a:ext cx="29124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0" name="Ink 19"/>
              <p14:cNvContentPartPr/>
              <p14:nvPr/>
            </p14:nvContentPartPr>
            <p14:xfrm>
              <a:off x="1187640" y="5027400"/>
              <a:ext cx="232560" cy="36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171800" y="4964040"/>
                <a:ext cx="2642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1" name="Ink 20"/>
              <p14:cNvContentPartPr/>
              <p14:nvPr/>
            </p14:nvContentPartPr>
            <p14:xfrm>
              <a:off x="1223640" y="3268440"/>
              <a:ext cx="223560" cy="900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207440" y="3204720"/>
                <a:ext cx="25560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2" name="Ink 21"/>
              <p14:cNvContentPartPr/>
              <p14:nvPr/>
            </p14:nvContentPartPr>
            <p14:xfrm>
              <a:off x="1973520" y="1812600"/>
              <a:ext cx="232560" cy="2736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957680" y="1749240"/>
                <a:ext cx="26424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3" name="Ink 22"/>
              <p14:cNvContentPartPr/>
              <p14:nvPr/>
            </p14:nvContentPartPr>
            <p14:xfrm>
              <a:off x="1937880" y="2384280"/>
              <a:ext cx="232560" cy="2700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922040" y="2320560"/>
                <a:ext cx="26424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4" name="Ink 23"/>
              <p14:cNvContentPartPr/>
              <p14:nvPr/>
            </p14:nvContentPartPr>
            <p14:xfrm>
              <a:off x="1964520" y="3241440"/>
              <a:ext cx="205920" cy="4500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948680" y="3178080"/>
                <a:ext cx="23760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5" name="Ink 24"/>
              <p14:cNvContentPartPr/>
              <p14:nvPr/>
            </p14:nvContentPartPr>
            <p14:xfrm>
              <a:off x="1991520" y="3955680"/>
              <a:ext cx="187920" cy="936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975680" y="3892320"/>
                <a:ext cx="21960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6" name="Ink 25"/>
              <p14:cNvContentPartPr/>
              <p14:nvPr/>
            </p14:nvContentPartPr>
            <p14:xfrm>
              <a:off x="1982520" y="4652280"/>
              <a:ext cx="232560" cy="3600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966680" y="4588920"/>
                <a:ext cx="26424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7" name="Ink 26"/>
              <p14:cNvContentPartPr/>
              <p14:nvPr/>
            </p14:nvContentPartPr>
            <p14:xfrm>
              <a:off x="1982520" y="5018400"/>
              <a:ext cx="232560" cy="2736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966680" y="4955040"/>
                <a:ext cx="26424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8" name="Ink 27"/>
              <p14:cNvContentPartPr/>
              <p14:nvPr/>
            </p14:nvContentPartPr>
            <p14:xfrm>
              <a:off x="2786040" y="2366280"/>
              <a:ext cx="223920" cy="936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770200" y="2302920"/>
                <a:ext cx="25560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9" name="Ink 28"/>
              <p14:cNvContentPartPr/>
              <p14:nvPr/>
            </p14:nvContentPartPr>
            <p14:xfrm>
              <a:off x="2795040" y="2339640"/>
              <a:ext cx="250560" cy="1800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779200" y="2275920"/>
                <a:ext cx="28224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0" name="Ink 29"/>
              <p14:cNvContentPartPr/>
              <p14:nvPr/>
            </p14:nvContentPartPr>
            <p14:xfrm>
              <a:off x="2768400" y="5027400"/>
              <a:ext cx="223560" cy="36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752560" y="4964040"/>
                <a:ext cx="2552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1" name="Ink 30"/>
              <p14:cNvContentPartPr/>
              <p14:nvPr/>
            </p14:nvContentPartPr>
            <p14:xfrm>
              <a:off x="3580920" y="2366280"/>
              <a:ext cx="169920" cy="36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565080" y="2302920"/>
                <a:ext cx="2016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2" name="Ink 31"/>
              <p14:cNvContentPartPr/>
              <p14:nvPr/>
            </p14:nvContentPartPr>
            <p14:xfrm>
              <a:off x="3562920" y="5018400"/>
              <a:ext cx="187920" cy="1836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547080" y="4955040"/>
                <a:ext cx="21960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3" name="Ink 32"/>
              <p14:cNvContentPartPr/>
              <p14:nvPr/>
            </p14:nvContentPartPr>
            <p14:xfrm>
              <a:off x="1214640" y="3447000"/>
              <a:ext cx="232560" cy="36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198800" y="3383280"/>
                <a:ext cx="2642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4" name="Ink 33"/>
              <p14:cNvContentPartPr/>
              <p14:nvPr/>
            </p14:nvContentPartPr>
            <p14:xfrm>
              <a:off x="2786040" y="2196720"/>
              <a:ext cx="232560" cy="1836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770200" y="2133360"/>
                <a:ext cx="26424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5" name="Ink 34"/>
              <p14:cNvContentPartPr/>
              <p14:nvPr/>
            </p14:nvContentPartPr>
            <p14:xfrm>
              <a:off x="2777400" y="3393360"/>
              <a:ext cx="259200" cy="6264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761560" y="3329640"/>
                <a:ext cx="29088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36" name="Ink 35"/>
              <p14:cNvContentPartPr/>
              <p14:nvPr/>
            </p14:nvContentPartPr>
            <p14:xfrm>
              <a:off x="2786040" y="4134600"/>
              <a:ext cx="214920" cy="900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770200" y="4070880"/>
                <a:ext cx="24660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37" name="Ink 36"/>
              <p14:cNvContentPartPr/>
              <p14:nvPr/>
            </p14:nvContentPartPr>
            <p14:xfrm>
              <a:off x="3571920" y="2018160"/>
              <a:ext cx="196920" cy="2700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556080" y="1954440"/>
                <a:ext cx="22860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38" name="Ink 37"/>
              <p14:cNvContentPartPr/>
              <p14:nvPr/>
            </p14:nvContentPartPr>
            <p14:xfrm>
              <a:off x="3580920" y="2178720"/>
              <a:ext cx="161280" cy="36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565080" y="2115360"/>
                <a:ext cx="1929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39" name="Ink 38"/>
              <p14:cNvContentPartPr/>
              <p14:nvPr/>
            </p14:nvContentPartPr>
            <p14:xfrm>
              <a:off x="3571920" y="3429000"/>
              <a:ext cx="143280" cy="2700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556080" y="3365640"/>
                <a:ext cx="17496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0" name="Ink 39"/>
              <p14:cNvContentPartPr/>
              <p14:nvPr/>
            </p14:nvContentPartPr>
            <p14:xfrm>
              <a:off x="3589920" y="4161240"/>
              <a:ext cx="134280" cy="36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574080" y="4097880"/>
                <a:ext cx="1659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41" name="Ink 40"/>
              <p14:cNvContentPartPr/>
              <p14:nvPr/>
            </p14:nvContentPartPr>
            <p14:xfrm>
              <a:off x="1982520" y="1964520"/>
              <a:ext cx="169920" cy="2700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966680" y="1901160"/>
                <a:ext cx="20160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42" name="Ink 41"/>
              <p14:cNvContentPartPr/>
              <p14:nvPr/>
            </p14:nvContentPartPr>
            <p14:xfrm>
              <a:off x="2000520" y="2178720"/>
              <a:ext cx="178920" cy="1836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984680" y="2115360"/>
                <a:ext cx="21060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43" name="Ink 42"/>
              <p14:cNvContentPartPr/>
              <p14:nvPr/>
            </p14:nvContentPartPr>
            <p14:xfrm>
              <a:off x="2000520" y="2536200"/>
              <a:ext cx="142920" cy="1800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984680" y="2472480"/>
                <a:ext cx="17496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44" name="Ink 43"/>
              <p14:cNvContentPartPr/>
              <p14:nvPr/>
            </p14:nvContentPartPr>
            <p14:xfrm>
              <a:off x="1973520" y="2732400"/>
              <a:ext cx="178920" cy="1836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957680" y="2669040"/>
                <a:ext cx="21060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45" name="Ink 44"/>
              <p14:cNvContentPartPr/>
              <p14:nvPr/>
            </p14:nvContentPartPr>
            <p14:xfrm>
              <a:off x="1946880" y="3429000"/>
              <a:ext cx="241200" cy="936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931040" y="3365640"/>
                <a:ext cx="27324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46" name="Ink 45"/>
              <p14:cNvContentPartPr/>
              <p14:nvPr/>
            </p14:nvContentPartPr>
            <p14:xfrm>
              <a:off x="1937880" y="3607560"/>
              <a:ext cx="205560" cy="36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922040" y="3544200"/>
                <a:ext cx="2376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47" name="Ink 46"/>
              <p14:cNvContentPartPr/>
              <p14:nvPr/>
            </p14:nvContentPartPr>
            <p14:xfrm>
              <a:off x="1991520" y="3786120"/>
              <a:ext cx="160920" cy="2736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975680" y="3722760"/>
                <a:ext cx="19260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48" name="Ink 47"/>
              <p14:cNvContentPartPr/>
              <p14:nvPr/>
            </p14:nvContentPartPr>
            <p14:xfrm>
              <a:off x="1991520" y="4134600"/>
              <a:ext cx="169920" cy="900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975680" y="4070880"/>
                <a:ext cx="20160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49" name="Ink 48"/>
              <p14:cNvContentPartPr/>
              <p14:nvPr/>
            </p14:nvContentPartPr>
            <p14:xfrm>
              <a:off x="1964520" y="4277160"/>
              <a:ext cx="214920" cy="2736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948680" y="4213800"/>
                <a:ext cx="24660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50" name="Ink 49"/>
              <p14:cNvContentPartPr/>
              <p14:nvPr/>
            </p14:nvContentPartPr>
            <p14:xfrm>
              <a:off x="1982520" y="4473720"/>
              <a:ext cx="187920" cy="36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966680" y="4410360"/>
                <a:ext cx="219600" cy="12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242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32231"/>
            <a:ext cx="9144000" cy="850106"/>
          </a:xfrm>
        </p:spPr>
        <p:txBody>
          <a:bodyPr/>
          <a:lstStyle/>
          <a:p>
            <a:r>
              <a:rPr lang="en-US" sz="4400" b="1" dirty="0" smtClean="0">
                <a:latin typeface="+mn-lt"/>
              </a:rPr>
              <a:t>A </a:t>
            </a:r>
            <a:r>
              <a:rPr lang="en-US" sz="4400" b="1" dirty="0">
                <a:latin typeface="+mn-lt"/>
              </a:rPr>
              <a:t>Checker Learning Problem</a:t>
            </a:r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1"/>
            <a:ext cx="8229600" cy="3048000"/>
          </a:xfrm>
        </p:spPr>
        <p:txBody>
          <a:bodyPr>
            <a:normAutofit/>
          </a:bodyPr>
          <a:lstStyle/>
          <a:p>
            <a:pPr algn="just"/>
            <a:r>
              <a:rPr lang="en-US" sz="2800" b="1" dirty="0"/>
              <a:t>Task T:</a:t>
            </a:r>
            <a:r>
              <a:rPr lang="en-US" sz="2800" dirty="0"/>
              <a:t> Playing Checkers</a:t>
            </a:r>
          </a:p>
          <a:p>
            <a:pPr algn="just"/>
            <a:r>
              <a:rPr lang="en-US" sz="2800" b="1" dirty="0"/>
              <a:t>Performance Measure P:</a:t>
            </a:r>
            <a:r>
              <a:rPr lang="en-US" sz="2800" dirty="0"/>
              <a:t> Percent of games won against opponents</a:t>
            </a:r>
          </a:p>
          <a:p>
            <a:pPr algn="just"/>
            <a:r>
              <a:rPr lang="en-US" sz="2800" b="1" dirty="0"/>
              <a:t>Training Experience E: </a:t>
            </a:r>
            <a:r>
              <a:rPr lang="en-US" sz="2800" dirty="0"/>
              <a:t>To be selected ==&gt; Games Played against itself</a:t>
            </a:r>
          </a:p>
        </p:txBody>
      </p:sp>
      <p:sp>
        <p:nvSpPr>
          <p:cNvPr id="7" name="Date Placeholder 11"/>
          <p:cNvSpPr txBox="1">
            <a:spLocks/>
          </p:cNvSpPr>
          <p:nvPr/>
        </p:nvSpPr>
        <p:spPr>
          <a:xfrm>
            <a:off x="3810000" y="6553200"/>
            <a:ext cx="1828800" cy="28085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D86349-F964-4050-B3B2-6C0084D98C77}" type="datetime3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 October 2020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93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anose="020B0600070205080204" pitchFamily="34" charset="-128"/>
              </a:rPr>
              <a:t>Issues with Naïve Bayes Classifier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buFont typeface="Monotype Sorts" charset="0"/>
              <a:buNone/>
              <a:defRPr/>
            </a:pPr>
            <a:endParaRPr lang="en-US" sz="2400"/>
          </a:p>
          <a:p>
            <a:pPr marL="0" indent="0">
              <a:lnSpc>
                <a:spcPct val="130000"/>
              </a:lnSpc>
              <a:buFont typeface="Monotype Sorts" charset="0"/>
              <a:buChar char="l"/>
              <a:defRPr/>
            </a:pPr>
            <a:endParaRPr lang="en-US" sz="2400"/>
          </a:p>
          <a:p>
            <a:pPr marL="0" indent="0">
              <a:lnSpc>
                <a:spcPct val="130000"/>
              </a:lnSpc>
              <a:buFont typeface="Monotype Sorts" charset="0"/>
              <a:buChar char="l"/>
              <a:defRPr/>
            </a:pPr>
            <a:endParaRPr lang="en-US" sz="2400"/>
          </a:p>
          <a:p>
            <a:pPr marL="0" indent="0">
              <a:lnSpc>
                <a:spcPct val="130000"/>
              </a:lnSpc>
              <a:buFont typeface="Monotype Sorts" charset="0"/>
              <a:buChar char="l"/>
              <a:defRPr/>
            </a:pPr>
            <a:endParaRPr lang="en-US" sz="2400"/>
          </a:p>
        </p:txBody>
      </p:sp>
      <p:graphicFrame>
        <p:nvGraphicFramePr>
          <p:cNvPr id="35843" name="Object 1"/>
          <p:cNvGraphicFramePr>
            <a:graphicFrameLocks noChangeAspect="1"/>
          </p:cNvGraphicFramePr>
          <p:nvPr/>
        </p:nvGraphicFramePr>
        <p:xfrm>
          <a:off x="409575" y="1441450"/>
          <a:ext cx="3681413" cy="354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6" name="VISIO" r:id="rId3" imgW="4392168" imgH="5334000" progId="Visio.Drawing.6">
                  <p:embed/>
                </p:oleObj>
              </mc:Choice>
              <mc:Fallback>
                <p:oleObj name="VISIO" r:id="rId3" imgW="4392168" imgH="53340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20895"/>
                      <a:stretch>
                        <a:fillRect/>
                      </a:stretch>
                    </p:blipFill>
                    <p:spPr bwMode="auto">
                      <a:xfrm>
                        <a:off x="409575" y="1441450"/>
                        <a:ext cx="3681413" cy="354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4" name="TextBox 4"/>
          <p:cNvSpPr txBox="1">
            <a:spLocks noChangeArrowheads="1"/>
          </p:cNvSpPr>
          <p:nvPr/>
        </p:nvSpPr>
        <p:spPr bwMode="auto">
          <a:xfrm>
            <a:off x="4419600" y="1062038"/>
            <a:ext cx="3316288" cy="400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sz="1600"/>
              <a:t>Naïve  Bayes Classifier:</a:t>
            </a:r>
          </a:p>
          <a:p>
            <a:endParaRPr lang="en-US"/>
          </a:p>
          <a:p>
            <a:r>
              <a:rPr lang="en-US" b="0"/>
              <a:t>P(Refund = Yes | No) = 2/6</a:t>
            </a:r>
          </a:p>
          <a:p>
            <a:r>
              <a:rPr lang="en-US" b="0"/>
              <a:t>P(Refund = No | No) = 4/6</a:t>
            </a:r>
          </a:p>
          <a:p>
            <a:r>
              <a:rPr lang="en-US" b="0"/>
              <a:t>P(Refund = Yes | Yes) = 0</a:t>
            </a:r>
          </a:p>
          <a:p>
            <a:r>
              <a:rPr lang="en-US" b="0"/>
              <a:t>P(Refund = No | Yes) = 1</a:t>
            </a:r>
          </a:p>
          <a:p>
            <a:r>
              <a:rPr lang="en-US" b="0"/>
              <a:t>P(Marital Status = Single | No) = 2/6</a:t>
            </a:r>
          </a:p>
          <a:p>
            <a:r>
              <a:rPr lang="en-US" b="0"/>
              <a:t>P(Marital Status = Divorced | No) = 0</a:t>
            </a:r>
          </a:p>
          <a:p>
            <a:r>
              <a:rPr lang="en-US" b="0"/>
              <a:t>P(Marital Status = Married | No) = 4/6</a:t>
            </a:r>
          </a:p>
          <a:p>
            <a:r>
              <a:rPr lang="en-US" b="0"/>
              <a:t>P(Marital Status = Single | Yes) = 2/3</a:t>
            </a:r>
          </a:p>
          <a:p>
            <a:r>
              <a:rPr lang="en-US" b="0"/>
              <a:t>P(Marital Status = Divorced | Yes) = 1/3</a:t>
            </a:r>
          </a:p>
          <a:p>
            <a:r>
              <a:rPr lang="en-US" b="0"/>
              <a:t>P(Marital Status = Married | Yes) = 0/3</a:t>
            </a:r>
          </a:p>
          <a:p>
            <a:r>
              <a:rPr lang="en-US" b="0"/>
              <a:t>For Taxable Income:</a:t>
            </a:r>
          </a:p>
          <a:p>
            <a:r>
              <a:rPr lang="en-US" b="0"/>
              <a:t>If class = No: sample mean = 91</a:t>
            </a:r>
          </a:p>
          <a:p>
            <a:r>
              <a:rPr lang="en-US" b="0"/>
              <a:t>	   sample variance = 685</a:t>
            </a:r>
          </a:p>
          <a:p>
            <a:r>
              <a:rPr lang="en-US" b="0"/>
              <a:t>If class = No: sample mean = 90</a:t>
            </a:r>
          </a:p>
          <a:p>
            <a:r>
              <a:rPr lang="en-US" b="0"/>
              <a:t>	   sample variance = 25</a:t>
            </a:r>
          </a:p>
          <a:p>
            <a:endParaRPr lang="en-US" b="0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28600" y="1090613"/>
            <a:ext cx="3657600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600" b="0" dirty="0" smtClean="0"/>
              <a:t>Consider the table with </a:t>
            </a:r>
            <a:r>
              <a:rPr lang="en-US" sz="1600" b="0" dirty="0" err="1" smtClean="0"/>
              <a:t>Tid</a:t>
            </a:r>
            <a:r>
              <a:rPr lang="en-US" sz="1600" b="0" dirty="0" smtClean="0"/>
              <a:t> = 7 deleted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19100" y="5064125"/>
            <a:ext cx="4506913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sz="1800" b="0"/>
              <a:t>Given X = (Refund = Yes, Divorced, 120K)</a:t>
            </a:r>
          </a:p>
          <a:p>
            <a:pPr>
              <a:lnSpc>
                <a:spcPct val="150000"/>
              </a:lnSpc>
            </a:pPr>
            <a:r>
              <a:rPr lang="en-US" sz="2000" b="0"/>
              <a:t>P(X | No) = 2/6 X 0 X 0.0083 = 0</a:t>
            </a:r>
          </a:p>
          <a:p>
            <a:r>
              <a:rPr lang="en-US" sz="2000" b="0"/>
              <a:t>P(X | Yes) = 0 X 1/3 X 1.2 X 10</a:t>
            </a:r>
            <a:r>
              <a:rPr lang="en-US" sz="2000" b="0" baseline="30000"/>
              <a:t>-9</a:t>
            </a:r>
            <a:r>
              <a:rPr lang="en-US" sz="2000" b="0"/>
              <a:t> = 0</a:t>
            </a:r>
          </a:p>
          <a:p>
            <a:endParaRPr lang="en-US" b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964113" y="5181600"/>
            <a:ext cx="38100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sz="1800">
                <a:solidFill>
                  <a:srgbClr val="FF0000"/>
                </a:solidFill>
              </a:rPr>
              <a:t>Naïve Bayes will not be able to classify X as Yes or No!</a:t>
            </a:r>
          </a:p>
        </p:txBody>
      </p:sp>
      <p:cxnSp>
        <p:nvCxnSpPr>
          <p:cNvPr id="14" name="Straight Arrow Connector 13"/>
          <p:cNvCxnSpPr>
            <a:cxnSpLocks noChangeShapeType="1"/>
          </p:cNvCxnSpPr>
          <p:nvPr/>
        </p:nvCxnSpPr>
        <p:spPr bwMode="auto">
          <a:xfrm>
            <a:off x="3886200" y="2082800"/>
            <a:ext cx="609600" cy="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>
            <a:cxnSpLocks noChangeShapeType="1"/>
          </p:cNvCxnSpPr>
          <p:nvPr/>
        </p:nvCxnSpPr>
        <p:spPr bwMode="auto">
          <a:xfrm>
            <a:off x="3886200" y="2743200"/>
            <a:ext cx="609600" cy="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5850" name="Rectangle 1"/>
          <p:cNvSpPr>
            <a:spLocks noChangeArrowheads="1"/>
          </p:cNvSpPr>
          <p:nvPr/>
        </p:nvSpPr>
        <p:spPr bwMode="auto">
          <a:xfrm>
            <a:off x="457200" y="3733800"/>
            <a:ext cx="3314700" cy="228600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95536" y="6553200"/>
            <a:ext cx="6192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Slide adopted from “Introduction to Data mining” </a:t>
            </a:r>
            <a:r>
              <a:rPr lang="en-GB" dirty="0" err="1" smtClean="0"/>
              <a:t>Vipin</a:t>
            </a:r>
            <a:r>
              <a:rPr lang="en-GB" dirty="0" smtClean="0"/>
              <a:t> Kumar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0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anose="020B0600070205080204" pitchFamily="34" charset="-128"/>
              </a:rPr>
              <a:t>Issues with Naïve Bayes Classifier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Monotype Sorts" charset="0"/>
              <a:buChar char="l"/>
              <a:defRPr/>
            </a:pPr>
            <a:r>
              <a:rPr lang="en-US"/>
              <a:t>If one of the conditional probabilities is zero, then the entire expression becomes zero</a:t>
            </a:r>
            <a:endParaRPr lang="en-US" sz="2400"/>
          </a:p>
          <a:p>
            <a:pPr>
              <a:buFont typeface="Monotype Sorts" charset="0"/>
              <a:buChar char="l"/>
              <a:defRPr/>
            </a:pPr>
            <a:r>
              <a:rPr lang="en-US" sz="2400"/>
              <a:t>Need to use other estimates of conditional probabilities than simple fractions</a:t>
            </a:r>
          </a:p>
          <a:p>
            <a:pPr>
              <a:buFont typeface="Monotype Sorts" charset="0"/>
              <a:buChar char="l"/>
              <a:defRPr/>
            </a:pPr>
            <a:r>
              <a:rPr lang="en-US" sz="2400"/>
              <a:t>Probability estimation:</a:t>
            </a:r>
          </a:p>
        </p:txBody>
      </p:sp>
      <p:graphicFrame>
        <p:nvGraphicFramePr>
          <p:cNvPr id="36867" name="Object 4"/>
          <p:cNvGraphicFramePr>
            <a:graphicFrameLocks noChangeAspect="1"/>
          </p:cNvGraphicFramePr>
          <p:nvPr>
            <p:extLst/>
          </p:nvPr>
        </p:nvGraphicFramePr>
        <p:xfrm>
          <a:off x="762000" y="3900487"/>
          <a:ext cx="4291013" cy="2728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0" name="Equation" r:id="rId3" imgW="2095500" imgH="1333500" progId="Equation.3">
                  <p:embed/>
                </p:oleObj>
              </mc:Choice>
              <mc:Fallback>
                <p:oleObj name="Equation" r:id="rId3" imgW="2095500" imgH="1333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900487"/>
                        <a:ext cx="4291013" cy="2728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468357" y="3263841"/>
            <a:ext cx="3557587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2000" b="0" dirty="0" smtClean="0">
                <a:latin typeface="Times New Roman" charset="0"/>
              </a:rPr>
              <a:t>c: number of classes</a:t>
            </a:r>
          </a:p>
          <a:p>
            <a:pPr>
              <a:spcBef>
                <a:spcPct val="50000"/>
              </a:spcBef>
              <a:defRPr/>
            </a:pPr>
            <a:r>
              <a:rPr lang="en-US" sz="2000" b="0" dirty="0" smtClean="0">
                <a:latin typeface="Times New Roman" charset="0"/>
              </a:rPr>
              <a:t>p: prior probability of the class</a:t>
            </a:r>
          </a:p>
          <a:p>
            <a:pPr>
              <a:spcBef>
                <a:spcPct val="50000"/>
              </a:spcBef>
              <a:defRPr/>
            </a:pPr>
            <a:r>
              <a:rPr lang="en-US" sz="2000" b="0" dirty="0" smtClean="0">
                <a:latin typeface="Times New Roman" charset="0"/>
              </a:rPr>
              <a:t>m: parameter</a:t>
            </a:r>
            <a:br>
              <a:rPr lang="en-US" sz="2000" b="0" dirty="0" smtClean="0">
                <a:latin typeface="Times New Roman" charset="0"/>
              </a:rPr>
            </a:br>
            <a:r>
              <a:rPr lang="en-US" sz="2000" b="0" dirty="0" smtClean="0">
                <a:latin typeface="Times New Roman" charset="0"/>
              </a:rPr>
              <a:t/>
            </a:r>
            <a:br>
              <a:rPr lang="en-US" sz="2000" b="0" dirty="0" smtClean="0">
                <a:latin typeface="Times New Roman" charset="0"/>
              </a:rPr>
            </a:br>
            <a:r>
              <a:rPr lang="en-US" sz="2000" b="0" i="1" dirty="0" err="1" smtClean="0">
                <a:latin typeface="Times New Roman" charset="0"/>
              </a:rPr>
              <a:t>N</a:t>
            </a:r>
            <a:r>
              <a:rPr lang="en-US" sz="2000" b="0" i="1" baseline="-25000" dirty="0" err="1" smtClean="0">
                <a:latin typeface="Times New Roman" charset="0"/>
              </a:rPr>
              <a:t>c</a:t>
            </a:r>
            <a:r>
              <a:rPr lang="en-US" sz="2000" b="0" dirty="0" smtClean="0">
                <a:latin typeface="Times New Roman" charset="0"/>
              </a:rPr>
              <a:t>: number of instances in the class </a:t>
            </a:r>
            <a:br>
              <a:rPr lang="en-US" sz="2000" b="0" dirty="0" smtClean="0">
                <a:latin typeface="Times New Roman" charset="0"/>
              </a:rPr>
            </a:br>
            <a:r>
              <a:rPr lang="en-US" sz="2000" b="0" i="1" dirty="0" err="1" smtClean="0">
                <a:latin typeface="Times New Roman" charset="0"/>
              </a:rPr>
              <a:t>N</a:t>
            </a:r>
            <a:r>
              <a:rPr lang="en-US" sz="2000" b="0" i="1" baseline="-25000" dirty="0" err="1" smtClean="0">
                <a:latin typeface="Times New Roman" charset="0"/>
              </a:rPr>
              <a:t>ic</a:t>
            </a:r>
            <a:r>
              <a:rPr lang="en-US" sz="2000" b="0" dirty="0" smtClean="0">
                <a:latin typeface="Times New Roman" charset="0"/>
              </a:rPr>
              <a:t>: number of instances having attribute value </a:t>
            </a:r>
            <a:r>
              <a:rPr lang="en-US" sz="2000" b="0" i="1" dirty="0" smtClean="0">
                <a:latin typeface="Times New Roman" charset="0"/>
              </a:rPr>
              <a:t>A</a:t>
            </a:r>
            <a:r>
              <a:rPr lang="en-US" sz="2000" b="0" i="1" baseline="-25000" dirty="0" smtClean="0">
                <a:latin typeface="Times New Roman" charset="0"/>
              </a:rPr>
              <a:t>i</a:t>
            </a:r>
            <a:r>
              <a:rPr lang="en-US" sz="2000" b="0" dirty="0" smtClean="0">
                <a:latin typeface="Times New Roman" charset="0"/>
              </a:rPr>
              <a:t> in class </a:t>
            </a:r>
            <a:r>
              <a:rPr lang="en-US" sz="2000" b="0" i="1" dirty="0" smtClean="0">
                <a:latin typeface="Times New Roman" charset="0"/>
              </a:rPr>
              <a:t>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536" y="6553200"/>
            <a:ext cx="6192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Slide adopted from “Introduction to Data mining” </a:t>
            </a:r>
            <a:r>
              <a:rPr lang="en-GB" dirty="0" err="1" smtClean="0"/>
              <a:t>Vipin</a:t>
            </a:r>
            <a:r>
              <a:rPr lang="en-GB" dirty="0" smtClean="0"/>
              <a:t> Kumar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059" y="397576"/>
            <a:ext cx="6120680" cy="850106"/>
          </a:xfrm>
        </p:spPr>
        <p:txBody>
          <a:bodyPr/>
          <a:lstStyle/>
          <a:p>
            <a:r>
              <a:rPr lang="en-US" dirty="0"/>
              <a:t>A Simple Example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7482851"/>
              </p:ext>
            </p:extLst>
          </p:nvPr>
        </p:nvGraphicFramePr>
        <p:xfrm>
          <a:off x="76200" y="1383853"/>
          <a:ext cx="4191000" cy="2720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498"/>
                <a:gridCol w="1712502"/>
              </a:tblGrid>
              <a:tr h="304799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Text</a:t>
                      </a:r>
                      <a:endParaRPr lang="en-US" dirty="0">
                        <a:effectLst/>
                      </a:endParaRP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Tag</a:t>
                      </a:r>
                      <a:endParaRPr lang="en-US" dirty="0">
                        <a:effectLst/>
                      </a:endParaRPr>
                    </a:p>
                  </a:txBody>
                  <a:tcPr marL="114300" marR="114300" marT="76200" marB="57150" anchor="ctr"/>
                </a:tc>
              </a:tr>
              <a:tr h="38096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“A great game”</a:t>
                      </a: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Sports</a:t>
                      </a:r>
                    </a:p>
                  </a:txBody>
                  <a:tcPr marL="114300" marR="114300" marT="76200" marB="57150" anchor="ctr"/>
                </a:tc>
              </a:tr>
              <a:tr h="327659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“The election was over”</a:t>
                      </a: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Not sports</a:t>
                      </a:r>
                    </a:p>
                  </a:txBody>
                  <a:tcPr marL="114300" marR="114300" marT="76200" marB="57150" anchor="ctr"/>
                </a:tc>
              </a:tr>
              <a:tr h="38096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“Very clean match”</a:t>
                      </a: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Sports</a:t>
                      </a:r>
                    </a:p>
                  </a:txBody>
                  <a:tcPr marL="114300" marR="114300" marT="76200" marB="57150" anchor="ctr"/>
                </a:tc>
              </a:tr>
              <a:tr h="274319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“A clean but forgettable game”</a:t>
                      </a: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Sports</a:t>
                      </a:r>
                    </a:p>
                  </a:txBody>
                  <a:tcPr marL="114300" marR="114300" marT="76200" marB="57150" anchor="ctr"/>
                </a:tc>
              </a:tr>
              <a:tr h="38096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“It was a close election”</a:t>
                      </a: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Not sports</a:t>
                      </a:r>
                    </a:p>
                  </a:txBody>
                  <a:tcPr marL="114300" marR="114300" marT="76200" marB="57150" anchor="ctr"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4343399" y="1427103"/>
            <a:ext cx="48006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B3E51"/>
                </a:solidFill>
                <a:latin typeface="Open Sans"/>
              </a:rPr>
              <a:t>Which </a:t>
            </a:r>
            <a:r>
              <a:rPr lang="en-US" dirty="0">
                <a:solidFill>
                  <a:srgbClr val="2B3E51"/>
                </a:solidFill>
                <a:latin typeface="Open Sans"/>
              </a:rPr>
              <a:t>tag does the sentence </a:t>
            </a:r>
            <a:r>
              <a:rPr lang="en-US" i="1" dirty="0">
                <a:solidFill>
                  <a:srgbClr val="2B3E51"/>
                </a:solidFill>
                <a:latin typeface="&amp;quot"/>
              </a:rPr>
              <a:t>A very close game</a:t>
            </a:r>
            <a:r>
              <a:rPr lang="en-US" dirty="0">
                <a:solidFill>
                  <a:srgbClr val="2B3E51"/>
                </a:solidFill>
                <a:latin typeface="Open Sans"/>
              </a:rPr>
              <a:t> belong to</a:t>
            </a:r>
            <a:r>
              <a:rPr lang="en-US" dirty="0" smtClean="0">
                <a:solidFill>
                  <a:srgbClr val="2B3E51"/>
                </a:solidFill>
                <a:latin typeface="Open Sans"/>
              </a:rPr>
              <a:t>? i.e. P(sports|</a:t>
            </a:r>
            <a:r>
              <a:rPr lang="en-US" i="1" dirty="0">
                <a:solidFill>
                  <a:srgbClr val="2B3E51"/>
                </a:solidFill>
                <a:latin typeface="&amp;quot"/>
              </a:rPr>
              <a:t> A very close </a:t>
            </a:r>
            <a:r>
              <a:rPr lang="en-US" i="1" dirty="0" smtClean="0">
                <a:solidFill>
                  <a:srgbClr val="2B3E51"/>
                </a:solidFill>
                <a:latin typeface="&amp;quot"/>
              </a:rPr>
              <a:t>game</a:t>
            </a:r>
            <a:r>
              <a:rPr lang="en-US" dirty="0" smtClean="0">
                <a:solidFill>
                  <a:srgbClr val="2B3E51"/>
                </a:solidFill>
                <a:latin typeface="Open Sans"/>
              </a:rPr>
              <a:t>)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495800" y="2082406"/>
            <a:ext cx="47631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B3E51"/>
                </a:solidFill>
                <a:latin typeface="AvenirRoman"/>
              </a:rPr>
              <a:t>Feature </a:t>
            </a:r>
            <a:r>
              <a:rPr lang="en-US" dirty="0" smtClean="0">
                <a:solidFill>
                  <a:srgbClr val="2B3E51"/>
                </a:solidFill>
                <a:latin typeface="AvenirRoman"/>
              </a:rPr>
              <a:t>Engineering: Bag of words </a:t>
            </a:r>
            <a:r>
              <a:rPr lang="en-US" dirty="0" err="1" smtClean="0">
                <a:solidFill>
                  <a:srgbClr val="2B3E51"/>
                </a:solidFill>
                <a:latin typeface="AvenirRoman"/>
              </a:rPr>
              <a:t>i.e</a:t>
            </a:r>
            <a:r>
              <a:rPr lang="en-US" dirty="0" smtClean="0">
                <a:solidFill>
                  <a:srgbClr val="2B3E51"/>
                </a:solidFill>
                <a:latin typeface="AvenirRoman"/>
              </a:rPr>
              <a:t> use </a:t>
            </a:r>
            <a:r>
              <a:rPr lang="en-US" dirty="0" smtClean="0"/>
              <a:t>word frequencies without considering order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495800" y="2750003"/>
            <a:ext cx="362010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B3E51"/>
                </a:solidFill>
                <a:latin typeface="Open Sans"/>
              </a:rPr>
              <a:t>Using Bayes Theorem:</a:t>
            </a:r>
          </a:p>
          <a:p>
            <a:endParaRPr lang="en-US" sz="1200" b="1" dirty="0" smtClean="0">
              <a:solidFill>
                <a:srgbClr val="2B3E51"/>
              </a:solidFill>
              <a:latin typeface="Open Sans"/>
            </a:endParaRPr>
          </a:p>
          <a:p>
            <a:r>
              <a:rPr lang="en-US" sz="1200" b="1" dirty="0" smtClean="0">
                <a:solidFill>
                  <a:srgbClr val="2B3E51"/>
                </a:solidFill>
                <a:latin typeface="Open Sans"/>
              </a:rPr>
              <a:t>P(sports</a:t>
            </a:r>
            <a:r>
              <a:rPr lang="en-US" sz="1200" b="1" dirty="0">
                <a:solidFill>
                  <a:srgbClr val="2B3E51"/>
                </a:solidFill>
                <a:latin typeface="Open Sans"/>
              </a:rPr>
              <a:t>|</a:t>
            </a:r>
            <a:r>
              <a:rPr lang="en-US" sz="1200" b="1" i="1" dirty="0">
                <a:solidFill>
                  <a:srgbClr val="2B3E51"/>
                </a:solidFill>
                <a:latin typeface="&amp;quot"/>
              </a:rPr>
              <a:t> A very close game</a:t>
            </a:r>
            <a:r>
              <a:rPr lang="en-US" sz="1200" b="1" dirty="0" smtClean="0">
                <a:solidFill>
                  <a:srgbClr val="2B3E51"/>
                </a:solidFill>
                <a:latin typeface="Open Sans"/>
              </a:rPr>
              <a:t>)</a:t>
            </a:r>
          </a:p>
          <a:p>
            <a:endParaRPr lang="en-US" sz="1200" b="1" dirty="0" smtClean="0">
              <a:solidFill>
                <a:srgbClr val="2B3E51"/>
              </a:solidFill>
              <a:latin typeface="Open Sans"/>
            </a:endParaRPr>
          </a:p>
          <a:p>
            <a:r>
              <a:rPr lang="en-US" sz="1200" b="1" dirty="0" smtClean="0">
                <a:solidFill>
                  <a:srgbClr val="2B3E51"/>
                </a:solidFill>
                <a:latin typeface="Open Sans"/>
              </a:rPr>
              <a:t>= P(</a:t>
            </a:r>
            <a:r>
              <a:rPr lang="en-US" sz="1200" b="1" i="1" dirty="0" smtClean="0">
                <a:solidFill>
                  <a:srgbClr val="2B3E51"/>
                </a:solidFill>
                <a:latin typeface="&amp;quot"/>
              </a:rPr>
              <a:t>A very close game| </a:t>
            </a:r>
            <a:r>
              <a:rPr lang="en-US" sz="1200" b="1" dirty="0" smtClean="0">
                <a:solidFill>
                  <a:srgbClr val="2B3E51"/>
                </a:solidFill>
                <a:latin typeface="Open Sans"/>
              </a:rPr>
              <a:t>sports) P(sports)</a:t>
            </a:r>
          </a:p>
          <a:p>
            <a:r>
              <a:rPr lang="en-US" sz="1200" b="1" dirty="0" smtClean="0"/>
              <a:t>   ----------------------------------------------</a:t>
            </a:r>
          </a:p>
          <a:p>
            <a:r>
              <a:rPr lang="en-US" sz="1200" b="1" dirty="0" smtClean="0"/>
              <a:t>	</a:t>
            </a:r>
            <a:r>
              <a:rPr lang="en-US" sz="1200" b="1" dirty="0">
                <a:solidFill>
                  <a:srgbClr val="2B3E51"/>
                </a:solidFill>
                <a:latin typeface="Open Sans"/>
              </a:rPr>
              <a:t>P(</a:t>
            </a:r>
            <a:r>
              <a:rPr lang="en-US" sz="1200" b="1" i="1" dirty="0" smtClean="0">
                <a:solidFill>
                  <a:srgbClr val="2B3E51"/>
                </a:solidFill>
                <a:latin typeface="&amp;quot"/>
              </a:rPr>
              <a:t>A </a:t>
            </a:r>
            <a:r>
              <a:rPr lang="en-US" sz="1200" b="1" i="1" dirty="0">
                <a:solidFill>
                  <a:srgbClr val="2B3E51"/>
                </a:solidFill>
                <a:latin typeface="&amp;quot"/>
              </a:rPr>
              <a:t>very close </a:t>
            </a:r>
            <a:r>
              <a:rPr lang="en-US" sz="1200" b="1" i="1" dirty="0" smtClean="0">
                <a:solidFill>
                  <a:srgbClr val="2B3E51"/>
                </a:solidFill>
                <a:latin typeface="&amp;quot"/>
              </a:rPr>
              <a:t>game)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86" y="4921591"/>
            <a:ext cx="6159500" cy="2286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52400" y="4425900"/>
            <a:ext cx="8380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 assume that every word in a sentence is </a:t>
            </a:r>
            <a:r>
              <a:rPr lang="en-US" b="1" dirty="0"/>
              <a:t>independent</a:t>
            </a:r>
            <a:r>
              <a:rPr lang="en-US" dirty="0"/>
              <a:t> of the other ones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86" y="5299706"/>
            <a:ext cx="6549465" cy="5080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60960" y="5909948"/>
            <a:ext cx="90571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close” doesn’t </a:t>
            </a:r>
            <a:r>
              <a:rPr lang="en-US" dirty="0" smtClean="0"/>
              <a:t>appear in sentences of sports tag, So P(close | sports) = 0, which makes product 0</a:t>
            </a:r>
            <a:r>
              <a:rPr lang="en-US" dirty="0" smtClean="0">
                <a:solidFill>
                  <a:srgbClr val="2B3E51"/>
                </a:solidFill>
                <a:latin typeface="Open Sans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33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Laplace smoothing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u="sng" dirty="0">
                <a:hlinkClick r:id="rId2"/>
              </a:rPr>
              <a:t>Laplace smoothing</a:t>
            </a:r>
            <a:r>
              <a:rPr lang="en-US" sz="2400" dirty="0"/>
              <a:t>: we add 1 </a:t>
            </a:r>
            <a:r>
              <a:rPr lang="en-US" sz="2400" dirty="0" smtClean="0"/>
              <a:t>or in general constant k to </a:t>
            </a:r>
            <a:r>
              <a:rPr lang="en-US" sz="2400" dirty="0"/>
              <a:t>every count so it’s never zero. </a:t>
            </a:r>
            <a:endParaRPr lang="en-US" sz="2400" dirty="0" smtClean="0"/>
          </a:p>
          <a:p>
            <a:r>
              <a:rPr lang="en-US" sz="2400" dirty="0" smtClean="0"/>
              <a:t>To </a:t>
            </a:r>
            <a:r>
              <a:rPr lang="en-US" sz="2400" dirty="0"/>
              <a:t>balance this, we add the number of possible words to the divisor, so the division will never be greater than </a:t>
            </a:r>
            <a:r>
              <a:rPr lang="en-US" sz="2400" dirty="0" smtClean="0"/>
              <a:t>1</a:t>
            </a:r>
          </a:p>
          <a:p>
            <a:r>
              <a:rPr lang="en-US" sz="2400" dirty="0"/>
              <a:t>In our case, the possible words are ['a', 'great', 'very', 'over', 'it', 'but', 'game', 'election', 'clean', 'close', 'the', 'was', 'forgettable', 'match</a:t>
            </a:r>
            <a:r>
              <a:rPr lang="en-US" sz="2400" dirty="0" smtClean="0"/>
              <a:t>'].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sp>
        <p:nvSpPr>
          <p:cNvPr id="7" name="AutoShape 2" descr="P(game | sports) = \dfrac {2 + 1}{11 + 14}"/>
          <p:cNvSpPr>
            <a:spLocks noChangeAspect="1" noChangeArrowheads="1"/>
          </p:cNvSpPr>
          <p:nvPr/>
        </p:nvSpPr>
        <p:spPr bwMode="auto">
          <a:xfrm>
            <a:off x="6027738" y="-98425"/>
            <a:ext cx="197167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1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42547"/>
            <a:ext cx="6120680" cy="850106"/>
          </a:xfrm>
        </p:spPr>
        <p:txBody>
          <a:bodyPr/>
          <a:lstStyle/>
          <a:p>
            <a:r>
              <a:rPr lang="en-US" dirty="0" smtClean="0"/>
              <a:t>Apply Laplace Smoothing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395537" y="1479729"/>
          <a:ext cx="7300665" cy="20577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3555"/>
                <a:gridCol w="2433555"/>
                <a:gridCol w="2433555"/>
              </a:tblGrid>
              <a:tr h="427081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Word</a:t>
                      </a:r>
                      <a:endParaRPr lang="en-US" dirty="0">
                        <a:effectLst/>
                      </a:endParaRP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P(word | Sports)</a:t>
                      </a:r>
                      <a:endParaRPr lang="en-US">
                        <a:effectLst/>
                      </a:endParaRP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P(word | Not Sports)</a:t>
                      </a:r>
                      <a:endParaRPr lang="en-US">
                        <a:effectLst/>
                      </a:endParaRPr>
                    </a:p>
                  </a:txBody>
                  <a:tcPr marL="114300" marR="114300" marT="76200" marB="57150" anchor="ctr"/>
                </a:tc>
              </a:tr>
              <a:tr h="358502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</a:t>
                      </a: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</a:rPr>
                        <a:t>2+1 / 11+14</a:t>
                      </a:r>
                      <a:endParaRPr lang="en-US" dirty="0">
                        <a:effectLst/>
                      </a:endParaRP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effectLst/>
                        </a:rPr>
                        <a:t>1+1 / 9+14</a:t>
                      </a:r>
                    </a:p>
                  </a:txBody>
                  <a:tcPr marL="114300" marR="114300" marT="76200" marB="57150" anchor="ctr"/>
                </a:tc>
              </a:tr>
              <a:tr h="358502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very</a:t>
                      </a: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effectLst/>
                        </a:rPr>
                        <a:t>1+1 / 11+14</a:t>
                      </a: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effectLst/>
                        </a:rPr>
                        <a:t>0+1 / 9+14</a:t>
                      </a:r>
                    </a:p>
                  </a:txBody>
                  <a:tcPr marL="114300" marR="114300" marT="76200" marB="57150" anchor="ctr"/>
                </a:tc>
              </a:tr>
              <a:tr h="358502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close</a:t>
                      </a: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effectLst/>
                        </a:rPr>
                        <a:t>0+1 / 11+14</a:t>
                      </a: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effectLst/>
                        </a:rPr>
                        <a:t>1+1 / 9+14</a:t>
                      </a:r>
                    </a:p>
                  </a:txBody>
                  <a:tcPr marL="114300" marR="114300" marT="76200" marB="57150" anchor="ctr"/>
                </a:tc>
              </a:tr>
              <a:tr h="358502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game</a:t>
                      </a: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effectLst/>
                        </a:rPr>
                        <a:t>2+1 / 11+14</a:t>
                      </a: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effectLst/>
                        </a:rPr>
                        <a:t>0+1 / 9+14</a:t>
                      </a:r>
                    </a:p>
                  </a:txBody>
                  <a:tcPr marL="114300" marR="114300" marT="76200" marB="57150" anchor="ctr"/>
                </a:tc>
              </a:tr>
            </a:tbl>
          </a:graphicData>
        </a:graphic>
      </p:graphicFrame>
      <p:pic>
        <p:nvPicPr>
          <p:cNvPr id="3074" name="Picture 2" descr="P(a | Sports) \times P(very | Sports) \times P(close | Sports) \times P(game | Sports) \times P(Sports )\\ = 2.76\times 10^{-5}\\ = 0.0000276\\\\ P(a \vert Not\, Sports) \times P(very | Not\, Sports) \times P(close | Not\, Sports) \times P(game | Not\, Sports) \times P( Not\, Sports)\\ = 0.572\times 10^{-5}\\ = 0.0000057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18" y="3824566"/>
            <a:ext cx="6838982" cy="2195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90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F4471-C7B5-411A-A7BB-CB9CE4AA7E38}" type="slidenum">
              <a:rPr lang="en-US" altLang="ko-KR"/>
              <a:pPr/>
              <a:t>65</a:t>
            </a:fld>
            <a:endParaRPr lang="en-US" altLang="ko-KR"/>
          </a:p>
        </p:txBody>
      </p:sp>
      <p:sp>
        <p:nvSpPr>
          <p:cNvPr id="203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Naive Bayes </a:t>
            </a:r>
            <a:r>
              <a:rPr lang="en-US" altLang="ko-KR" dirty="0" smtClean="0"/>
              <a:t>Classifier</a:t>
            </a:r>
            <a:endParaRPr lang="en-US" altLang="ko-KR" dirty="0"/>
          </a:p>
        </p:txBody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8001000" cy="4343400"/>
          </a:xfrm>
        </p:spPr>
        <p:txBody>
          <a:bodyPr/>
          <a:lstStyle/>
          <a:p>
            <a:r>
              <a:rPr lang="en-US" altLang="ko-KR" sz="2800" dirty="0"/>
              <a:t>Along with decision trees, neural networks, </a:t>
            </a:r>
            <a:r>
              <a:rPr lang="en-US" altLang="ko-KR" sz="2800" dirty="0" smtClean="0"/>
              <a:t>one </a:t>
            </a:r>
            <a:r>
              <a:rPr lang="en-US" altLang="ko-KR" sz="2800" dirty="0"/>
              <a:t>of the most practical learning methods.</a:t>
            </a:r>
          </a:p>
          <a:p>
            <a:r>
              <a:rPr lang="en-US" altLang="ko-KR" sz="2800" dirty="0"/>
              <a:t>When to use</a:t>
            </a:r>
          </a:p>
          <a:p>
            <a:pPr lvl="1"/>
            <a:r>
              <a:rPr lang="en-US" altLang="ko-KR" sz="2400" dirty="0"/>
              <a:t>Moderate or large training set available</a:t>
            </a:r>
          </a:p>
          <a:p>
            <a:pPr lvl="1"/>
            <a:r>
              <a:rPr lang="en-US" altLang="ko-KR" sz="2400" dirty="0"/>
              <a:t>Attributes that describe instances are conditionally independent given classification</a:t>
            </a:r>
          </a:p>
          <a:p>
            <a:r>
              <a:rPr lang="en-US" altLang="ko-KR" sz="2800" dirty="0"/>
              <a:t>Successful applications:</a:t>
            </a:r>
          </a:p>
          <a:p>
            <a:pPr lvl="1"/>
            <a:r>
              <a:rPr lang="en-US" altLang="ko-KR" sz="2400" dirty="0"/>
              <a:t>Diagnosis</a:t>
            </a:r>
          </a:p>
          <a:p>
            <a:pPr lvl="1"/>
            <a:r>
              <a:rPr lang="en-US" altLang="ko-KR" sz="2400" dirty="0"/>
              <a:t>Classifying text documents</a:t>
            </a:r>
          </a:p>
        </p:txBody>
      </p:sp>
    </p:spTree>
    <p:extLst>
      <p:ext uri="{BB962C8B-B14F-4D97-AF65-F5344CB8AC3E}">
        <p14:creationId xmlns:p14="http://schemas.microsoft.com/office/powerpoint/2010/main" val="335455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1BACA-70F9-4407-9A47-F80D8AED6AC3}" type="slidenum">
              <a:rPr lang="en-US" altLang="ko-KR"/>
              <a:pPr/>
              <a:t>66</a:t>
            </a:fld>
            <a:endParaRPr lang="en-US" altLang="ko-KR"/>
          </a:p>
        </p:txBody>
      </p:sp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Learning to Classify </a:t>
            </a:r>
            <a:r>
              <a:rPr lang="en-US" altLang="ko-KR" dirty="0" smtClean="0"/>
              <a:t>Text</a:t>
            </a:r>
            <a:endParaRPr lang="en-US" altLang="ko-KR" dirty="0"/>
          </a:p>
        </p:txBody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2133600"/>
            <a:ext cx="7848600" cy="4114800"/>
          </a:xfrm>
        </p:spPr>
        <p:txBody>
          <a:bodyPr/>
          <a:lstStyle/>
          <a:p>
            <a:r>
              <a:rPr lang="en-US" altLang="ko-KR" sz="2800"/>
              <a:t>Why?</a:t>
            </a:r>
          </a:p>
          <a:p>
            <a:pPr lvl="1"/>
            <a:r>
              <a:rPr lang="en-US" altLang="ko-KR"/>
              <a:t>Learn which news articles are of interest</a:t>
            </a:r>
          </a:p>
          <a:p>
            <a:pPr lvl="1"/>
            <a:r>
              <a:rPr lang="en-US" altLang="ko-KR"/>
              <a:t>Learn to classify web pages by topic</a:t>
            </a:r>
          </a:p>
          <a:p>
            <a:pPr>
              <a:buFont typeface="Wingdings" panose="05000000000000000000" pitchFamily="2" charset="2"/>
              <a:buNone/>
            </a:pPr>
            <a:endParaRPr lang="en-US" altLang="ko-KR" sz="2000"/>
          </a:p>
          <a:p>
            <a:r>
              <a:rPr lang="en-US" altLang="ko-KR" sz="2800"/>
              <a:t>Naive Bayes is among most effective algorithms</a:t>
            </a:r>
          </a:p>
          <a:p>
            <a:r>
              <a:rPr lang="en-US" altLang="ko-KR" sz="2800"/>
              <a:t>What attributes shall we use to represent text documents??</a:t>
            </a:r>
          </a:p>
          <a:p>
            <a:endParaRPr lang="en-US" altLang="ko-KR" sz="2800"/>
          </a:p>
        </p:txBody>
      </p:sp>
    </p:spTree>
    <p:extLst>
      <p:ext uri="{BB962C8B-B14F-4D97-AF65-F5344CB8AC3E}">
        <p14:creationId xmlns:p14="http://schemas.microsoft.com/office/powerpoint/2010/main" val="79723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39234-D24F-4630-9103-B0BE3946433C}" type="slidenum">
              <a:rPr lang="en-US" altLang="ko-KR"/>
              <a:pPr/>
              <a:t>67</a:t>
            </a:fld>
            <a:endParaRPr lang="en-US" altLang="ko-KR"/>
          </a:p>
        </p:txBody>
      </p:sp>
      <p:sp>
        <p:nvSpPr>
          <p:cNvPr id="22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Learning to Classify </a:t>
            </a:r>
            <a:r>
              <a:rPr lang="en-US" altLang="ko-KR" dirty="0" smtClean="0"/>
              <a:t>Text</a:t>
            </a:r>
            <a:endParaRPr lang="en-US" altLang="ko-KR" dirty="0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43434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ko-KR" sz="2400"/>
              <a:t>LEARN_NAIVE_BAYES_TEXT (</a:t>
            </a:r>
            <a:r>
              <a:rPr lang="en-US" altLang="ko-KR" sz="2400" i="1"/>
              <a:t>Examples</a:t>
            </a:r>
            <a:r>
              <a:rPr lang="en-US" altLang="ko-KR" sz="2400"/>
              <a:t>, V)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ko-KR" sz="2400" b="1" i="1">
                <a:solidFill>
                  <a:srgbClr val="0066CC"/>
                </a:solidFill>
              </a:rPr>
              <a:t>1.</a:t>
            </a:r>
            <a:r>
              <a:rPr lang="en-US" altLang="ko-KR" sz="2400" i="1"/>
              <a:t> collect all words and other tokens that occur in Examples</a:t>
            </a:r>
          </a:p>
          <a:p>
            <a:r>
              <a:rPr lang="en-US" altLang="ko-KR" sz="2400" i="1"/>
              <a:t>Vocabulary</a:t>
            </a:r>
            <a:r>
              <a:rPr lang="en-US" altLang="ko-KR" sz="2400"/>
              <a:t> </a:t>
            </a:r>
            <a:r>
              <a:rPr lang="en-US" altLang="ko-KR" sz="2400">
                <a:sym typeface="Symbol" panose="05050102010706020507" pitchFamily="18" charset="2"/>
              </a:rPr>
              <a:t></a:t>
            </a:r>
            <a:r>
              <a:rPr lang="en-US" altLang="ko-KR" sz="2400"/>
              <a:t> all distinct words and other tokens in </a:t>
            </a:r>
            <a:r>
              <a:rPr lang="en-US" altLang="ko-KR" sz="2400" i="1"/>
              <a:t>Examples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ko-KR" sz="2400" b="1" i="1">
                <a:solidFill>
                  <a:srgbClr val="0066CC"/>
                </a:solidFill>
              </a:rPr>
              <a:t>2</a:t>
            </a:r>
            <a:r>
              <a:rPr lang="en-US" altLang="ko-KR" sz="2400" b="1" i="1"/>
              <a:t>.</a:t>
            </a:r>
            <a:r>
              <a:rPr lang="en-US" altLang="ko-KR" sz="2400" i="1"/>
              <a:t> calculate the required P</a:t>
            </a:r>
            <a:r>
              <a:rPr lang="en-US" altLang="ko-KR" sz="2400"/>
              <a:t>(</a:t>
            </a:r>
            <a:r>
              <a:rPr lang="en-US" altLang="ko-KR" sz="2400" i="1"/>
              <a:t>v</a:t>
            </a:r>
            <a:r>
              <a:rPr lang="en-US" altLang="ko-KR" sz="2400" i="1" baseline="-25000"/>
              <a:t>j</a:t>
            </a:r>
            <a:r>
              <a:rPr lang="en-US" altLang="ko-KR" sz="2400"/>
              <a:t>)</a:t>
            </a:r>
            <a:r>
              <a:rPr lang="en-US" altLang="ko-KR" sz="2400" i="1"/>
              <a:t> and P</a:t>
            </a:r>
            <a:r>
              <a:rPr lang="en-US" altLang="ko-KR" sz="2400"/>
              <a:t>(</a:t>
            </a:r>
            <a:r>
              <a:rPr lang="en-US" altLang="ko-KR" sz="2400" i="1"/>
              <a:t>w</a:t>
            </a:r>
            <a:r>
              <a:rPr lang="en-US" altLang="ko-KR" sz="2400" i="1" baseline="-25000"/>
              <a:t>k</a:t>
            </a:r>
            <a:r>
              <a:rPr lang="en-US" altLang="ko-KR" sz="2400" i="1"/>
              <a:t> </a:t>
            </a:r>
            <a:r>
              <a:rPr lang="en-US" altLang="ko-KR" sz="2400"/>
              <a:t>| </a:t>
            </a:r>
            <a:r>
              <a:rPr lang="en-US" altLang="ko-KR" sz="2400" i="1"/>
              <a:t>v</a:t>
            </a:r>
            <a:r>
              <a:rPr lang="en-US" altLang="ko-KR" sz="2400" i="1" baseline="-25000"/>
              <a:t>j</a:t>
            </a:r>
            <a:r>
              <a:rPr lang="en-US" altLang="ko-KR" sz="2400"/>
              <a:t>)</a:t>
            </a:r>
            <a:r>
              <a:rPr lang="en-US" altLang="ko-KR" sz="2400" i="1"/>
              <a:t> probability terms</a:t>
            </a:r>
          </a:p>
          <a:p>
            <a:r>
              <a:rPr lang="en-US" altLang="ko-KR" sz="2400"/>
              <a:t>For each target value </a:t>
            </a:r>
            <a:r>
              <a:rPr lang="en-US" altLang="ko-KR" sz="2400" i="1"/>
              <a:t>v</a:t>
            </a:r>
            <a:r>
              <a:rPr lang="en-US" altLang="ko-KR" sz="2400" i="1" baseline="-25000"/>
              <a:t>j</a:t>
            </a:r>
            <a:r>
              <a:rPr lang="en-US" altLang="ko-KR" sz="2400"/>
              <a:t> in </a:t>
            </a:r>
            <a:r>
              <a:rPr lang="en-US" altLang="ko-KR" sz="2400" i="1"/>
              <a:t>V</a:t>
            </a:r>
            <a:r>
              <a:rPr lang="en-US" altLang="ko-KR" sz="2400"/>
              <a:t> do</a:t>
            </a:r>
          </a:p>
          <a:p>
            <a:pPr lvl="1"/>
            <a:r>
              <a:rPr lang="en-US" altLang="ko-KR" sz="2000" i="1"/>
              <a:t>docs</a:t>
            </a:r>
            <a:r>
              <a:rPr lang="en-US" altLang="ko-KR" sz="2000" i="1" baseline="-25000"/>
              <a:t>j</a:t>
            </a:r>
            <a:r>
              <a:rPr lang="en-US" altLang="ko-KR" sz="2000" i="1"/>
              <a:t> </a:t>
            </a:r>
            <a:r>
              <a:rPr lang="en-US" altLang="ko-KR" sz="2000">
                <a:sym typeface="Symbol" panose="05050102010706020507" pitchFamily="18" charset="2"/>
              </a:rPr>
              <a:t></a:t>
            </a:r>
            <a:r>
              <a:rPr lang="en-US" altLang="ko-KR" sz="2000" i="1"/>
              <a:t> </a:t>
            </a:r>
            <a:r>
              <a:rPr lang="en-US" altLang="ko-KR" sz="2000"/>
              <a:t>subset of </a:t>
            </a:r>
            <a:r>
              <a:rPr lang="en-US" altLang="ko-KR" sz="2000" i="1"/>
              <a:t>Examples</a:t>
            </a:r>
            <a:r>
              <a:rPr lang="en-US" altLang="ko-KR" sz="2000"/>
              <a:t> for which the target value is </a:t>
            </a:r>
            <a:r>
              <a:rPr lang="en-US" altLang="ko-KR" sz="2000" i="1"/>
              <a:t>v</a:t>
            </a:r>
            <a:r>
              <a:rPr lang="en-US" altLang="ko-KR" sz="2000" i="1" baseline="-25000"/>
              <a:t>j</a:t>
            </a:r>
            <a:r>
              <a:rPr lang="en-US" altLang="ko-KR" sz="2000"/>
              <a:t> </a:t>
            </a:r>
          </a:p>
          <a:p>
            <a:pPr lvl="1">
              <a:lnSpc>
                <a:spcPct val="140000"/>
              </a:lnSpc>
            </a:pPr>
            <a:r>
              <a:rPr lang="en-US" altLang="ko-KR" sz="2000"/>
              <a:t> </a:t>
            </a:r>
          </a:p>
          <a:p>
            <a:pPr lvl="1">
              <a:lnSpc>
                <a:spcPct val="110000"/>
              </a:lnSpc>
            </a:pPr>
            <a:r>
              <a:rPr lang="en-US" altLang="ko-KR" sz="2000" i="1"/>
              <a:t>Text</a:t>
            </a:r>
            <a:r>
              <a:rPr lang="en-US" altLang="ko-KR" sz="2000" i="1" baseline="-25000"/>
              <a:t>j</a:t>
            </a:r>
            <a:r>
              <a:rPr lang="en-US" altLang="ko-KR" sz="2000"/>
              <a:t> </a:t>
            </a:r>
            <a:r>
              <a:rPr lang="en-US" altLang="ko-KR" sz="2000">
                <a:sym typeface="Symbol" panose="05050102010706020507" pitchFamily="18" charset="2"/>
              </a:rPr>
              <a:t></a:t>
            </a:r>
            <a:r>
              <a:rPr lang="en-US" altLang="ko-KR" sz="2000"/>
              <a:t> a single document created by concatenating all members of </a:t>
            </a:r>
            <a:r>
              <a:rPr lang="en-US" altLang="ko-KR" sz="2000" i="1"/>
              <a:t>docs</a:t>
            </a:r>
            <a:r>
              <a:rPr lang="en-US" altLang="ko-KR" sz="2000" i="1" baseline="-25000"/>
              <a:t>j</a:t>
            </a:r>
            <a:r>
              <a:rPr lang="en-US" altLang="ko-KR" sz="2000" i="1"/>
              <a:t> </a:t>
            </a:r>
            <a:endParaRPr lang="en-US" altLang="ko-KR" sz="2000"/>
          </a:p>
        </p:txBody>
      </p:sp>
      <p:pic>
        <p:nvPicPr>
          <p:cNvPr id="2293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953000"/>
            <a:ext cx="2076450" cy="48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11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9D415-7466-44FF-A49E-4232634FA36D}" type="slidenum">
              <a:rPr lang="en-US" altLang="ko-KR"/>
              <a:pPr/>
              <a:t>68</a:t>
            </a:fld>
            <a:endParaRPr lang="en-US" altLang="ko-KR"/>
          </a:p>
        </p:txBody>
      </p:sp>
      <p:sp>
        <p:nvSpPr>
          <p:cNvPr id="232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Learning to Classify </a:t>
            </a:r>
            <a:r>
              <a:rPr lang="en-US" altLang="ko-KR" dirty="0" smtClean="0"/>
              <a:t>Text</a:t>
            </a:r>
            <a:endParaRPr lang="en-US" altLang="ko-KR" dirty="0"/>
          </a:p>
        </p:txBody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4343400"/>
          </a:xfrm>
        </p:spPr>
        <p:txBody>
          <a:bodyPr/>
          <a:lstStyle/>
          <a:p>
            <a:pPr lvl="1"/>
            <a:r>
              <a:rPr lang="en-US" altLang="ko-KR" sz="2000" i="1" dirty="0"/>
              <a:t>n </a:t>
            </a:r>
            <a:r>
              <a:rPr lang="en-US" altLang="ko-KR" sz="2000" dirty="0">
                <a:sym typeface="Symbol" panose="05050102010706020507" pitchFamily="18" charset="2"/>
              </a:rPr>
              <a:t></a:t>
            </a:r>
            <a:r>
              <a:rPr lang="en-US" altLang="ko-KR" sz="2000" i="1" dirty="0"/>
              <a:t> </a:t>
            </a:r>
            <a:r>
              <a:rPr lang="en-US" altLang="ko-KR" sz="2000" dirty="0"/>
              <a:t>total number of words in </a:t>
            </a:r>
            <a:r>
              <a:rPr lang="en-US" altLang="ko-KR" sz="2000" i="1" dirty="0" err="1"/>
              <a:t>Text</a:t>
            </a:r>
            <a:r>
              <a:rPr lang="en-US" altLang="ko-KR" sz="2000" i="1" baseline="-25000" dirty="0" err="1"/>
              <a:t>j</a:t>
            </a:r>
            <a:r>
              <a:rPr lang="en-US" altLang="ko-KR" sz="2000" dirty="0"/>
              <a:t> (counting duplicate words multiple times)</a:t>
            </a:r>
            <a:r>
              <a:rPr lang="en-US" altLang="ko-KR" sz="2000" i="1" dirty="0"/>
              <a:t> </a:t>
            </a:r>
          </a:p>
          <a:p>
            <a:pPr lvl="1"/>
            <a:r>
              <a:rPr lang="en-US" altLang="ko-KR" sz="2000" dirty="0"/>
              <a:t>for each word</a:t>
            </a:r>
            <a:r>
              <a:rPr lang="en-US" altLang="ko-KR" sz="2000" i="1" dirty="0"/>
              <a:t> </a:t>
            </a:r>
            <a:r>
              <a:rPr lang="en-US" altLang="ko-KR" sz="2000" i="1" dirty="0" err="1"/>
              <a:t>w</a:t>
            </a:r>
            <a:r>
              <a:rPr lang="en-US" altLang="ko-KR" sz="2000" i="1" baseline="-25000" dirty="0" err="1"/>
              <a:t>k</a:t>
            </a:r>
            <a:r>
              <a:rPr lang="en-US" altLang="ko-KR" sz="2000" i="1" baseline="-25000" dirty="0"/>
              <a:t> </a:t>
            </a:r>
            <a:r>
              <a:rPr lang="en-US" altLang="ko-KR" sz="2000" dirty="0"/>
              <a:t>in </a:t>
            </a:r>
            <a:r>
              <a:rPr lang="en-US" altLang="ko-KR" sz="2000" i="1" dirty="0"/>
              <a:t>Vocabulary</a:t>
            </a:r>
          </a:p>
          <a:p>
            <a:pPr lvl="1">
              <a:buFontTx/>
              <a:buNone/>
            </a:pPr>
            <a:r>
              <a:rPr lang="en-US" altLang="ko-KR" sz="2000" i="1" dirty="0"/>
              <a:t>	</a:t>
            </a:r>
            <a:r>
              <a:rPr lang="en-US" altLang="ko-KR" sz="2000" i="1" dirty="0">
                <a:solidFill>
                  <a:srgbClr val="0066CC"/>
                </a:solidFill>
              </a:rPr>
              <a:t>*  </a:t>
            </a:r>
            <a:r>
              <a:rPr lang="en-US" altLang="ko-KR" sz="2000" i="1" dirty="0" err="1"/>
              <a:t>n</a:t>
            </a:r>
            <a:r>
              <a:rPr lang="en-US" altLang="ko-KR" sz="2000" i="1" baseline="-25000" dirty="0" err="1"/>
              <a:t>k</a:t>
            </a:r>
            <a:r>
              <a:rPr lang="en-US" altLang="ko-KR" sz="2000" i="1" baseline="-25000" dirty="0"/>
              <a:t> </a:t>
            </a:r>
            <a:r>
              <a:rPr lang="en-US" altLang="ko-KR" sz="2000" dirty="0">
                <a:sym typeface="Symbol" panose="05050102010706020507" pitchFamily="18" charset="2"/>
              </a:rPr>
              <a:t> number of times word </a:t>
            </a:r>
            <a:r>
              <a:rPr lang="en-US" altLang="ko-KR" sz="2000" i="1" dirty="0" err="1"/>
              <a:t>w</a:t>
            </a:r>
            <a:r>
              <a:rPr lang="en-US" altLang="ko-KR" sz="2000" i="1" baseline="-25000" dirty="0" err="1"/>
              <a:t>k</a:t>
            </a:r>
            <a:r>
              <a:rPr lang="en-US" altLang="ko-KR" sz="2000" i="1" baseline="-25000" dirty="0"/>
              <a:t> </a:t>
            </a:r>
            <a:r>
              <a:rPr lang="en-US" altLang="ko-KR" sz="2000" dirty="0">
                <a:sym typeface="Symbol" panose="05050102010706020507" pitchFamily="18" charset="2"/>
              </a:rPr>
              <a:t>occurs in </a:t>
            </a:r>
            <a:r>
              <a:rPr lang="en-US" altLang="ko-KR" sz="2000" i="1" dirty="0" err="1"/>
              <a:t>Text</a:t>
            </a:r>
            <a:r>
              <a:rPr lang="en-US" altLang="ko-KR" sz="2000" i="1" baseline="-25000" dirty="0" err="1"/>
              <a:t>j</a:t>
            </a:r>
            <a:r>
              <a:rPr lang="en-US" altLang="ko-KR" sz="2000" dirty="0"/>
              <a:t> </a:t>
            </a:r>
          </a:p>
          <a:p>
            <a:pPr lvl="1">
              <a:lnSpc>
                <a:spcPct val="160000"/>
              </a:lnSpc>
              <a:buFontTx/>
              <a:buNone/>
            </a:pPr>
            <a:r>
              <a:rPr lang="en-US" altLang="ko-KR" sz="2000" i="1" dirty="0"/>
              <a:t>	</a:t>
            </a:r>
            <a:r>
              <a:rPr lang="en-US" altLang="ko-KR" sz="2000" i="1" dirty="0">
                <a:solidFill>
                  <a:srgbClr val="0066CC"/>
                </a:solidFill>
              </a:rPr>
              <a:t>*</a:t>
            </a:r>
            <a:r>
              <a:rPr lang="en-US" altLang="ko-KR" sz="2000" i="1" dirty="0"/>
              <a:t>  </a:t>
            </a:r>
          </a:p>
          <a:p>
            <a:pPr lvl="1">
              <a:lnSpc>
                <a:spcPct val="70000"/>
              </a:lnSpc>
              <a:buFontTx/>
              <a:buNone/>
            </a:pPr>
            <a:endParaRPr lang="en-US" altLang="ko-KR" sz="1600" i="1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ko-KR" sz="2400" dirty="0"/>
              <a:t>CLASSIFY_NAIVE_BAYES_TEXT (</a:t>
            </a:r>
            <a:r>
              <a:rPr lang="en-US" altLang="ko-KR" sz="2400" i="1" dirty="0"/>
              <a:t>Doc</a:t>
            </a:r>
            <a:r>
              <a:rPr lang="en-US" altLang="ko-KR" sz="2400" dirty="0"/>
              <a:t>)</a:t>
            </a:r>
          </a:p>
          <a:p>
            <a:r>
              <a:rPr lang="en-US" altLang="ko-KR" sz="2400" i="1" dirty="0"/>
              <a:t>positions</a:t>
            </a:r>
            <a:r>
              <a:rPr lang="en-US" altLang="ko-KR" sz="2400" dirty="0"/>
              <a:t> </a:t>
            </a:r>
            <a:r>
              <a:rPr lang="en-US" altLang="ko-KR" sz="2400" dirty="0">
                <a:sym typeface="Symbol" panose="05050102010706020507" pitchFamily="18" charset="2"/>
              </a:rPr>
              <a:t></a:t>
            </a:r>
            <a:r>
              <a:rPr lang="en-US" altLang="ko-KR" sz="2400" dirty="0"/>
              <a:t> all word positions in </a:t>
            </a:r>
            <a:r>
              <a:rPr lang="en-US" altLang="ko-KR" sz="2400" i="1" dirty="0"/>
              <a:t>Doc</a:t>
            </a:r>
            <a:r>
              <a:rPr lang="en-US" altLang="ko-KR" sz="2400" dirty="0"/>
              <a:t> that contain tokens found in </a:t>
            </a:r>
            <a:r>
              <a:rPr lang="en-US" altLang="ko-KR" sz="2400" i="1" dirty="0"/>
              <a:t>Vocabulary</a:t>
            </a:r>
          </a:p>
          <a:p>
            <a:r>
              <a:rPr lang="en-US" altLang="ko-KR" sz="2400" dirty="0"/>
              <a:t>Return </a:t>
            </a:r>
            <a:r>
              <a:rPr lang="en-US" altLang="ko-KR" sz="2400" i="1" dirty="0" err="1"/>
              <a:t>v</a:t>
            </a:r>
            <a:r>
              <a:rPr lang="en-US" altLang="ko-KR" sz="2400" i="1" baseline="-25000" dirty="0" err="1"/>
              <a:t>NB</a:t>
            </a:r>
            <a:r>
              <a:rPr lang="en-US" altLang="ko-KR" sz="2400" baseline="-25000" dirty="0"/>
              <a:t> </a:t>
            </a:r>
            <a:r>
              <a:rPr lang="en-US" altLang="ko-KR" sz="2400" dirty="0"/>
              <a:t>where</a:t>
            </a:r>
          </a:p>
        </p:txBody>
      </p:sp>
      <p:pic>
        <p:nvPicPr>
          <p:cNvPr id="2324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505200"/>
            <a:ext cx="292417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24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5491163"/>
            <a:ext cx="4724400" cy="60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170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1" y="1075765"/>
            <a:ext cx="8889999" cy="470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07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79"/>
          <p:cNvSpPr txBox="1">
            <a:spLocks noGrp="1"/>
          </p:cNvSpPr>
          <p:nvPr>
            <p:ph type="title"/>
          </p:nvPr>
        </p:nvSpPr>
        <p:spPr>
          <a:xfrm>
            <a:off x="57309" y="605900"/>
            <a:ext cx="67824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Supervised Learning: Regression</a:t>
            </a:r>
            <a:endParaRPr sz="3600" b="1" dirty="0"/>
          </a:p>
        </p:txBody>
      </p:sp>
      <p:sp>
        <p:nvSpPr>
          <p:cNvPr id="632" name="Google Shape;632;p79"/>
          <p:cNvSpPr txBox="1"/>
          <p:nvPr/>
        </p:nvSpPr>
        <p:spPr>
          <a:xfrm>
            <a:off x="612150" y="787400"/>
            <a:ext cx="7977600" cy="19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9200" rIns="0" bIns="0" anchor="t" anchorCtr="0">
            <a:no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endParaRPr lang="en-US" sz="3200" dirty="0" smtClean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sz="3200" dirty="0" smtClean="0">
                <a:latin typeface="Trebuchet MS"/>
                <a:ea typeface="Trebuchet MS"/>
                <a:cs typeface="Trebuchet MS"/>
                <a:sym typeface="Trebuchet MS"/>
              </a:rPr>
              <a:t>Given </a:t>
            </a:r>
            <a:r>
              <a:rPr lang="en-US" sz="3200" dirty="0">
                <a:latin typeface="Trebuchet MS"/>
                <a:ea typeface="Trebuchet MS"/>
                <a:cs typeface="Trebuchet MS"/>
                <a:sym typeface="Trebuchet MS"/>
              </a:rPr>
              <a:t>(</a:t>
            </a:r>
            <a:r>
              <a:rPr lang="en-US" sz="3200" i="1" dirty="0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3150" baseline="-25000" dirty="0"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lang="en-US" sz="3200" dirty="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-US" sz="3200" i="1" dirty="0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3150" baseline="-25000" dirty="0"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lang="en-US" sz="3200" dirty="0">
                <a:latin typeface="Trebuchet MS"/>
                <a:ea typeface="Trebuchet MS"/>
                <a:cs typeface="Trebuchet MS"/>
                <a:sym typeface="Trebuchet MS"/>
              </a:rPr>
              <a:t>), (</a:t>
            </a:r>
            <a:r>
              <a:rPr lang="en-US" sz="3200" i="1" dirty="0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3150" baseline="-25000" dirty="0"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r>
              <a:rPr lang="en-US" sz="3200" dirty="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-US" sz="3200" i="1" dirty="0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3150" baseline="-25000" dirty="0"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r>
              <a:rPr lang="en-US" sz="3200" dirty="0">
                <a:latin typeface="Trebuchet MS"/>
                <a:ea typeface="Trebuchet MS"/>
                <a:cs typeface="Trebuchet MS"/>
                <a:sym typeface="Trebuchet MS"/>
              </a:rPr>
              <a:t>), ..., (</a:t>
            </a:r>
            <a:r>
              <a:rPr lang="en-US" sz="3200" i="1" dirty="0" err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3150" baseline="-25000" dirty="0" err="1">
                <a:latin typeface="Trebuchet MS"/>
                <a:ea typeface="Trebuchet MS"/>
                <a:cs typeface="Trebuchet MS"/>
                <a:sym typeface="Trebuchet MS"/>
              </a:rPr>
              <a:t>n</a:t>
            </a:r>
            <a:r>
              <a:rPr lang="en-US" sz="3200" dirty="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-US" sz="3200" i="1" dirty="0" err="1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3150" baseline="-25000" dirty="0" err="1">
                <a:latin typeface="Trebuchet MS"/>
                <a:ea typeface="Trebuchet MS"/>
                <a:cs typeface="Trebuchet MS"/>
                <a:sym typeface="Trebuchet MS"/>
              </a:rPr>
              <a:t>n</a:t>
            </a:r>
            <a:r>
              <a:rPr lang="en-US" sz="3200" dirty="0"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sz="32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sz="3200" dirty="0">
                <a:latin typeface="Trebuchet MS"/>
                <a:ea typeface="Trebuchet MS"/>
                <a:cs typeface="Trebuchet MS"/>
                <a:sym typeface="Trebuchet MS"/>
              </a:rPr>
              <a:t>Learn a function </a:t>
            </a:r>
            <a:r>
              <a:rPr lang="en-US" sz="3200" i="1" dirty="0"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3200" dirty="0">
                <a:latin typeface="Trebuchet MS"/>
                <a:ea typeface="Trebuchet MS"/>
                <a:cs typeface="Trebuchet MS"/>
                <a:sym typeface="Trebuchet MS"/>
              </a:rPr>
              <a:t>(</a:t>
            </a:r>
            <a:r>
              <a:rPr lang="en-US" sz="3200" i="1" dirty="0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3200" dirty="0">
                <a:latin typeface="Trebuchet MS"/>
                <a:ea typeface="Trebuchet MS"/>
                <a:cs typeface="Trebuchet MS"/>
                <a:sym typeface="Trebuchet MS"/>
              </a:rPr>
              <a:t>) to predict </a:t>
            </a:r>
            <a:r>
              <a:rPr lang="en-US" sz="3200" i="1" dirty="0">
                <a:latin typeface="Times New Roman"/>
                <a:ea typeface="Times New Roman"/>
                <a:cs typeface="Times New Roman"/>
                <a:sym typeface="Times New Roman"/>
              </a:rPr>
              <a:t>y </a:t>
            </a:r>
            <a:r>
              <a:rPr lang="en-US" sz="3200" dirty="0">
                <a:latin typeface="Trebuchet MS"/>
                <a:ea typeface="Trebuchet MS"/>
                <a:cs typeface="Trebuchet MS"/>
                <a:sym typeface="Trebuchet MS"/>
              </a:rPr>
              <a:t>given </a:t>
            </a:r>
            <a:r>
              <a:rPr lang="en-US" sz="3200" i="1" dirty="0" smtClean="0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3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3" name="Google Shape;633;p79"/>
          <p:cNvSpPr/>
          <p:nvPr/>
        </p:nvSpPr>
        <p:spPr>
          <a:xfrm>
            <a:off x="2470315" y="5333998"/>
            <a:ext cx="4928234" cy="0"/>
          </a:xfrm>
          <a:custGeom>
            <a:avLst/>
            <a:gdLst/>
            <a:ahLst/>
            <a:cxnLst/>
            <a:rect l="l" t="t" r="r" b="b"/>
            <a:pathLst>
              <a:path w="4928234" h="120000" extrusionOk="0">
                <a:moveTo>
                  <a:pt x="0" y="0"/>
                </a:moveTo>
                <a:lnTo>
                  <a:pt x="4928192" y="0"/>
                </a:lnTo>
              </a:path>
            </a:pathLst>
          </a:custGeom>
          <a:noFill/>
          <a:ln w="127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4" name="Google Shape;634;p79"/>
          <p:cNvSpPr/>
          <p:nvPr/>
        </p:nvSpPr>
        <p:spPr>
          <a:xfrm>
            <a:off x="2470315" y="5029197"/>
            <a:ext cx="4928234" cy="0"/>
          </a:xfrm>
          <a:custGeom>
            <a:avLst/>
            <a:gdLst/>
            <a:ahLst/>
            <a:cxnLst/>
            <a:rect l="l" t="t" r="r" b="b"/>
            <a:pathLst>
              <a:path w="4928234" h="120000" extrusionOk="0">
                <a:moveTo>
                  <a:pt x="0" y="0"/>
                </a:moveTo>
                <a:lnTo>
                  <a:pt x="4928192" y="0"/>
                </a:lnTo>
              </a:path>
            </a:pathLst>
          </a:custGeom>
          <a:noFill/>
          <a:ln w="127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5" name="Google Shape;635;p79"/>
          <p:cNvSpPr/>
          <p:nvPr/>
        </p:nvSpPr>
        <p:spPr>
          <a:xfrm>
            <a:off x="2470315" y="4724397"/>
            <a:ext cx="4928234" cy="0"/>
          </a:xfrm>
          <a:custGeom>
            <a:avLst/>
            <a:gdLst/>
            <a:ahLst/>
            <a:cxnLst/>
            <a:rect l="l" t="t" r="r" b="b"/>
            <a:pathLst>
              <a:path w="4928234" h="120000" extrusionOk="0">
                <a:moveTo>
                  <a:pt x="0" y="0"/>
                </a:moveTo>
                <a:lnTo>
                  <a:pt x="4928192" y="0"/>
                </a:lnTo>
              </a:path>
            </a:pathLst>
          </a:custGeom>
          <a:noFill/>
          <a:ln w="127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6" name="Google Shape;636;p79"/>
          <p:cNvSpPr/>
          <p:nvPr/>
        </p:nvSpPr>
        <p:spPr>
          <a:xfrm>
            <a:off x="2470315" y="4406897"/>
            <a:ext cx="4928234" cy="0"/>
          </a:xfrm>
          <a:custGeom>
            <a:avLst/>
            <a:gdLst/>
            <a:ahLst/>
            <a:cxnLst/>
            <a:rect l="l" t="t" r="r" b="b"/>
            <a:pathLst>
              <a:path w="4928234" h="120000" extrusionOk="0">
                <a:moveTo>
                  <a:pt x="0" y="0"/>
                </a:moveTo>
                <a:lnTo>
                  <a:pt x="4928192" y="0"/>
                </a:lnTo>
              </a:path>
            </a:pathLst>
          </a:custGeom>
          <a:noFill/>
          <a:ln w="127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7" name="Google Shape;637;p79"/>
          <p:cNvSpPr/>
          <p:nvPr/>
        </p:nvSpPr>
        <p:spPr>
          <a:xfrm>
            <a:off x="2470315" y="4102097"/>
            <a:ext cx="4928234" cy="0"/>
          </a:xfrm>
          <a:custGeom>
            <a:avLst/>
            <a:gdLst/>
            <a:ahLst/>
            <a:cxnLst/>
            <a:rect l="l" t="t" r="r" b="b"/>
            <a:pathLst>
              <a:path w="4928234" h="120000" extrusionOk="0">
                <a:moveTo>
                  <a:pt x="0" y="0"/>
                </a:moveTo>
                <a:lnTo>
                  <a:pt x="4928192" y="0"/>
                </a:lnTo>
              </a:path>
            </a:pathLst>
          </a:custGeom>
          <a:noFill/>
          <a:ln w="127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8" name="Google Shape;638;p79"/>
          <p:cNvSpPr/>
          <p:nvPr/>
        </p:nvSpPr>
        <p:spPr>
          <a:xfrm>
            <a:off x="2470315" y="3797301"/>
            <a:ext cx="4928234" cy="0"/>
          </a:xfrm>
          <a:custGeom>
            <a:avLst/>
            <a:gdLst/>
            <a:ahLst/>
            <a:cxnLst/>
            <a:rect l="l" t="t" r="r" b="b"/>
            <a:pathLst>
              <a:path w="4928234" h="120000" extrusionOk="0">
                <a:moveTo>
                  <a:pt x="0" y="0"/>
                </a:moveTo>
                <a:lnTo>
                  <a:pt x="4928192" y="0"/>
                </a:lnTo>
              </a:path>
            </a:pathLst>
          </a:custGeom>
          <a:noFill/>
          <a:ln w="127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9" name="Google Shape;639;p79"/>
          <p:cNvSpPr/>
          <p:nvPr/>
        </p:nvSpPr>
        <p:spPr>
          <a:xfrm>
            <a:off x="2470315" y="3492500"/>
            <a:ext cx="4928234" cy="0"/>
          </a:xfrm>
          <a:custGeom>
            <a:avLst/>
            <a:gdLst/>
            <a:ahLst/>
            <a:cxnLst/>
            <a:rect l="l" t="t" r="r" b="b"/>
            <a:pathLst>
              <a:path w="4928234" h="120000" extrusionOk="0">
                <a:moveTo>
                  <a:pt x="0" y="0"/>
                </a:moveTo>
                <a:lnTo>
                  <a:pt x="4928192" y="0"/>
                </a:lnTo>
              </a:path>
            </a:pathLst>
          </a:custGeom>
          <a:noFill/>
          <a:ln w="127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0" name="Google Shape;640;p79"/>
          <p:cNvSpPr/>
          <p:nvPr/>
        </p:nvSpPr>
        <p:spPr>
          <a:xfrm>
            <a:off x="2470315" y="3187700"/>
            <a:ext cx="4928234" cy="0"/>
          </a:xfrm>
          <a:custGeom>
            <a:avLst/>
            <a:gdLst/>
            <a:ahLst/>
            <a:cxnLst/>
            <a:rect l="l" t="t" r="r" b="b"/>
            <a:pathLst>
              <a:path w="4928234" h="120000" extrusionOk="0">
                <a:moveTo>
                  <a:pt x="0" y="0"/>
                </a:moveTo>
                <a:lnTo>
                  <a:pt x="4928192" y="0"/>
                </a:lnTo>
              </a:path>
            </a:pathLst>
          </a:custGeom>
          <a:noFill/>
          <a:ln w="127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1" name="Google Shape;641;p79"/>
          <p:cNvSpPr/>
          <p:nvPr/>
        </p:nvSpPr>
        <p:spPr>
          <a:xfrm>
            <a:off x="2470315" y="2873946"/>
            <a:ext cx="4928234" cy="0"/>
          </a:xfrm>
          <a:custGeom>
            <a:avLst/>
            <a:gdLst/>
            <a:ahLst/>
            <a:cxnLst/>
            <a:rect l="l" t="t" r="r" b="b"/>
            <a:pathLst>
              <a:path w="4928234" h="120000" extrusionOk="0">
                <a:moveTo>
                  <a:pt x="0" y="0"/>
                </a:moveTo>
                <a:lnTo>
                  <a:pt x="4928192" y="0"/>
                </a:lnTo>
              </a:path>
            </a:pathLst>
          </a:custGeom>
          <a:noFill/>
          <a:ln w="127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2" name="Google Shape;642;p79"/>
          <p:cNvSpPr/>
          <p:nvPr/>
        </p:nvSpPr>
        <p:spPr>
          <a:xfrm>
            <a:off x="2470315" y="2873946"/>
            <a:ext cx="0" cy="2767329"/>
          </a:xfrm>
          <a:custGeom>
            <a:avLst/>
            <a:gdLst/>
            <a:ahLst/>
            <a:cxnLst/>
            <a:rect l="l" t="t" r="r" b="b"/>
            <a:pathLst>
              <a:path w="120000" h="2767329" extrusionOk="0">
                <a:moveTo>
                  <a:pt x="0" y="2767181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3" name="Google Shape;643;p79"/>
          <p:cNvSpPr/>
          <p:nvPr/>
        </p:nvSpPr>
        <p:spPr>
          <a:xfrm>
            <a:off x="2413889" y="5641128"/>
            <a:ext cx="56514" cy="0"/>
          </a:xfrm>
          <a:custGeom>
            <a:avLst/>
            <a:gdLst/>
            <a:ahLst/>
            <a:cxnLst/>
            <a:rect l="l" t="t" r="r" b="b"/>
            <a:pathLst>
              <a:path w="56514" h="120000" extrusionOk="0">
                <a:moveTo>
                  <a:pt x="0" y="0"/>
                </a:moveTo>
                <a:lnTo>
                  <a:pt x="56430" y="0"/>
                </a:lnTo>
              </a:path>
            </a:pathLst>
          </a:custGeom>
          <a:noFill/>
          <a:ln w="12700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4" name="Google Shape;644;p79"/>
          <p:cNvSpPr/>
          <p:nvPr/>
        </p:nvSpPr>
        <p:spPr>
          <a:xfrm>
            <a:off x="2413889" y="5333998"/>
            <a:ext cx="56514" cy="0"/>
          </a:xfrm>
          <a:custGeom>
            <a:avLst/>
            <a:gdLst/>
            <a:ahLst/>
            <a:cxnLst/>
            <a:rect l="l" t="t" r="r" b="b"/>
            <a:pathLst>
              <a:path w="56514" h="120000" extrusionOk="0">
                <a:moveTo>
                  <a:pt x="0" y="0"/>
                </a:moveTo>
                <a:lnTo>
                  <a:pt x="56430" y="0"/>
                </a:lnTo>
              </a:path>
            </a:pathLst>
          </a:custGeom>
          <a:noFill/>
          <a:ln w="12700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5" name="Google Shape;645;p79"/>
          <p:cNvSpPr/>
          <p:nvPr/>
        </p:nvSpPr>
        <p:spPr>
          <a:xfrm>
            <a:off x="2413889" y="5029197"/>
            <a:ext cx="56514" cy="0"/>
          </a:xfrm>
          <a:custGeom>
            <a:avLst/>
            <a:gdLst/>
            <a:ahLst/>
            <a:cxnLst/>
            <a:rect l="l" t="t" r="r" b="b"/>
            <a:pathLst>
              <a:path w="56514" h="120000" extrusionOk="0">
                <a:moveTo>
                  <a:pt x="0" y="0"/>
                </a:moveTo>
                <a:lnTo>
                  <a:pt x="56430" y="0"/>
                </a:lnTo>
              </a:path>
            </a:pathLst>
          </a:custGeom>
          <a:noFill/>
          <a:ln w="12700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6" name="Google Shape;646;p79"/>
          <p:cNvSpPr/>
          <p:nvPr/>
        </p:nvSpPr>
        <p:spPr>
          <a:xfrm>
            <a:off x="2413889" y="4724397"/>
            <a:ext cx="56514" cy="0"/>
          </a:xfrm>
          <a:custGeom>
            <a:avLst/>
            <a:gdLst/>
            <a:ahLst/>
            <a:cxnLst/>
            <a:rect l="l" t="t" r="r" b="b"/>
            <a:pathLst>
              <a:path w="56514" h="120000" extrusionOk="0">
                <a:moveTo>
                  <a:pt x="0" y="0"/>
                </a:moveTo>
                <a:lnTo>
                  <a:pt x="56430" y="0"/>
                </a:lnTo>
              </a:path>
            </a:pathLst>
          </a:custGeom>
          <a:noFill/>
          <a:ln w="12700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7" name="Google Shape;647;p79"/>
          <p:cNvSpPr/>
          <p:nvPr/>
        </p:nvSpPr>
        <p:spPr>
          <a:xfrm>
            <a:off x="2413889" y="4406897"/>
            <a:ext cx="56514" cy="0"/>
          </a:xfrm>
          <a:custGeom>
            <a:avLst/>
            <a:gdLst/>
            <a:ahLst/>
            <a:cxnLst/>
            <a:rect l="l" t="t" r="r" b="b"/>
            <a:pathLst>
              <a:path w="56514" h="120000" extrusionOk="0">
                <a:moveTo>
                  <a:pt x="0" y="0"/>
                </a:moveTo>
                <a:lnTo>
                  <a:pt x="56430" y="0"/>
                </a:lnTo>
              </a:path>
            </a:pathLst>
          </a:custGeom>
          <a:noFill/>
          <a:ln w="12700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8" name="Google Shape;648;p79"/>
          <p:cNvSpPr/>
          <p:nvPr/>
        </p:nvSpPr>
        <p:spPr>
          <a:xfrm>
            <a:off x="2413889" y="4102097"/>
            <a:ext cx="56514" cy="0"/>
          </a:xfrm>
          <a:custGeom>
            <a:avLst/>
            <a:gdLst/>
            <a:ahLst/>
            <a:cxnLst/>
            <a:rect l="l" t="t" r="r" b="b"/>
            <a:pathLst>
              <a:path w="56514" h="120000" extrusionOk="0">
                <a:moveTo>
                  <a:pt x="0" y="0"/>
                </a:moveTo>
                <a:lnTo>
                  <a:pt x="56430" y="0"/>
                </a:lnTo>
              </a:path>
            </a:pathLst>
          </a:custGeom>
          <a:noFill/>
          <a:ln w="12700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9" name="Google Shape;649;p79"/>
          <p:cNvSpPr/>
          <p:nvPr/>
        </p:nvSpPr>
        <p:spPr>
          <a:xfrm>
            <a:off x="2413889" y="3797301"/>
            <a:ext cx="56514" cy="0"/>
          </a:xfrm>
          <a:custGeom>
            <a:avLst/>
            <a:gdLst/>
            <a:ahLst/>
            <a:cxnLst/>
            <a:rect l="l" t="t" r="r" b="b"/>
            <a:pathLst>
              <a:path w="56514" h="120000" extrusionOk="0">
                <a:moveTo>
                  <a:pt x="0" y="0"/>
                </a:moveTo>
                <a:lnTo>
                  <a:pt x="56430" y="0"/>
                </a:lnTo>
              </a:path>
            </a:pathLst>
          </a:custGeom>
          <a:noFill/>
          <a:ln w="12700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0" name="Google Shape;650;p79"/>
          <p:cNvSpPr/>
          <p:nvPr/>
        </p:nvSpPr>
        <p:spPr>
          <a:xfrm>
            <a:off x="2413889" y="3492500"/>
            <a:ext cx="56514" cy="0"/>
          </a:xfrm>
          <a:custGeom>
            <a:avLst/>
            <a:gdLst/>
            <a:ahLst/>
            <a:cxnLst/>
            <a:rect l="l" t="t" r="r" b="b"/>
            <a:pathLst>
              <a:path w="56514" h="120000" extrusionOk="0">
                <a:moveTo>
                  <a:pt x="0" y="0"/>
                </a:moveTo>
                <a:lnTo>
                  <a:pt x="56430" y="0"/>
                </a:lnTo>
              </a:path>
            </a:pathLst>
          </a:custGeom>
          <a:noFill/>
          <a:ln w="12700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1" name="Google Shape;651;p79"/>
          <p:cNvSpPr/>
          <p:nvPr/>
        </p:nvSpPr>
        <p:spPr>
          <a:xfrm>
            <a:off x="2413889" y="3187700"/>
            <a:ext cx="56514" cy="0"/>
          </a:xfrm>
          <a:custGeom>
            <a:avLst/>
            <a:gdLst/>
            <a:ahLst/>
            <a:cxnLst/>
            <a:rect l="l" t="t" r="r" b="b"/>
            <a:pathLst>
              <a:path w="56514" h="120000" extrusionOk="0">
                <a:moveTo>
                  <a:pt x="0" y="0"/>
                </a:moveTo>
                <a:lnTo>
                  <a:pt x="56430" y="0"/>
                </a:lnTo>
              </a:path>
            </a:pathLst>
          </a:custGeom>
          <a:noFill/>
          <a:ln w="12700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2" name="Google Shape;652;p79"/>
          <p:cNvSpPr/>
          <p:nvPr/>
        </p:nvSpPr>
        <p:spPr>
          <a:xfrm>
            <a:off x="2413889" y="2873946"/>
            <a:ext cx="56514" cy="0"/>
          </a:xfrm>
          <a:custGeom>
            <a:avLst/>
            <a:gdLst/>
            <a:ahLst/>
            <a:cxnLst/>
            <a:rect l="l" t="t" r="r" b="b"/>
            <a:pathLst>
              <a:path w="56514" h="120000" extrusionOk="0">
                <a:moveTo>
                  <a:pt x="0" y="0"/>
                </a:moveTo>
                <a:lnTo>
                  <a:pt x="56430" y="0"/>
                </a:lnTo>
              </a:path>
            </a:pathLst>
          </a:custGeom>
          <a:noFill/>
          <a:ln w="12700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3" name="Google Shape;653;p79"/>
          <p:cNvSpPr/>
          <p:nvPr/>
        </p:nvSpPr>
        <p:spPr>
          <a:xfrm>
            <a:off x="2470315" y="5641129"/>
            <a:ext cx="4928234" cy="0"/>
          </a:xfrm>
          <a:custGeom>
            <a:avLst/>
            <a:gdLst/>
            <a:ahLst/>
            <a:cxnLst/>
            <a:rect l="l" t="t" r="r" b="b"/>
            <a:pathLst>
              <a:path w="4928234" h="120000" extrusionOk="0">
                <a:moveTo>
                  <a:pt x="0" y="0"/>
                </a:moveTo>
                <a:lnTo>
                  <a:pt x="4928192" y="0"/>
                </a:lnTo>
              </a:path>
            </a:pathLst>
          </a:custGeom>
          <a:noFill/>
          <a:ln w="12700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4" name="Google Shape;654;p79"/>
          <p:cNvSpPr/>
          <p:nvPr/>
        </p:nvSpPr>
        <p:spPr>
          <a:xfrm>
            <a:off x="2470315" y="5641129"/>
            <a:ext cx="0" cy="56514"/>
          </a:xfrm>
          <a:custGeom>
            <a:avLst/>
            <a:gdLst/>
            <a:ahLst/>
            <a:cxnLst/>
            <a:rect l="l" t="t" r="r" b="b"/>
            <a:pathLst>
              <a:path w="120000" h="56514" extrusionOk="0">
                <a:moveTo>
                  <a:pt x="0" y="0"/>
                </a:moveTo>
                <a:lnTo>
                  <a:pt x="0" y="56430"/>
                </a:lnTo>
              </a:path>
            </a:pathLst>
          </a:custGeom>
          <a:noFill/>
          <a:ln w="12700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5" name="Google Shape;655;p79"/>
          <p:cNvSpPr/>
          <p:nvPr/>
        </p:nvSpPr>
        <p:spPr>
          <a:xfrm>
            <a:off x="3454396" y="5641129"/>
            <a:ext cx="0" cy="56514"/>
          </a:xfrm>
          <a:custGeom>
            <a:avLst/>
            <a:gdLst/>
            <a:ahLst/>
            <a:cxnLst/>
            <a:rect l="l" t="t" r="r" b="b"/>
            <a:pathLst>
              <a:path w="120000" h="56514" extrusionOk="0">
                <a:moveTo>
                  <a:pt x="0" y="0"/>
                </a:moveTo>
                <a:lnTo>
                  <a:pt x="0" y="56430"/>
                </a:lnTo>
              </a:path>
            </a:pathLst>
          </a:custGeom>
          <a:noFill/>
          <a:ln w="12700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6" name="Google Shape;656;p79"/>
          <p:cNvSpPr/>
          <p:nvPr/>
        </p:nvSpPr>
        <p:spPr>
          <a:xfrm>
            <a:off x="4444996" y="5641129"/>
            <a:ext cx="0" cy="56514"/>
          </a:xfrm>
          <a:custGeom>
            <a:avLst/>
            <a:gdLst/>
            <a:ahLst/>
            <a:cxnLst/>
            <a:rect l="l" t="t" r="r" b="b"/>
            <a:pathLst>
              <a:path w="120000" h="56514" extrusionOk="0">
                <a:moveTo>
                  <a:pt x="0" y="0"/>
                </a:moveTo>
                <a:lnTo>
                  <a:pt x="0" y="56430"/>
                </a:lnTo>
              </a:path>
            </a:pathLst>
          </a:custGeom>
          <a:noFill/>
          <a:ln w="12700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7" name="Google Shape;657;p79"/>
          <p:cNvSpPr/>
          <p:nvPr/>
        </p:nvSpPr>
        <p:spPr>
          <a:xfrm>
            <a:off x="5422896" y="5641129"/>
            <a:ext cx="0" cy="56514"/>
          </a:xfrm>
          <a:custGeom>
            <a:avLst/>
            <a:gdLst/>
            <a:ahLst/>
            <a:cxnLst/>
            <a:rect l="l" t="t" r="r" b="b"/>
            <a:pathLst>
              <a:path w="120000" h="56514" extrusionOk="0">
                <a:moveTo>
                  <a:pt x="0" y="0"/>
                </a:moveTo>
                <a:lnTo>
                  <a:pt x="0" y="56430"/>
                </a:lnTo>
              </a:path>
            </a:pathLst>
          </a:custGeom>
          <a:noFill/>
          <a:ln w="12700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8" name="Google Shape;658;p79"/>
          <p:cNvSpPr/>
          <p:nvPr/>
        </p:nvSpPr>
        <p:spPr>
          <a:xfrm>
            <a:off x="6413497" y="5641129"/>
            <a:ext cx="0" cy="56514"/>
          </a:xfrm>
          <a:custGeom>
            <a:avLst/>
            <a:gdLst/>
            <a:ahLst/>
            <a:cxnLst/>
            <a:rect l="l" t="t" r="r" b="b"/>
            <a:pathLst>
              <a:path w="120000" h="56514" extrusionOk="0">
                <a:moveTo>
                  <a:pt x="0" y="0"/>
                </a:moveTo>
                <a:lnTo>
                  <a:pt x="0" y="56430"/>
                </a:lnTo>
              </a:path>
            </a:pathLst>
          </a:custGeom>
          <a:noFill/>
          <a:ln w="12700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9" name="Google Shape;659;p79"/>
          <p:cNvSpPr/>
          <p:nvPr/>
        </p:nvSpPr>
        <p:spPr>
          <a:xfrm>
            <a:off x="7398508" y="5641129"/>
            <a:ext cx="0" cy="56514"/>
          </a:xfrm>
          <a:custGeom>
            <a:avLst/>
            <a:gdLst/>
            <a:ahLst/>
            <a:cxnLst/>
            <a:rect l="l" t="t" r="r" b="b"/>
            <a:pathLst>
              <a:path w="120000" h="56514" extrusionOk="0">
                <a:moveTo>
                  <a:pt x="0" y="0"/>
                </a:moveTo>
                <a:lnTo>
                  <a:pt x="0" y="56430"/>
                </a:lnTo>
              </a:path>
            </a:pathLst>
          </a:custGeom>
          <a:noFill/>
          <a:ln w="12700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0" name="Google Shape;660;p79"/>
          <p:cNvSpPr/>
          <p:nvPr/>
        </p:nvSpPr>
        <p:spPr>
          <a:xfrm>
            <a:off x="3238500" y="3327400"/>
            <a:ext cx="241200" cy="24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1" name="Google Shape;661;p79"/>
          <p:cNvSpPr/>
          <p:nvPr/>
        </p:nvSpPr>
        <p:spPr>
          <a:xfrm>
            <a:off x="3340100" y="3136900"/>
            <a:ext cx="241200" cy="24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2" name="Google Shape;662;p79"/>
          <p:cNvSpPr/>
          <p:nvPr/>
        </p:nvSpPr>
        <p:spPr>
          <a:xfrm>
            <a:off x="3429000" y="3314700"/>
            <a:ext cx="241200" cy="24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3" name="Google Shape;663;p79"/>
          <p:cNvSpPr/>
          <p:nvPr/>
        </p:nvSpPr>
        <p:spPr>
          <a:xfrm>
            <a:off x="3530600" y="3251200"/>
            <a:ext cx="241200" cy="24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4" name="Google Shape;664;p79"/>
          <p:cNvSpPr/>
          <p:nvPr/>
        </p:nvSpPr>
        <p:spPr>
          <a:xfrm>
            <a:off x="3632200" y="3238500"/>
            <a:ext cx="241200" cy="24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5" name="Google Shape;665;p79"/>
          <p:cNvSpPr/>
          <p:nvPr/>
        </p:nvSpPr>
        <p:spPr>
          <a:xfrm>
            <a:off x="3733800" y="3340100"/>
            <a:ext cx="241200" cy="24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6" name="Google Shape;666;p79"/>
          <p:cNvSpPr/>
          <p:nvPr/>
        </p:nvSpPr>
        <p:spPr>
          <a:xfrm>
            <a:off x="3822700" y="3416300"/>
            <a:ext cx="241200" cy="24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7" name="Google Shape;667;p79"/>
          <p:cNvSpPr/>
          <p:nvPr/>
        </p:nvSpPr>
        <p:spPr>
          <a:xfrm>
            <a:off x="3924300" y="3225800"/>
            <a:ext cx="241200" cy="24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8" name="Google Shape;668;p79"/>
          <p:cNvSpPr/>
          <p:nvPr/>
        </p:nvSpPr>
        <p:spPr>
          <a:xfrm>
            <a:off x="4025900" y="3251200"/>
            <a:ext cx="241200" cy="24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9" name="Google Shape;669;p79"/>
          <p:cNvSpPr/>
          <p:nvPr/>
        </p:nvSpPr>
        <p:spPr>
          <a:xfrm>
            <a:off x="4127500" y="3238500"/>
            <a:ext cx="241200" cy="24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0" name="Google Shape;670;p79"/>
          <p:cNvSpPr/>
          <p:nvPr/>
        </p:nvSpPr>
        <p:spPr>
          <a:xfrm>
            <a:off x="4216400" y="3378200"/>
            <a:ext cx="241200" cy="24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1" name="Google Shape;671;p79"/>
          <p:cNvSpPr/>
          <p:nvPr/>
        </p:nvSpPr>
        <p:spPr>
          <a:xfrm>
            <a:off x="4318000" y="3632200"/>
            <a:ext cx="241200" cy="24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2" name="Google Shape;672;p79"/>
          <p:cNvSpPr/>
          <p:nvPr/>
        </p:nvSpPr>
        <p:spPr>
          <a:xfrm>
            <a:off x="4419600" y="3530600"/>
            <a:ext cx="241200" cy="24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3" name="Google Shape;673;p79"/>
          <p:cNvSpPr/>
          <p:nvPr/>
        </p:nvSpPr>
        <p:spPr>
          <a:xfrm>
            <a:off x="4521200" y="3225800"/>
            <a:ext cx="241200" cy="24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4" name="Google Shape;674;p79"/>
          <p:cNvSpPr/>
          <p:nvPr/>
        </p:nvSpPr>
        <p:spPr>
          <a:xfrm>
            <a:off x="4622800" y="3543300"/>
            <a:ext cx="241200" cy="24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5" name="Google Shape;675;p79"/>
          <p:cNvSpPr/>
          <p:nvPr/>
        </p:nvSpPr>
        <p:spPr>
          <a:xfrm>
            <a:off x="4711700" y="3340100"/>
            <a:ext cx="241200" cy="24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6" name="Google Shape;676;p79"/>
          <p:cNvSpPr/>
          <p:nvPr/>
        </p:nvSpPr>
        <p:spPr>
          <a:xfrm>
            <a:off x="4813300" y="3657600"/>
            <a:ext cx="241200" cy="24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7" name="Google Shape;677;p79"/>
          <p:cNvSpPr/>
          <p:nvPr/>
        </p:nvSpPr>
        <p:spPr>
          <a:xfrm>
            <a:off x="4914900" y="3124200"/>
            <a:ext cx="241200" cy="24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8" name="Google Shape;678;p79"/>
          <p:cNvSpPr/>
          <p:nvPr/>
        </p:nvSpPr>
        <p:spPr>
          <a:xfrm>
            <a:off x="5016500" y="3479800"/>
            <a:ext cx="241200" cy="24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9" name="Google Shape;679;p79"/>
          <p:cNvSpPr/>
          <p:nvPr/>
        </p:nvSpPr>
        <p:spPr>
          <a:xfrm>
            <a:off x="5105400" y="3530600"/>
            <a:ext cx="241200" cy="24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0" name="Google Shape;680;p79"/>
          <p:cNvSpPr/>
          <p:nvPr/>
        </p:nvSpPr>
        <p:spPr>
          <a:xfrm>
            <a:off x="5207000" y="3632200"/>
            <a:ext cx="241200" cy="24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1" name="Google Shape;681;p79"/>
          <p:cNvSpPr/>
          <p:nvPr/>
        </p:nvSpPr>
        <p:spPr>
          <a:xfrm>
            <a:off x="5308600" y="3606800"/>
            <a:ext cx="241200" cy="24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2" name="Google Shape;682;p79"/>
          <p:cNvSpPr/>
          <p:nvPr/>
        </p:nvSpPr>
        <p:spPr>
          <a:xfrm>
            <a:off x="5410200" y="3467100"/>
            <a:ext cx="241200" cy="24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3" name="Google Shape;683;p79"/>
          <p:cNvSpPr/>
          <p:nvPr/>
        </p:nvSpPr>
        <p:spPr>
          <a:xfrm>
            <a:off x="5499100" y="3708400"/>
            <a:ext cx="241200" cy="24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4" name="Google Shape;684;p79"/>
          <p:cNvSpPr/>
          <p:nvPr/>
        </p:nvSpPr>
        <p:spPr>
          <a:xfrm>
            <a:off x="5600700" y="3657600"/>
            <a:ext cx="241200" cy="24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5" name="Google Shape;685;p79"/>
          <p:cNvSpPr/>
          <p:nvPr/>
        </p:nvSpPr>
        <p:spPr>
          <a:xfrm>
            <a:off x="5702300" y="3683000"/>
            <a:ext cx="241200" cy="24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6" name="Google Shape;686;p79"/>
          <p:cNvSpPr/>
          <p:nvPr/>
        </p:nvSpPr>
        <p:spPr>
          <a:xfrm>
            <a:off x="5803900" y="3835400"/>
            <a:ext cx="241200" cy="24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7" name="Google Shape;687;p79"/>
          <p:cNvSpPr/>
          <p:nvPr/>
        </p:nvSpPr>
        <p:spPr>
          <a:xfrm>
            <a:off x="5892800" y="3721100"/>
            <a:ext cx="241200" cy="24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8" name="Google Shape;688;p79"/>
          <p:cNvSpPr/>
          <p:nvPr/>
        </p:nvSpPr>
        <p:spPr>
          <a:xfrm>
            <a:off x="5994400" y="4229100"/>
            <a:ext cx="241200" cy="24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9" name="Google Shape;689;p79"/>
          <p:cNvSpPr/>
          <p:nvPr/>
        </p:nvSpPr>
        <p:spPr>
          <a:xfrm>
            <a:off x="6096000" y="4102100"/>
            <a:ext cx="241200" cy="24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0" name="Google Shape;690;p79"/>
          <p:cNvSpPr/>
          <p:nvPr/>
        </p:nvSpPr>
        <p:spPr>
          <a:xfrm>
            <a:off x="6197600" y="3898900"/>
            <a:ext cx="241200" cy="24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1" name="Google Shape;691;p79"/>
          <p:cNvSpPr/>
          <p:nvPr/>
        </p:nvSpPr>
        <p:spPr>
          <a:xfrm>
            <a:off x="6286500" y="4038600"/>
            <a:ext cx="241200" cy="24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2" name="Google Shape;692;p79"/>
          <p:cNvSpPr/>
          <p:nvPr/>
        </p:nvSpPr>
        <p:spPr>
          <a:xfrm>
            <a:off x="6388100" y="4127500"/>
            <a:ext cx="241200" cy="24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3" name="Google Shape;693;p79"/>
          <p:cNvSpPr/>
          <p:nvPr/>
        </p:nvSpPr>
        <p:spPr>
          <a:xfrm>
            <a:off x="6489700" y="4432300"/>
            <a:ext cx="241200" cy="24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4" name="Google Shape;694;p79"/>
          <p:cNvSpPr/>
          <p:nvPr/>
        </p:nvSpPr>
        <p:spPr>
          <a:xfrm>
            <a:off x="3311525" y="3368675"/>
            <a:ext cx="101700" cy="101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5" name="Google Shape;695;p79"/>
          <p:cNvSpPr/>
          <p:nvPr/>
        </p:nvSpPr>
        <p:spPr>
          <a:xfrm>
            <a:off x="3311525" y="3368675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6" name="Google Shape;696;p79"/>
          <p:cNvSpPr/>
          <p:nvPr/>
        </p:nvSpPr>
        <p:spPr>
          <a:xfrm>
            <a:off x="3413125" y="3178175"/>
            <a:ext cx="101700" cy="101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7" name="Google Shape;697;p79"/>
          <p:cNvSpPr/>
          <p:nvPr/>
        </p:nvSpPr>
        <p:spPr>
          <a:xfrm>
            <a:off x="3413125" y="3178175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8" name="Google Shape;698;p79"/>
          <p:cNvSpPr/>
          <p:nvPr/>
        </p:nvSpPr>
        <p:spPr>
          <a:xfrm>
            <a:off x="3502025" y="3355975"/>
            <a:ext cx="101700" cy="1017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9" name="Google Shape;699;p79"/>
          <p:cNvSpPr/>
          <p:nvPr/>
        </p:nvSpPr>
        <p:spPr>
          <a:xfrm>
            <a:off x="3502025" y="3355975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0" name="Google Shape;700;p79"/>
          <p:cNvSpPr/>
          <p:nvPr/>
        </p:nvSpPr>
        <p:spPr>
          <a:xfrm>
            <a:off x="3603625" y="3292475"/>
            <a:ext cx="101700" cy="101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1" name="Google Shape;701;p79"/>
          <p:cNvSpPr/>
          <p:nvPr/>
        </p:nvSpPr>
        <p:spPr>
          <a:xfrm>
            <a:off x="3603625" y="3292475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2" name="Google Shape;702;p79"/>
          <p:cNvSpPr/>
          <p:nvPr/>
        </p:nvSpPr>
        <p:spPr>
          <a:xfrm>
            <a:off x="3705225" y="3279775"/>
            <a:ext cx="101700" cy="1017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3" name="Google Shape;703;p79"/>
          <p:cNvSpPr/>
          <p:nvPr/>
        </p:nvSpPr>
        <p:spPr>
          <a:xfrm>
            <a:off x="3705225" y="3279775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4" name="Google Shape;704;p79"/>
          <p:cNvSpPr/>
          <p:nvPr/>
        </p:nvSpPr>
        <p:spPr>
          <a:xfrm>
            <a:off x="3806825" y="3381375"/>
            <a:ext cx="101700" cy="1017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5" name="Google Shape;705;p79"/>
          <p:cNvSpPr/>
          <p:nvPr/>
        </p:nvSpPr>
        <p:spPr>
          <a:xfrm>
            <a:off x="3806825" y="3381375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6" name="Google Shape;706;p79"/>
          <p:cNvSpPr/>
          <p:nvPr/>
        </p:nvSpPr>
        <p:spPr>
          <a:xfrm>
            <a:off x="3895725" y="3457575"/>
            <a:ext cx="101700" cy="1017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7" name="Google Shape;707;p79"/>
          <p:cNvSpPr/>
          <p:nvPr/>
        </p:nvSpPr>
        <p:spPr>
          <a:xfrm>
            <a:off x="3895725" y="3457575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8" name="Google Shape;708;p79"/>
          <p:cNvSpPr/>
          <p:nvPr/>
        </p:nvSpPr>
        <p:spPr>
          <a:xfrm>
            <a:off x="3997325" y="3267075"/>
            <a:ext cx="101700" cy="1017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9" name="Google Shape;709;p79"/>
          <p:cNvSpPr/>
          <p:nvPr/>
        </p:nvSpPr>
        <p:spPr>
          <a:xfrm>
            <a:off x="3997325" y="3267075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0" name="Google Shape;710;p79"/>
          <p:cNvSpPr/>
          <p:nvPr/>
        </p:nvSpPr>
        <p:spPr>
          <a:xfrm>
            <a:off x="4098925" y="3292475"/>
            <a:ext cx="101700" cy="101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1" name="Google Shape;711;p79"/>
          <p:cNvSpPr/>
          <p:nvPr/>
        </p:nvSpPr>
        <p:spPr>
          <a:xfrm>
            <a:off x="4098925" y="3292475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2" name="Google Shape;712;p79"/>
          <p:cNvSpPr/>
          <p:nvPr/>
        </p:nvSpPr>
        <p:spPr>
          <a:xfrm>
            <a:off x="4200525" y="3279775"/>
            <a:ext cx="101700" cy="1017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3" name="Google Shape;713;p79"/>
          <p:cNvSpPr/>
          <p:nvPr/>
        </p:nvSpPr>
        <p:spPr>
          <a:xfrm>
            <a:off x="4200525" y="3279775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4" name="Google Shape;714;p79"/>
          <p:cNvSpPr/>
          <p:nvPr/>
        </p:nvSpPr>
        <p:spPr>
          <a:xfrm>
            <a:off x="4289425" y="3419475"/>
            <a:ext cx="101700" cy="1017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5" name="Google Shape;715;p79"/>
          <p:cNvSpPr/>
          <p:nvPr/>
        </p:nvSpPr>
        <p:spPr>
          <a:xfrm>
            <a:off x="4289425" y="3419475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6" name="Google Shape;716;p79"/>
          <p:cNvSpPr/>
          <p:nvPr/>
        </p:nvSpPr>
        <p:spPr>
          <a:xfrm>
            <a:off x="4391025" y="3673475"/>
            <a:ext cx="101700" cy="101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7" name="Google Shape;717;p79"/>
          <p:cNvSpPr/>
          <p:nvPr/>
        </p:nvSpPr>
        <p:spPr>
          <a:xfrm>
            <a:off x="4391025" y="3673475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8" name="Google Shape;718;p79"/>
          <p:cNvSpPr/>
          <p:nvPr/>
        </p:nvSpPr>
        <p:spPr>
          <a:xfrm>
            <a:off x="4492625" y="3571875"/>
            <a:ext cx="101700" cy="1017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9" name="Google Shape;719;p79"/>
          <p:cNvSpPr/>
          <p:nvPr/>
        </p:nvSpPr>
        <p:spPr>
          <a:xfrm>
            <a:off x="4492625" y="3571875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0" name="Google Shape;720;p79"/>
          <p:cNvSpPr/>
          <p:nvPr/>
        </p:nvSpPr>
        <p:spPr>
          <a:xfrm>
            <a:off x="4594225" y="3267075"/>
            <a:ext cx="101700" cy="1017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1" name="Google Shape;721;p79"/>
          <p:cNvSpPr/>
          <p:nvPr/>
        </p:nvSpPr>
        <p:spPr>
          <a:xfrm>
            <a:off x="4594225" y="3267075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2" name="Google Shape;722;p79"/>
          <p:cNvSpPr/>
          <p:nvPr/>
        </p:nvSpPr>
        <p:spPr>
          <a:xfrm>
            <a:off x="4695825" y="3584575"/>
            <a:ext cx="101700" cy="1017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3" name="Google Shape;723;p79"/>
          <p:cNvSpPr/>
          <p:nvPr/>
        </p:nvSpPr>
        <p:spPr>
          <a:xfrm>
            <a:off x="4695825" y="3584575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4" name="Google Shape;724;p79"/>
          <p:cNvSpPr/>
          <p:nvPr/>
        </p:nvSpPr>
        <p:spPr>
          <a:xfrm>
            <a:off x="4784725" y="3381375"/>
            <a:ext cx="101700" cy="1017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79"/>
          <p:cNvSpPr/>
          <p:nvPr/>
        </p:nvSpPr>
        <p:spPr>
          <a:xfrm>
            <a:off x="4784725" y="3381375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79"/>
          <p:cNvSpPr/>
          <p:nvPr/>
        </p:nvSpPr>
        <p:spPr>
          <a:xfrm>
            <a:off x="4886325" y="3698875"/>
            <a:ext cx="101700" cy="1017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7" name="Google Shape;727;p79"/>
          <p:cNvSpPr/>
          <p:nvPr/>
        </p:nvSpPr>
        <p:spPr>
          <a:xfrm>
            <a:off x="4886325" y="3698875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8" name="Google Shape;728;p79"/>
          <p:cNvSpPr/>
          <p:nvPr/>
        </p:nvSpPr>
        <p:spPr>
          <a:xfrm>
            <a:off x="4987925" y="3165475"/>
            <a:ext cx="101700" cy="1017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9" name="Google Shape;729;p79"/>
          <p:cNvSpPr/>
          <p:nvPr/>
        </p:nvSpPr>
        <p:spPr>
          <a:xfrm>
            <a:off x="4987925" y="3165475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0" name="Google Shape;730;p79"/>
          <p:cNvSpPr/>
          <p:nvPr/>
        </p:nvSpPr>
        <p:spPr>
          <a:xfrm>
            <a:off x="5089525" y="3521075"/>
            <a:ext cx="101700" cy="101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1" name="Google Shape;731;p79"/>
          <p:cNvSpPr/>
          <p:nvPr/>
        </p:nvSpPr>
        <p:spPr>
          <a:xfrm>
            <a:off x="5089525" y="3521075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2" name="Google Shape;732;p79"/>
          <p:cNvSpPr/>
          <p:nvPr/>
        </p:nvSpPr>
        <p:spPr>
          <a:xfrm>
            <a:off x="5178425" y="3571875"/>
            <a:ext cx="101700" cy="1017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3" name="Google Shape;733;p79"/>
          <p:cNvSpPr/>
          <p:nvPr/>
        </p:nvSpPr>
        <p:spPr>
          <a:xfrm>
            <a:off x="5178425" y="3571875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4" name="Google Shape;734;p79"/>
          <p:cNvSpPr/>
          <p:nvPr/>
        </p:nvSpPr>
        <p:spPr>
          <a:xfrm>
            <a:off x="5280025" y="3673475"/>
            <a:ext cx="101700" cy="101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5" name="Google Shape;735;p79"/>
          <p:cNvSpPr/>
          <p:nvPr/>
        </p:nvSpPr>
        <p:spPr>
          <a:xfrm>
            <a:off x="5280025" y="3673475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6" name="Google Shape;736;p79"/>
          <p:cNvSpPr/>
          <p:nvPr/>
        </p:nvSpPr>
        <p:spPr>
          <a:xfrm>
            <a:off x="5381625" y="3648075"/>
            <a:ext cx="101700" cy="1017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7" name="Google Shape;737;p79"/>
          <p:cNvSpPr/>
          <p:nvPr/>
        </p:nvSpPr>
        <p:spPr>
          <a:xfrm>
            <a:off x="5381625" y="3648075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8" name="Google Shape;738;p79"/>
          <p:cNvSpPr/>
          <p:nvPr/>
        </p:nvSpPr>
        <p:spPr>
          <a:xfrm>
            <a:off x="5483225" y="3508375"/>
            <a:ext cx="101700" cy="1017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9" name="Google Shape;739;p79"/>
          <p:cNvSpPr/>
          <p:nvPr/>
        </p:nvSpPr>
        <p:spPr>
          <a:xfrm>
            <a:off x="5483225" y="3508375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0" name="Google Shape;740;p79"/>
          <p:cNvSpPr/>
          <p:nvPr/>
        </p:nvSpPr>
        <p:spPr>
          <a:xfrm>
            <a:off x="5572125" y="3749675"/>
            <a:ext cx="101700" cy="101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1" name="Google Shape;741;p79"/>
          <p:cNvSpPr/>
          <p:nvPr/>
        </p:nvSpPr>
        <p:spPr>
          <a:xfrm>
            <a:off x="5572125" y="3749675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2" name="Google Shape;742;p79"/>
          <p:cNvSpPr/>
          <p:nvPr/>
        </p:nvSpPr>
        <p:spPr>
          <a:xfrm>
            <a:off x="5673725" y="3698875"/>
            <a:ext cx="101700" cy="1017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3" name="Google Shape;743;p79"/>
          <p:cNvSpPr/>
          <p:nvPr/>
        </p:nvSpPr>
        <p:spPr>
          <a:xfrm>
            <a:off x="5673725" y="3698875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4" name="Google Shape;744;p79"/>
          <p:cNvSpPr/>
          <p:nvPr/>
        </p:nvSpPr>
        <p:spPr>
          <a:xfrm>
            <a:off x="5775325" y="3724275"/>
            <a:ext cx="101700" cy="1017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5" name="Google Shape;745;p79"/>
          <p:cNvSpPr/>
          <p:nvPr/>
        </p:nvSpPr>
        <p:spPr>
          <a:xfrm>
            <a:off x="5775325" y="3724275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6" name="Google Shape;746;p79"/>
          <p:cNvSpPr/>
          <p:nvPr/>
        </p:nvSpPr>
        <p:spPr>
          <a:xfrm>
            <a:off x="5876925" y="3762375"/>
            <a:ext cx="190500" cy="216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7" name="Google Shape;747;p79"/>
          <p:cNvSpPr/>
          <p:nvPr/>
        </p:nvSpPr>
        <p:spPr>
          <a:xfrm>
            <a:off x="5876925" y="3876675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8" name="Google Shape;748;p79"/>
          <p:cNvSpPr/>
          <p:nvPr/>
        </p:nvSpPr>
        <p:spPr>
          <a:xfrm>
            <a:off x="5965825" y="3762375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9" name="Google Shape;749;p79"/>
          <p:cNvSpPr/>
          <p:nvPr/>
        </p:nvSpPr>
        <p:spPr>
          <a:xfrm>
            <a:off x="6067425" y="4270375"/>
            <a:ext cx="101700" cy="1017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0" name="Google Shape;750;p79"/>
          <p:cNvSpPr/>
          <p:nvPr/>
        </p:nvSpPr>
        <p:spPr>
          <a:xfrm>
            <a:off x="6067425" y="4270375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1" name="Google Shape;751;p79"/>
          <p:cNvSpPr/>
          <p:nvPr/>
        </p:nvSpPr>
        <p:spPr>
          <a:xfrm>
            <a:off x="6169025" y="4143375"/>
            <a:ext cx="101700" cy="1017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2" name="Google Shape;752;p79"/>
          <p:cNvSpPr/>
          <p:nvPr/>
        </p:nvSpPr>
        <p:spPr>
          <a:xfrm>
            <a:off x="6169025" y="4143375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3" name="Google Shape;753;p79"/>
          <p:cNvSpPr/>
          <p:nvPr/>
        </p:nvSpPr>
        <p:spPr>
          <a:xfrm>
            <a:off x="6270625" y="3940175"/>
            <a:ext cx="101700" cy="101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4" name="Google Shape;754;p79"/>
          <p:cNvSpPr/>
          <p:nvPr/>
        </p:nvSpPr>
        <p:spPr>
          <a:xfrm>
            <a:off x="6270625" y="3940175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5" name="Google Shape;755;p79"/>
          <p:cNvSpPr/>
          <p:nvPr/>
        </p:nvSpPr>
        <p:spPr>
          <a:xfrm>
            <a:off x="6359525" y="4079875"/>
            <a:ext cx="101700" cy="1017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6" name="Google Shape;756;p79"/>
          <p:cNvSpPr/>
          <p:nvPr/>
        </p:nvSpPr>
        <p:spPr>
          <a:xfrm>
            <a:off x="6359525" y="4079875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7" name="Google Shape;757;p79"/>
          <p:cNvSpPr/>
          <p:nvPr/>
        </p:nvSpPr>
        <p:spPr>
          <a:xfrm>
            <a:off x="6461125" y="4168775"/>
            <a:ext cx="101700" cy="101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8" name="Google Shape;758;p79"/>
          <p:cNvSpPr/>
          <p:nvPr/>
        </p:nvSpPr>
        <p:spPr>
          <a:xfrm>
            <a:off x="6461125" y="4168775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9" name="Google Shape;759;p79"/>
          <p:cNvSpPr/>
          <p:nvPr/>
        </p:nvSpPr>
        <p:spPr>
          <a:xfrm>
            <a:off x="6562725" y="4473575"/>
            <a:ext cx="101700" cy="101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0" name="Google Shape;760;p79"/>
          <p:cNvSpPr/>
          <p:nvPr/>
        </p:nvSpPr>
        <p:spPr>
          <a:xfrm>
            <a:off x="6562725" y="4473575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 extrusionOk="0">
                <a:moveTo>
                  <a:pt x="50800" y="0"/>
                </a:moveTo>
                <a:lnTo>
                  <a:pt x="101600" y="50800"/>
                </a:lnTo>
                <a:lnTo>
                  <a:pt x="50800" y="101600"/>
                </a:lnTo>
                <a:lnTo>
                  <a:pt x="0" y="50800"/>
                </a:lnTo>
                <a:lnTo>
                  <a:pt x="50800" y="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1" name="Google Shape;761;p79"/>
          <p:cNvSpPr txBox="1"/>
          <p:nvPr/>
        </p:nvSpPr>
        <p:spPr>
          <a:xfrm>
            <a:off x="2202560" y="2645918"/>
            <a:ext cx="1446600" cy="3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667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Trebuchet MS"/>
                <a:ea typeface="Trebuchet MS"/>
                <a:cs typeface="Trebuchet MS"/>
                <a:sym typeface="Trebuchet MS"/>
              </a:rPr>
              <a:t>9</a:t>
            </a: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None/>
            </a:pPr>
            <a:r>
              <a:rPr lang="en-US" sz="1400" dirty="0">
                <a:latin typeface="Trebuchet MS"/>
                <a:ea typeface="Trebuchet MS"/>
                <a:cs typeface="Trebuchet MS"/>
                <a:sym typeface="Trebuchet MS"/>
              </a:rPr>
              <a:t>8</a:t>
            </a: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None/>
            </a:pPr>
            <a:r>
              <a:rPr lang="en-US" sz="1400" dirty="0">
                <a:latin typeface="Trebuchet MS"/>
                <a:ea typeface="Trebuchet MS"/>
                <a:cs typeface="Trebuchet MS"/>
                <a:sym typeface="Trebuchet MS"/>
              </a:rPr>
              <a:t>7</a:t>
            </a: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None/>
            </a:pPr>
            <a:r>
              <a:rPr lang="en-US" sz="1400" dirty="0">
                <a:latin typeface="Trebuchet MS"/>
                <a:ea typeface="Trebuchet MS"/>
                <a:cs typeface="Trebuchet MS"/>
                <a:sym typeface="Trebuchet MS"/>
              </a:rPr>
              <a:t>6</a:t>
            </a: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745"/>
              </a:spcBef>
              <a:spcAft>
                <a:spcPts val="0"/>
              </a:spcAft>
              <a:buNone/>
            </a:pPr>
            <a:r>
              <a:rPr lang="en-US" sz="1400" dirty="0">
                <a:latin typeface="Trebuchet MS"/>
                <a:ea typeface="Trebuchet MS"/>
                <a:cs typeface="Trebuchet MS"/>
                <a:sym typeface="Trebuchet MS"/>
              </a:rPr>
              <a:t>5</a:t>
            </a: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None/>
            </a:pPr>
            <a:r>
              <a:rPr lang="en-US" sz="1400" dirty="0">
                <a:latin typeface="Trebuchet MS"/>
                <a:ea typeface="Trebuchet MS"/>
                <a:cs typeface="Trebuchet MS"/>
                <a:sym typeface="Trebuchet MS"/>
              </a:rPr>
              <a:t>4</a:t>
            </a: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None/>
            </a:pPr>
            <a:r>
              <a:rPr lang="en-US" sz="1400" dirty="0">
                <a:latin typeface="Trebuchet MS"/>
                <a:ea typeface="Trebuchet MS"/>
                <a:cs typeface="Trebuchet MS"/>
                <a:sym typeface="Trebuchet MS"/>
              </a:rPr>
              <a:t>3</a:t>
            </a: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None/>
            </a:pPr>
            <a:r>
              <a:rPr lang="en-US" sz="1400" dirty="0"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None/>
            </a:pPr>
            <a:r>
              <a:rPr lang="en-US" sz="1400" dirty="0"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745"/>
              </a:spcBef>
              <a:spcAft>
                <a:spcPts val="0"/>
              </a:spcAft>
              <a:buNone/>
            </a:pPr>
            <a:r>
              <a:rPr lang="en-US" sz="1400" dirty="0">
                <a:latin typeface="Trebuchet MS"/>
                <a:ea typeface="Trebuchet MS"/>
                <a:cs typeface="Trebuchet MS"/>
                <a:sym typeface="Trebuchet MS"/>
              </a:rPr>
              <a:t>0</a:t>
            </a: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86995" marR="0" lvl="0" indent="0" algn="l" rtl="0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en-US" sz="1400" dirty="0">
                <a:latin typeface="Trebuchet MS"/>
                <a:ea typeface="Trebuchet MS"/>
                <a:cs typeface="Trebuchet MS"/>
                <a:sym typeface="Trebuchet MS"/>
              </a:rPr>
              <a:t>1970	1980</a:t>
            </a: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2" name="Google Shape;762;p79"/>
          <p:cNvSpPr txBox="1"/>
          <p:nvPr/>
        </p:nvSpPr>
        <p:spPr>
          <a:xfrm>
            <a:off x="4248673" y="5728600"/>
            <a:ext cx="447152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latin typeface="Trebuchet MS"/>
                <a:ea typeface="Trebuchet MS"/>
                <a:cs typeface="Trebuchet MS"/>
                <a:sym typeface="Trebuchet MS"/>
              </a:rPr>
              <a:t>1990</a:t>
            </a: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3" name="Google Shape;763;p79"/>
          <p:cNvSpPr txBox="1"/>
          <p:nvPr/>
        </p:nvSpPr>
        <p:spPr>
          <a:xfrm>
            <a:off x="6219980" y="5728600"/>
            <a:ext cx="6018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Trebuchet MS"/>
                <a:ea typeface="Trebuchet MS"/>
                <a:cs typeface="Trebuchet MS"/>
                <a:sym typeface="Trebuchet MS"/>
              </a:rPr>
              <a:t>2010</a:t>
            </a: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4" name="Google Shape;764;p79"/>
          <p:cNvSpPr txBox="1"/>
          <p:nvPr/>
        </p:nvSpPr>
        <p:spPr>
          <a:xfrm>
            <a:off x="7205601" y="5728600"/>
            <a:ext cx="6018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Trebuchet MS"/>
                <a:ea typeface="Trebuchet MS"/>
                <a:cs typeface="Trebuchet MS"/>
                <a:sym typeface="Trebuchet MS"/>
              </a:rPr>
              <a:t>2020</a:t>
            </a: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5" name="Google Shape;765;p79"/>
          <p:cNvSpPr txBox="1"/>
          <p:nvPr/>
        </p:nvSpPr>
        <p:spPr>
          <a:xfrm rot="-5400000">
            <a:off x="373975" y="3973375"/>
            <a:ext cx="29469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50" rIns="0" bIns="0" anchor="t" anchorCtr="0">
            <a:noAutofit/>
          </a:bodyPr>
          <a:lstStyle/>
          <a:p>
            <a:pPr marL="527050" marR="5080" lvl="0" indent="-514984" algn="l" rtl="0">
              <a:lnSpc>
                <a:spcPct val="10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Trebuchet MS"/>
                <a:ea typeface="Trebuchet MS"/>
                <a:cs typeface="Trebuchet MS"/>
                <a:sym typeface="Trebuchet MS"/>
              </a:rPr>
              <a:t>September Arctic Sea Ice Extent  (1,000,000 </a:t>
            </a:r>
            <a:r>
              <a:rPr lang="en-US" sz="1400" b="1" dirty="0" err="1">
                <a:latin typeface="Trebuchet MS"/>
                <a:ea typeface="Trebuchet MS"/>
                <a:cs typeface="Trebuchet MS"/>
                <a:sym typeface="Trebuchet MS"/>
              </a:rPr>
              <a:t>sq</a:t>
            </a:r>
            <a:r>
              <a:rPr lang="en-US" sz="1400" b="1" dirty="0">
                <a:latin typeface="Trebuchet MS"/>
                <a:ea typeface="Trebuchet MS"/>
                <a:cs typeface="Trebuchet MS"/>
                <a:sym typeface="Trebuchet MS"/>
              </a:rPr>
              <a:t> km)</a:t>
            </a: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6" name="Google Shape;766;p79"/>
          <p:cNvSpPr txBox="1"/>
          <p:nvPr/>
        </p:nvSpPr>
        <p:spPr>
          <a:xfrm>
            <a:off x="270174" y="6133448"/>
            <a:ext cx="8569025" cy="8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>
              <a:spcBef>
                <a:spcPts val="1090"/>
              </a:spcBef>
              <a:spcAft>
                <a:spcPts val="0"/>
              </a:spcAft>
            </a:pPr>
            <a:r>
              <a:rPr lang="en-US" sz="1400" dirty="0" smtClean="0">
                <a:latin typeface="Trebuchet MS"/>
                <a:ea typeface="Trebuchet MS"/>
                <a:cs typeface="Trebuchet MS"/>
                <a:sym typeface="Trebuchet MS"/>
              </a:rPr>
              <a:t>Data </a:t>
            </a:r>
            <a:r>
              <a:rPr lang="en-US" sz="1400" dirty="0">
                <a:latin typeface="Trebuchet MS"/>
                <a:ea typeface="Trebuchet MS"/>
                <a:cs typeface="Trebuchet MS"/>
                <a:sym typeface="Trebuchet MS"/>
              </a:rPr>
              <a:t>from G. Witt. Journal of Statistics Education, </a:t>
            </a:r>
            <a:r>
              <a:rPr lang="en-US" sz="1400" dirty="0" smtClean="0">
                <a:latin typeface="Trebuchet MS"/>
                <a:ea typeface="Trebuchet MS"/>
                <a:cs typeface="Trebuchet MS"/>
                <a:sym typeface="Trebuchet MS"/>
              </a:rPr>
              <a:t>Volume 21</a:t>
            </a:r>
            <a:r>
              <a:rPr lang="en-US" sz="1400" dirty="0">
                <a:latin typeface="Trebuchet MS"/>
                <a:ea typeface="Trebuchet MS"/>
                <a:cs typeface="Trebuchet MS"/>
                <a:sym typeface="Trebuchet MS"/>
              </a:rPr>
              <a:t>, Number 1 (2013</a:t>
            </a:r>
            <a:r>
              <a:rPr lang="en-US" sz="1400" dirty="0" smtClean="0">
                <a:latin typeface="Trebuchet MS"/>
                <a:ea typeface="Trebuchet MS"/>
                <a:cs typeface="Trebuchet MS"/>
                <a:sym typeface="Trebuchet MS"/>
              </a:rPr>
              <a:t>) </a:t>
            </a:r>
            <a:r>
              <a:rPr lang="en-US" sz="14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Slide Credit: Eric Eaton</a:t>
            </a:r>
            <a:endParaRPr lang="en-US" sz="1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90"/>
              </a:spcBef>
              <a:spcAft>
                <a:spcPts val="0"/>
              </a:spcAft>
              <a:buNone/>
            </a:pP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7" name="Google Shape;767;p79"/>
          <p:cNvSpPr/>
          <p:nvPr/>
        </p:nvSpPr>
        <p:spPr>
          <a:xfrm>
            <a:off x="2870200" y="3136900"/>
            <a:ext cx="4254600" cy="11049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8" name="Google Shape;768;p79"/>
          <p:cNvSpPr/>
          <p:nvPr/>
        </p:nvSpPr>
        <p:spPr>
          <a:xfrm>
            <a:off x="2933700" y="3187700"/>
            <a:ext cx="4114800" cy="952500"/>
          </a:xfrm>
          <a:custGeom>
            <a:avLst/>
            <a:gdLst/>
            <a:ahLst/>
            <a:cxnLst/>
            <a:rect l="l" t="t" r="r" b="b"/>
            <a:pathLst>
              <a:path w="4114800" h="952500" extrusionOk="0">
                <a:moveTo>
                  <a:pt x="0" y="0"/>
                </a:moveTo>
                <a:lnTo>
                  <a:pt x="4114802" y="952500"/>
                </a:lnTo>
              </a:path>
            </a:pathLst>
          </a:cu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9" name="Google Shape;769;p79"/>
          <p:cNvSpPr/>
          <p:nvPr/>
        </p:nvSpPr>
        <p:spPr>
          <a:xfrm>
            <a:off x="2908300" y="3289300"/>
            <a:ext cx="4241700" cy="12573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0" name="Google Shape;770;p79"/>
          <p:cNvSpPr/>
          <p:nvPr/>
        </p:nvSpPr>
        <p:spPr>
          <a:xfrm>
            <a:off x="2971800" y="3340100"/>
            <a:ext cx="4114800" cy="1117600"/>
          </a:xfrm>
          <a:custGeom>
            <a:avLst/>
            <a:gdLst/>
            <a:ahLst/>
            <a:cxnLst/>
            <a:rect l="l" t="t" r="r" b="b"/>
            <a:pathLst>
              <a:path w="4114800" h="1117600" extrusionOk="0">
                <a:moveTo>
                  <a:pt x="0" y="0"/>
                </a:moveTo>
                <a:lnTo>
                  <a:pt x="52492" y="566"/>
                </a:lnTo>
                <a:lnTo>
                  <a:pt x="104977" y="1144"/>
                </a:lnTo>
                <a:lnTo>
                  <a:pt x="157449" y="1745"/>
                </a:lnTo>
                <a:lnTo>
                  <a:pt x="209902" y="2382"/>
                </a:lnTo>
                <a:lnTo>
                  <a:pt x="262327" y="3065"/>
                </a:lnTo>
                <a:lnTo>
                  <a:pt x="314719" y="3807"/>
                </a:lnTo>
                <a:lnTo>
                  <a:pt x="367071" y="4620"/>
                </a:lnTo>
                <a:lnTo>
                  <a:pt x="419376" y="5514"/>
                </a:lnTo>
                <a:lnTo>
                  <a:pt x="471627" y="6502"/>
                </a:lnTo>
                <a:lnTo>
                  <a:pt x="523818" y="7595"/>
                </a:lnTo>
                <a:lnTo>
                  <a:pt x="575942" y="8805"/>
                </a:lnTo>
                <a:lnTo>
                  <a:pt x="627993" y="10144"/>
                </a:lnTo>
                <a:lnTo>
                  <a:pt x="679964" y="11624"/>
                </a:lnTo>
                <a:lnTo>
                  <a:pt x="731847" y="13255"/>
                </a:lnTo>
                <a:lnTo>
                  <a:pt x="783637" y="15051"/>
                </a:lnTo>
                <a:lnTo>
                  <a:pt x="835326" y="17022"/>
                </a:lnTo>
                <a:lnTo>
                  <a:pt x="886909" y="19181"/>
                </a:lnTo>
                <a:lnTo>
                  <a:pt x="938378" y="21538"/>
                </a:lnTo>
                <a:lnTo>
                  <a:pt x="989726" y="24107"/>
                </a:lnTo>
                <a:lnTo>
                  <a:pt x="1040947" y="26897"/>
                </a:lnTo>
                <a:lnTo>
                  <a:pt x="1092035" y="29922"/>
                </a:lnTo>
                <a:lnTo>
                  <a:pt x="1142981" y="33193"/>
                </a:lnTo>
                <a:lnTo>
                  <a:pt x="1193781" y="36721"/>
                </a:lnTo>
                <a:lnTo>
                  <a:pt x="1244427" y="40519"/>
                </a:lnTo>
                <a:lnTo>
                  <a:pt x="1294912" y="44597"/>
                </a:lnTo>
                <a:lnTo>
                  <a:pt x="1345231" y="48968"/>
                </a:lnTo>
                <a:lnTo>
                  <a:pt x="1395375" y="53644"/>
                </a:lnTo>
                <a:lnTo>
                  <a:pt x="1445338" y="58636"/>
                </a:lnTo>
                <a:lnTo>
                  <a:pt x="1495114" y="63955"/>
                </a:lnTo>
                <a:lnTo>
                  <a:pt x="1544697" y="69614"/>
                </a:lnTo>
                <a:lnTo>
                  <a:pt x="1594078" y="75624"/>
                </a:lnTo>
                <a:lnTo>
                  <a:pt x="1643252" y="81997"/>
                </a:lnTo>
                <a:lnTo>
                  <a:pt x="1692212" y="88745"/>
                </a:lnTo>
                <a:lnTo>
                  <a:pt x="1740952" y="95879"/>
                </a:lnTo>
                <a:lnTo>
                  <a:pt x="1789464" y="103411"/>
                </a:lnTo>
                <a:lnTo>
                  <a:pt x="1837741" y="111353"/>
                </a:lnTo>
                <a:lnTo>
                  <a:pt x="1885778" y="119716"/>
                </a:lnTo>
                <a:lnTo>
                  <a:pt x="1933568" y="128513"/>
                </a:lnTo>
                <a:lnTo>
                  <a:pt x="1981103" y="137754"/>
                </a:lnTo>
                <a:lnTo>
                  <a:pt x="2028377" y="147452"/>
                </a:lnTo>
                <a:lnTo>
                  <a:pt x="2075384" y="157618"/>
                </a:lnTo>
                <a:lnTo>
                  <a:pt x="2122116" y="168264"/>
                </a:lnTo>
                <a:lnTo>
                  <a:pt x="2168568" y="179402"/>
                </a:lnTo>
                <a:lnTo>
                  <a:pt x="2214731" y="191043"/>
                </a:lnTo>
                <a:lnTo>
                  <a:pt x="2260601" y="203200"/>
                </a:lnTo>
                <a:lnTo>
                  <a:pt x="2839642" y="424656"/>
                </a:lnTo>
                <a:lnTo>
                  <a:pt x="3444876" y="730250"/>
                </a:lnTo>
                <a:lnTo>
                  <a:pt x="3921524" y="1000919"/>
                </a:lnTo>
                <a:lnTo>
                  <a:pt x="4114802" y="1117600"/>
                </a:lnTo>
              </a:path>
            </a:pathLst>
          </a:custGeom>
          <a:noFill/>
          <a:ln w="254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2" name="Google Shape;763;p79"/>
          <p:cNvSpPr txBox="1"/>
          <p:nvPr/>
        </p:nvSpPr>
        <p:spPr>
          <a:xfrm>
            <a:off x="5241270" y="5697643"/>
            <a:ext cx="6018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latin typeface="Trebuchet MS"/>
                <a:ea typeface="Trebuchet MS"/>
                <a:cs typeface="Trebuchet MS"/>
                <a:sym typeface="Trebuchet MS"/>
              </a:rPr>
              <a:t>2000</a:t>
            </a: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39958" y="5984073"/>
            <a:ext cx="6670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rebuchet MS"/>
                <a:ea typeface="Trebuchet MS"/>
                <a:cs typeface="Trebuchet MS"/>
                <a:sym typeface="Trebuchet MS"/>
              </a:rPr>
              <a:t> Year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3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3291" y="304800"/>
            <a:ext cx="5873309" cy="554541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3530" b="1" spc="-4" dirty="0"/>
              <a:t>Logistic</a:t>
            </a:r>
            <a:r>
              <a:rPr sz="3530" b="1" spc="-57" dirty="0"/>
              <a:t> </a:t>
            </a:r>
            <a:r>
              <a:rPr sz="3530" b="1" dirty="0"/>
              <a:t>Regression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13292" y="1372496"/>
            <a:ext cx="6022601" cy="2156485"/>
          </a:xfrm>
          <a:prstGeom prst="rect">
            <a:avLst/>
          </a:prstGeom>
        </p:spPr>
        <p:txBody>
          <a:bodyPr vert="horz" wrap="square" lIns="0" tIns="79562" rIns="0" bIns="0" rtlCol="0">
            <a:spAutoFit/>
          </a:bodyPr>
          <a:lstStyle/>
          <a:p>
            <a:pPr marL="11206">
              <a:spcBef>
                <a:spcPts val="627"/>
              </a:spcBef>
            </a:pPr>
            <a:r>
              <a:rPr sz="2471" dirty="0">
                <a:latin typeface="Arial"/>
                <a:cs typeface="Arial"/>
              </a:rPr>
              <a:t>Idea:</a:t>
            </a:r>
            <a:endParaRPr sz="2471">
              <a:latin typeface="Arial"/>
              <a:cs typeface="Arial"/>
            </a:endParaRPr>
          </a:p>
          <a:p>
            <a:pPr marL="313781" marR="4483" indent="-302575">
              <a:lnSpc>
                <a:spcPts val="2938"/>
              </a:lnSpc>
              <a:spcBef>
                <a:spcPts val="662"/>
              </a:spcBef>
              <a:buChar char="•"/>
              <a:tabLst>
                <a:tab pos="313221" algn="l"/>
                <a:tab pos="313781" algn="l"/>
              </a:tabLst>
            </a:pPr>
            <a:r>
              <a:rPr sz="2471" spc="-4" dirty="0">
                <a:latin typeface="Arial"/>
                <a:cs typeface="Arial"/>
              </a:rPr>
              <a:t>Naïve </a:t>
            </a:r>
            <a:r>
              <a:rPr sz="2471" dirty="0">
                <a:latin typeface="Arial"/>
                <a:cs typeface="Arial"/>
              </a:rPr>
              <a:t>Bayes allows </a:t>
            </a:r>
            <a:r>
              <a:rPr sz="2471" spc="-4" dirty="0">
                <a:latin typeface="Arial"/>
                <a:cs typeface="Arial"/>
              </a:rPr>
              <a:t>computing P(Y|X) </a:t>
            </a:r>
            <a:r>
              <a:rPr sz="2471" dirty="0">
                <a:latin typeface="Arial"/>
                <a:cs typeface="Arial"/>
              </a:rPr>
              <a:t>by  learning P(Y) and</a:t>
            </a:r>
            <a:r>
              <a:rPr sz="2471" spc="-9" dirty="0">
                <a:latin typeface="Arial"/>
                <a:cs typeface="Arial"/>
              </a:rPr>
              <a:t> </a:t>
            </a:r>
            <a:r>
              <a:rPr sz="2471" spc="-4" dirty="0">
                <a:latin typeface="Arial"/>
                <a:cs typeface="Arial"/>
              </a:rPr>
              <a:t>P(X|Y)</a:t>
            </a:r>
            <a:endParaRPr sz="2471">
              <a:latin typeface="Arial"/>
              <a:cs typeface="Arial"/>
            </a:endParaRPr>
          </a:p>
          <a:p>
            <a:pPr>
              <a:spcBef>
                <a:spcPts val="18"/>
              </a:spcBef>
              <a:buFont typeface="Arial"/>
              <a:buChar char="•"/>
            </a:pPr>
            <a:endParaRPr sz="3133">
              <a:latin typeface="Times New Roman"/>
              <a:cs typeface="Times New Roman"/>
            </a:endParaRPr>
          </a:p>
          <a:p>
            <a:pPr marL="313781" indent="-302575">
              <a:buChar char="•"/>
              <a:tabLst>
                <a:tab pos="313221" algn="l"/>
                <a:tab pos="313781" algn="l"/>
              </a:tabLst>
            </a:pPr>
            <a:r>
              <a:rPr sz="2471" spc="-4" dirty="0">
                <a:latin typeface="Arial"/>
                <a:cs typeface="Arial"/>
              </a:rPr>
              <a:t>Why </a:t>
            </a:r>
            <a:r>
              <a:rPr sz="2471" dirty="0">
                <a:latin typeface="Arial"/>
                <a:cs typeface="Arial"/>
              </a:rPr>
              <a:t>not learn </a:t>
            </a:r>
            <a:r>
              <a:rPr sz="2471" spc="-4" dirty="0">
                <a:latin typeface="Arial"/>
                <a:cs typeface="Arial"/>
              </a:rPr>
              <a:t>P(Y|X)</a:t>
            </a:r>
            <a:r>
              <a:rPr sz="2471" spc="-9" dirty="0">
                <a:latin typeface="Arial"/>
                <a:cs typeface="Arial"/>
              </a:rPr>
              <a:t> </a:t>
            </a:r>
            <a:r>
              <a:rPr sz="2471" spc="-4" dirty="0">
                <a:latin typeface="Arial"/>
                <a:cs typeface="Arial"/>
              </a:rPr>
              <a:t>directly?</a:t>
            </a:r>
            <a:endParaRPr sz="247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161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Sigmoid/logistic function </a:t>
            </a:r>
            <a:r>
              <a:rPr lang="en-US" dirty="0"/>
              <a:t>takes a real value as input and outputs another value between 0 and </a:t>
            </a:r>
            <a:r>
              <a:rPr lang="en-US" dirty="0" smtClean="0"/>
              <a:t>1</a:t>
            </a:r>
          </a:p>
          <a:p>
            <a:r>
              <a:rPr lang="en-US" dirty="0"/>
              <a:t>That framework is called logistic </a:t>
            </a:r>
            <a:r>
              <a:rPr lang="en-US" dirty="0" smtClean="0"/>
              <a:t>regression</a:t>
            </a:r>
          </a:p>
          <a:p>
            <a:pPr lvl="1"/>
            <a:r>
              <a:rPr lang="en-US" dirty="0" smtClean="0"/>
              <a:t>Logistic</a:t>
            </a:r>
            <a:r>
              <a:rPr lang="en-US" dirty="0"/>
              <a:t>: A special mathematical </a:t>
            </a:r>
            <a:r>
              <a:rPr lang="en-US" dirty="0" smtClean="0"/>
              <a:t>sigmoid function </a:t>
            </a:r>
            <a:r>
              <a:rPr lang="en-US" dirty="0"/>
              <a:t>it uses 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Regression</a:t>
            </a:r>
            <a:r>
              <a:rPr lang="en-US" dirty="0"/>
              <a:t>: Combines a weight vector with observations to create an </a:t>
            </a:r>
            <a:r>
              <a:rPr lang="en-US" dirty="0" smtClean="0"/>
              <a:t>answer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sp>
        <p:nvSpPr>
          <p:cNvPr id="12" name="Title 11"/>
          <p:cNvSpPr txBox="1">
            <a:spLocks noGrp="1"/>
          </p:cNvSpPr>
          <p:nvPr>
            <p:ph type="title"/>
          </p:nvPr>
        </p:nvSpPr>
        <p:spPr>
          <a:xfrm>
            <a:off x="395536" y="345748"/>
            <a:ext cx="6120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US" sz="4000" b="1" dirty="0" smtClean="0"/>
              <a:t>Sigmoid/Logistic Function</a:t>
            </a:r>
            <a:endParaRPr lang="en-US" sz="4000" b="1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5605666"/>
            <a:ext cx="2322957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8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representation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2226468"/>
                <a:ext cx="7886700" cy="3505522"/>
              </a:xfrm>
            </p:spPr>
            <p:txBody>
              <a:bodyPr>
                <a:noAutofit/>
              </a:bodyPr>
              <a:lstStyle/>
              <a:p>
                <a:r>
                  <a:rPr lang="en-US" sz="2700" dirty="0"/>
                  <a:t>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700" i="1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sz="2700" dirty="0"/>
              </a:p>
              <a:p>
                <a:endParaRPr lang="en-US" sz="27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7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7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70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700" dirty="0"/>
                  <a:t> </a:t>
                </a:r>
                <a:br>
                  <a:rPr lang="en-US" sz="2700" dirty="0"/>
                </a:br>
                <a:r>
                  <a:rPr lang="en-US" sz="2700" dirty="0"/>
                  <a:t/>
                </a:r>
                <a:br>
                  <a:rPr lang="en-US" sz="2700" dirty="0"/>
                </a:br>
                <a:r>
                  <a:rPr lang="en-US" sz="2700" dirty="0"/>
                  <a:t>where </a:t>
                </a:r>
                <a14:m>
                  <m:oMath xmlns:m="http://schemas.openxmlformats.org/officeDocument/2006/math">
                    <m:r>
                      <a:rPr lang="en-US" sz="27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7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sz="2700" dirty="0"/>
              </a:p>
              <a:p>
                <a:endParaRPr lang="en-US" sz="2700" dirty="0"/>
              </a:p>
              <a:p>
                <a:r>
                  <a:rPr lang="en-US" sz="2700" dirty="0"/>
                  <a:t>Sigmoid function</a:t>
                </a:r>
              </a:p>
              <a:p>
                <a:r>
                  <a:rPr lang="en-US" sz="2700" dirty="0"/>
                  <a:t>Logistic function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74029"/>
              </a:xfrm>
              <a:blipFill>
                <a:blip r:embed="rId2"/>
                <a:stretch>
                  <a:fillRect l="-1623" t="-3129" b="-9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572000" y="2226468"/>
                <a:ext cx="4050853" cy="1190326"/>
              </a:xfrm>
              <a:prstGeom prst="rect">
                <a:avLst/>
              </a:prstGeom>
              <a:ln w="38100">
                <a:solidFill>
                  <a:srgbClr val="00B05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825624"/>
                <a:ext cx="5292474" cy="15562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upload.wikimedia.org/wikipedia/commons/thumb/8/88/Logistic-curve.svg/320px-Logistic-curve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278" y="3606782"/>
            <a:ext cx="3344840" cy="222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399611" y="5654501"/>
                <a:ext cx="32840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814" y="6396335"/>
                <a:ext cx="43786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454269" y="4430504"/>
                <a:ext cx="7103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026" y="4764338"/>
                <a:ext cx="857222" cy="461665"/>
              </a:xfrm>
              <a:prstGeom prst="rect">
                <a:avLst/>
              </a:prstGeom>
              <a:blipFill>
                <a:blip r:embed="rId6"/>
                <a:stretch>
                  <a:fillRect r="-1418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467307" y="5726907"/>
            <a:ext cx="1676693" cy="273844"/>
          </a:xfrm>
        </p:spPr>
        <p:txBody>
          <a:bodyPr/>
          <a:lstStyle/>
          <a:p>
            <a:pPr>
              <a:defRPr/>
            </a:pPr>
            <a:r>
              <a:rPr lang="en-US" sz="1050" dirty="0"/>
              <a:t>Slide credit: Andrew Ng </a:t>
            </a:r>
          </a:p>
        </p:txBody>
      </p:sp>
    </p:spTree>
    <p:extLst>
      <p:ext uri="{BB962C8B-B14F-4D97-AF65-F5344CB8AC3E}">
        <p14:creationId xmlns:p14="http://schemas.microsoft.com/office/powerpoint/2010/main" val="150835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Interpretation of hypothesis output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estimated probability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 on input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Example: 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tumorSize</m:t>
                            </m:r>
                          </m:e>
                        </m:eqArr>
                      </m:e>
                    </m:d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0.7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Tell patient that 70% chance of tumor being malignant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467307" y="5726907"/>
            <a:ext cx="1676693" cy="273844"/>
          </a:xfrm>
        </p:spPr>
        <p:txBody>
          <a:bodyPr/>
          <a:lstStyle/>
          <a:p>
            <a:pPr>
              <a:defRPr/>
            </a:pPr>
            <a:r>
              <a:rPr lang="en-US" sz="1050" dirty="0"/>
              <a:t>Slide credit: Andrew Ng </a:t>
            </a:r>
          </a:p>
        </p:txBody>
      </p:sp>
    </p:spTree>
    <p:extLst>
      <p:ext uri="{BB962C8B-B14F-4D97-AF65-F5344CB8AC3E}">
        <p14:creationId xmlns:p14="http://schemas.microsoft.com/office/powerpoint/2010/main" val="311386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7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7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7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7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700" i="1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7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7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7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7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7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7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7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700" dirty="0"/>
              </a:p>
              <a:p>
                <a:endParaRPr lang="en-US" sz="2700" dirty="0"/>
              </a:p>
              <a:p>
                <a:pPr marL="0" indent="0">
                  <a:buNone/>
                </a:pPr>
                <a:r>
                  <a:rPr lang="en-US" sz="2700" dirty="0"/>
                  <a:t>Suppose predict “y = 1”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700" i="1">
                        <a:latin typeface="Cambria Math" panose="02040503050406030204" pitchFamily="18" charset="0"/>
                      </a:rPr>
                      <m:t>≥0.5</m:t>
                    </m:r>
                  </m:oMath>
                </a14:m>
                <a:endParaRPr lang="en-US" sz="2700" dirty="0"/>
              </a:p>
              <a:p>
                <a:pPr marL="0" indent="0">
                  <a:buNone/>
                </a:pPr>
                <a:r>
                  <a:rPr lang="en-US" sz="2700" dirty="0"/>
                  <a:t>                                               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sz="27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700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700" dirty="0"/>
              </a:p>
              <a:p>
                <a:pPr marL="0" indent="0">
                  <a:buNone/>
                </a:pPr>
                <a:r>
                  <a:rPr lang="en-US" sz="2700" dirty="0"/>
                  <a:t>                predict “y = 0”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700" i="1">
                        <a:latin typeface="Cambria Math" panose="02040503050406030204" pitchFamily="18" charset="0"/>
                      </a:rPr>
                      <m:t>&lt;0.5</m:t>
                    </m:r>
                  </m:oMath>
                </a14:m>
                <a:endParaRPr lang="en-US" sz="2700" dirty="0"/>
              </a:p>
              <a:p>
                <a:pPr marL="0" indent="0">
                  <a:buNone/>
                </a:pPr>
                <a:r>
                  <a:rPr lang="en-US" sz="2700" dirty="0"/>
                  <a:t>                                               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sz="27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700" i="1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sz="2700" dirty="0"/>
              </a:p>
              <a:p>
                <a:pPr marL="0" indent="0">
                  <a:buNone/>
                </a:pPr>
                <a:endParaRPr lang="en-US" sz="27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97" b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ttps://upload.wikimedia.org/wikipedia/commons/thumb/8/88/Logistic-curve.svg/320px-Logistic-curve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135" y="1234285"/>
            <a:ext cx="3344840" cy="222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547892" y="3259047"/>
                <a:ext cx="132954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0522" y="3202396"/>
                <a:ext cx="177272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038127" y="2058006"/>
                <a:ext cx="88447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502" y="1601008"/>
                <a:ext cx="108189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467307" y="5726907"/>
            <a:ext cx="1676693" cy="273844"/>
          </a:xfrm>
        </p:spPr>
        <p:txBody>
          <a:bodyPr/>
          <a:lstStyle/>
          <a:p>
            <a:pPr>
              <a:defRPr/>
            </a:pPr>
            <a:r>
              <a:rPr lang="en-US" sz="1050" dirty="0"/>
              <a:t>Slide credit: Andrew Ng </a:t>
            </a:r>
          </a:p>
        </p:txBody>
      </p:sp>
    </p:spTree>
    <p:extLst>
      <p:ext uri="{BB962C8B-B14F-4D97-AF65-F5344CB8AC3E}">
        <p14:creationId xmlns:p14="http://schemas.microsoft.com/office/powerpoint/2010/main" val="343866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Decision boundary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219067" y="1814841"/>
                <a:ext cx="5924933" cy="3263504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7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7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7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7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7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7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7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700" dirty="0"/>
              </a:p>
              <a:p>
                <a:endParaRPr lang="en-US" sz="2700" dirty="0"/>
              </a:p>
              <a:p>
                <a:pPr marL="0" indent="0">
                  <a:buNone/>
                </a:pPr>
                <a:r>
                  <a:rPr lang="en-US" sz="2700" dirty="0"/>
                  <a:t>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700" i="1">
                        <a:latin typeface="Cambria Math" panose="02040503050406030204" pitchFamily="18" charset="0"/>
                      </a:rPr>
                      <m:t>=−3</m:t>
                    </m:r>
                    <m:r>
                      <a:rPr lang="en-US" sz="270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700" i="1">
                        <a:latin typeface="Cambria Math" panose="02040503050406030204" pitchFamily="18" charset="0"/>
                      </a:rPr>
                      <m:t>=1,  </m:t>
                    </m:r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7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700" dirty="0"/>
              </a:p>
              <a:p>
                <a:endParaRPr lang="en-US" sz="2700" dirty="0"/>
              </a:p>
              <a:p>
                <a:endParaRPr lang="en-US" sz="2700" dirty="0"/>
              </a:p>
              <a:p>
                <a:r>
                  <a:rPr lang="en-US" sz="2700" dirty="0"/>
                  <a:t>Predict “</a:t>
                </a:r>
                <a14:m>
                  <m:oMath xmlns:m="http://schemas.openxmlformats.org/officeDocument/2006/math">
                    <m:r>
                      <a:rPr lang="en-US" sz="27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7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700" dirty="0"/>
                  <a:t>” if </a:t>
                </a:r>
                <a14:m>
                  <m:oMath xmlns:m="http://schemas.openxmlformats.org/officeDocument/2006/math">
                    <m:r>
                      <a:rPr lang="en-US" sz="2700" i="1">
                        <a:latin typeface="Cambria Math" panose="02040503050406030204" pitchFamily="18" charset="0"/>
                      </a:rPr>
                      <m:t>−3+</m:t>
                    </m:r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7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700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700" dirty="0" smtClean="0"/>
              </a:p>
              <a:p>
                <a:r>
                  <a:rPr lang="en-US" sz="2700" dirty="0" err="1" smtClean="0"/>
                  <a:t>i.e</a:t>
                </a:r>
                <a:r>
                  <a:rPr lang="en-US" sz="27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7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700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2700" dirty="0"/>
              </a:p>
              <a:p>
                <a:endParaRPr lang="en-US" sz="27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19067" y="1814841"/>
                <a:ext cx="5924933" cy="3263504"/>
              </a:xfrm>
              <a:blipFill rotWithShape="0">
                <a:blip r:embed="rId2"/>
                <a:stretch>
                  <a:fillRect l="-1955" b="-35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/>
          <p:cNvGrpSpPr/>
          <p:nvPr/>
        </p:nvGrpSpPr>
        <p:grpSpPr>
          <a:xfrm>
            <a:off x="-6927" y="1828800"/>
            <a:ext cx="3839264" cy="2307786"/>
            <a:chOff x="380120" y="1825625"/>
            <a:chExt cx="6601068" cy="3967909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1213434" y="1993507"/>
              <a:ext cx="0" cy="3460652"/>
            </a:xfrm>
            <a:prstGeom prst="line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V="1">
              <a:off x="960215" y="5053232"/>
              <a:ext cx="6020973" cy="1"/>
            </a:xfrm>
            <a:prstGeom prst="line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3495352" y="5237898"/>
              <a:ext cx="1922350" cy="555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500" dirty="0"/>
                <a:t>Tumor Size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80120" y="3268422"/>
              <a:ext cx="871491" cy="555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500" dirty="0"/>
                <a:t>Age</a:t>
              </a:r>
            </a:p>
          </p:txBody>
        </p:sp>
        <p:sp>
          <p:nvSpPr>
            <p:cNvPr id="8" name="Multiply 7"/>
            <p:cNvSpPr/>
            <p:nvPr/>
          </p:nvSpPr>
          <p:spPr>
            <a:xfrm>
              <a:off x="2343294" y="2234257"/>
              <a:ext cx="422031" cy="37279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9" name="Isosceles Triangle 8"/>
            <p:cNvSpPr/>
            <p:nvPr/>
          </p:nvSpPr>
          <p:spPr>
            <a:xfrm>
              <a:off x="2522477" y="4545501"/>
              <a:ext cx="422031" cy="3727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Isosceles Triangle 9"/>
            <p:cNvSpPr/>
            <p:nvPr/>
          </p:nvSpPr>
          <p:spPr>
            <a:xfrm>
              <a:off x="1599124" y="4350829"/>
              <a:ext cx="422031" cy="3727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Multiply 10"/>
            <p:cNvSpPr/>
            <p:nvPr/>
          </p:nvSpPr>
          <p:spPr>
            <a:xfrm>
              <a:off x="3759685" y="2156885"/>
              <a:ext cx="422031" cy="37279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12" name="Multiply 11"/>
            <p:cNvSpPr/>
            <p:nvPr/>
          </p:nvSpPr>
          <p:spPr>
            <a:xfrm>
              <a:off x="4390476" y="3153127"/>
              <a:ext cx="422031" cy="37279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13" name="Multiply 12"/>
            <p:cNvSpPr/>
            <p:nvPr/>
          </p:nvSpPr>
          <p:spPr>
            <a:xfrm>
              <a:off x="3904957" y="3392624"/>
              <a:ext cx="422031" cy="37279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14" name="Multiply 13"/>
            <p:cNvSpPr/>
            <p:nvPr/>
          </p:nvSpPr>
          <p:spPr>
            <a:xfrm>
              <a:off x="4592200" y="2468609"/>
              <a:ext cx="422031" cy="37279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15" name="Isosceles Triangle 14"/>
            <p:cNvSpPr/>
            <p:nvPr/>
          </p:nvSpPr>
          <p:spPr>
            <a:xfrm>
              <a:off x="1568400" y="3371997"/>
              <a:ext cx="422031" cy="3727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Isosceles Triangle 15"/>
            <p:cNvSpPr/>
            <p:nvPr/>
          </p:nvSpPr>
          <p:spPr>
            <a:xfrm>
              <a:off x="2163351" y="3760474"/>
              <a:ext cx="422031" cy="3727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" name="Isosceles Triangle 16"/>
            <p:cNvSpPr/>
            <p:nvPr/>
          </p:nvSpPr>
          <p:spPr>
            <a:xfrm>
              <a:off x="3068110" y="3887227"/>
              <a:ext cx="422031" cy="3727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" name="Isosceles Triangle 17"/>
            <p:cNvSpPr/>
            <p:nvPr/>
          </p:nvSpPr>
          <p:spPr>
            <a:xfrm>
              <a:off x="1239029" y="2607051"/>
              <a:ext cx="422031" cy="3727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" name="Multiply 19"/>
            <p:cNvSpPr/>
            <p:nvPr/>
          </p:nvSpPr>
          <p:spPr>
            <a:xfrm>
              <a:off x="3113842" y="2524122"/>
              <a:ext cx="422031" cy="37279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21" name="Multiply 20"/>
            <p:cNvSpPr/>
            <p:nvPr/>
          </p:nvSpPr>
          <p:spPr>
            <a:xfrm>
              <a:off x="4820810" y="3995920"/>
              <a:ext cx="422031" cy="37279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22" name="Isosceles Triangle 21"/>
            <p:cNvSpPr/>
            <p:nvPr/>
          </p:nvSpPr>
          <p:spPr>
            <a:xfrm>
              <a:off x="2410207" y="3260860"/>
              <a:ext cx="422031" cy="3727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3" name="Multiply 22"/>
            <p:cNvSpPr/>
            <p:nvPr/>
          </p:nvSpPr>
          <p:spPr>
            <a:xfrm>
              <a:off x="2964348" y="1825625"/>
              <a:ext cx="422031" cy="37279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1480720" y="1993507"/>
              <a:ext cx="4023360" cy="3130061"/>
            </a:xfrm>
            <a:prstGeom prst="line">
              <a:avLst/>
            </a:prstGeom>
            <a:ln w="381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086601" y="5726907"/>
            <a:ext cx="2057400" cy="216693"/>
          </a:xfrm>
        </p:spPr>
        <p:txBody>
          <a:bodyPr/>
          <a:lstStyle/>
          <a:p>
            <a:pPr>
              <a:defRPr/>
            </a:pPr>
            <a:r>
              <a:rPr lang="en-US" sz="1050" dirty="0"/>
              <a:t>Slide credit: Andrew Ng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03970" y="3730345"/>
            <a:ext cx="397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233979" y="3788634"/>
            <a:ext cx="486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x</a:t>
            </a:r>
            <a:r>
              <a:rPr lang="en-US" b="1" baseline="-25000" dirty="0" smtClean="0"/>
              <a:t>1</a:t>
            </a:r>
            <a:endParaRPr lang="en-US" b="1" baseline="-25000" dirty="0"/>
          </a:p>
        </p:txBody>
      </p:sp>
      <p:sp>
        <p:nvSpPr>
          <p:cNvPr id="29" name="TextBox 28"/>
          <p:cNvSpPr txBox="1"/>
          <p:nvPr/>
        </p:nvSpPr>
        <p:spPr>
          <a:xfrm>
            <a:off x="27893" y="3051316"/>
            <a:ext cx="486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x</a:t>
            </a:r>
            <a:r>
              <a:rPr lang="en-US" b="1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5584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98078" y="1507213"/>
                <a:ext cx="6242703" cy="4348646"/>
              </a:xfrm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/>
                </a:r>
                <a:br>
                  <a:rPr lang="en-US" sz="2400" i="1" dirty="0">
                    <a:latin typeface="Cambria Math" panose="02040503050406030204" pitchFamily="18" charset="0"/>
                  </a:rPr>
                </a:br>
                <a:r>
                  <a:rPr lang="en-US" sz="24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                          +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 smtClean="0"/>
                  <a:t>E.g</a:t>
                </a:r>
                <a:r>
                  <a:rPr lang="en-US" sz="2400" dirty="0"/>
                  <a:t>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=−1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=0,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=1,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  <a:p>
                <a:r>
                  <a:rPr lang="en-US" sz="2400" dirty="0" smtClean="0"/>
                  <a:t>Predict </a:t>
                </a:r>
                <a:r>
                  <a:rPr lang="en-US" sz="2400" dirty="0"/>
                  <a:t>“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” 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−1+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+⋯)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98078" y="1507213"/>
                <a:ext cx="6242703" cy="4348646"/>
              </a:xfrm>
              <a:blipFill rotWithShape="0">
                <a:blip r:embed="rId3"/>
                <a:stretch>
                  <a:fillRect l="-1270" t="-420" b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/>
          <p:cNvGrpSpPr/>
          <p:nvPr/>
        </p:nvGrpSpPr>
        <p:grpSpPr>
          <a:xfrm>
            <a:off x="177867" y="1313926"/>
            <a:ext cx="2906960" cy="2518567"/>
            <a:chOff x="195648" y="237728"/>
            <a:chExt cx="3875947" cy="3358089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2133622" y="237728"/>
              <a:ext cx="0" cy="3156813"/>
            </a:xfrm>
            <a:prstGeom prst="line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V="1">
              <a:off x="195648" y="2126283"/>
              <a:ext cx="3875947" cy="1"/>
            </a:xfrm>
            <a:prstGeom prst="line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Multiply 7"/>
            <p:cNvSpPr/>
            <p:nvPr/>
          </p:nvSpPr>
          <p:spPr>
            <a:xfrm>
              <a:off x="2978668" y="646002"/>
              <a:ext cx="375805" cy="34006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9" name="Isosceles Triangle 8"/>
            <p:cNvSpPr/>
            <p:nvPr/>
          </p:nvSpPr>
          <p:spPr>
            <a:xfrm>
              <a:off x="1511997" y="1646103"/>
              <a:ext cx="375805" cy="34006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Isosceles Triangle 9"/>
            <p:cNvSpPr/>
            <p:nvPr/>
          </p:nvSpPr>
          <p:spPr>
            <a:xfrm>
              <a:off x="1757817" y="1915034"/>
              <a:ext cx="375805" cy="34006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Isosceles Triangle 10"/>
            <p:cNvSpPr/>
            <p:nvPr/>
          </p:nvSpPr>
          <p:spPr>
            <a:xfrm>
              <a:off x="1653788" y="2380868"/>
              <a:ext cx="375805" cy="34006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Isosceles Triangle 11"/>
            <p:cNvSpPr/>
            <p:nvPr/>
          </p:nvSpPr>
          <p:spPr>
            <a:xfrm>
              <a:off x="2058461" y="1513325"/>
              <a:ext cx="375805" cy="34006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Isosceles Triangle 12"/>
            <p:cNvSpPr/>
            <p:nvPr/>
          </p:nvSpPr>
          <p:spPr>
            <a:xfrm>
              <a:off x="2306592" y="2058709"/>
              <a:ext cx="375805" cy="34006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Multiply 13"/>
            <p:cNvSpPr/>
            <p:nvPr/>
          </p:nvSpPr>
          <p:spPr>
            <a:xfrm>
              <a:off x="998206" y="820778"/>
              <a:ext cx="375805" cy="34006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15" name="Multiply 14"/>
            <p:cNvSpPr/>
            <p:nvPr/>
          </p:nvSpPr>
          <p:spPr>
            <a:xfrm>
              <a:off x="402858" y="1744346"/>
              <a:ext cx="375805" cy="34006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16" name="Multiply 15"/>
            <p:cNvSpPr/>
            <p:nvPr/>
          </p:nvSpPr>
          <p:spPr>
            <a:xfrm>
              <a:off x="3337229" y="1646103"/>
              <a:ext cx="375805" cy="34006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17" name="Multiply 16"/>
            <p:cNvSpPr/>
            <p:nvPr/>
          </p:nvSpPr>
          <p:spPr>
            <a:xfrm>
              <a:off x="1965520" y="3255753"/>
              <a:ext cx="375805" cy="34006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18" name="Multiply 17"/>
            <p:cNvSpPr/>
            <p:nvPr/>
          </p:nvSpPr>
          <p:spPr>
            <a:xfrm>
              <a:off x="564949" y="2979496"/>
              <a:ext cx="375805" cy="34006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19" name="Multiply 18"/>
            <p:cNvSpPr/>
            <p:nvPr/>
          </p:nvSpPr>
          <p:spPr>
            <a:xfrm>
              <a:off x="1837887" y="662356"/>
              <a:ext cx="375805" cy="34006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20" name="Multiply 19"/>
            <p:cNvSpPr/>
            <p:nvPr/>
          </p:nvSpPr>
          <p:spPr>
            <a:xfrm>
              <a:off x="2961424" y="2838725"/>
              <a:ext cx="375805" cy="34006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61588" y="3986829"/>
            <a:ext cx="2906960" cy="2367610"/>
            <a:chOff x="195648" y="3598766"/>
            <a:chExt cx="3875947" cy="3156813"/>
          </a:xfrm>
        </p:grpSpPr>
        <p:grpSp>
          <p:nvGrpSpPr>
            <p:cNvPr id="26" name="Group 25"/>
            <p:cNvGrpSpPr/>
            <p:nvPr/>
          </p:nvGrpSpPr>
          <p:grpSpPr>
            <a:xfrm>
              <a:off x="195648" y="3598766"/>
              <a:ext cx="3875947" cy="3156813"/>
              <a:chOff x="195648" y="3598766"/>
              <a:chExt cx="3875947" cy="3156813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>
                <a:off x="2133622" y="3598766"/>
                <a:ext cx="0" cy="3156813"/>
              </a:xfrm>
              <a:prstGeom prst="line">
                <a:avLst/>
              </a:prstGeom>
              <a:ln w="38100">
                <a:headEnd type="arrow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V="1">
                <a:off x="195648" y="5487321"/>
                <a:ext cx="3875947" cy="1"/>
              </a:xfrm>
              <a:prstGeom prst="line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0" name="Freeform 29"/>
            <p:cNvSpPr/>
            <p:nvPr/>
          </p:nvSpPr>
          <p:spPr>
            <a:xfrm>
              <a:off x="639483" y="3972123"/>
              <a:ext cx="2499528" cy="2234896"/>
            </a:xfrm>
            <a:custGeom>
              <a:avLst/>
              <a:gdLst>
                <a:gd name="connsiteX0" fmla="*/ 0 w 2541363"/>
                <a:gd name="connsiteY0" fmla="*/ 1376818 h 2219826"/>
                <a:gd name="connsiteX1" fmla="*/ 442259 w 2541363"/>
                <a:gd name="connsiteY1" fmla="*/ 689524 h 2219826"/>
                <a:gd name="connsiteX2" fmla="*/ 1374588 w 2541363"/>
                <a:gd name="connsiteY2" fmla="*/ 61995 h 2219826"/>
                <a:gd name="connsiteX3" fmla="*/ 1954306 w 2541363"/>
                <a:gd name="connsiteY3" fmla="*/ 85901 h 2219826"/>
                <a:gd name="connsiteX4" fmla="*/ 2498165 w 2541363"/>
                <a:gd name="connsiteY4" fmla="*/ 617806 h 2219826"/>
                <a:gd name="connsiteX5" fmla="*/ 2372659 w 2541363"/>
                <a:gd name="connsiteY5" fmla="*/ 1305101 h 2219826"/>
                <a:gd name="connsiteX6" fmla="*/ 1308847 w 2541363"/>
                <a:gd name="connsiteY6" fmla="*/ 910653 h 2219826"/>
                <a:gd name="connsiteX7" fmla="*/ 1852706 w 2541363"/>
                <a:gd name="connsiteY7" fmla="*/ 2010324 h 2219826"/>
                <a:gd name="connsiteX8" fmla="*/ 1261035 w 2541363"/>
                <a:gd name="connsiteY8" fmla="*/ 2219501 h 2219826"/>
                <a:gd name="connsiteX9" fmla="*/ 567765 w 2541363"/>
                <a:gd name="connsiteY9" fmla="*/ 2040206 h 2219826"/>
                <a:gd name="connsiteX10" fmla="*/ 23906 w 2541363"/>
                <a:gd name="connsiteY10" fmla="*/ 1424630 h 2219826"/>
                <a:gd name="connsiteX0" fmla="*/ 0 w 2541363"/>
                <a:gd name="connsiteY0" fmla="*/ 1376818 h 2219788"/>
                <a:gd name="connsiteX1" fmla="*/ 442259 w 2541363"/>
                <a:gd name="connsiteY1" fmla="*/ 689524 h 2219788"/>
                <a:gd name="connsiteX2" fmla="*/ 1374588 w 2541363"/>
                <a:gd name="connsiteY2" fmla="*/ 61995 h 2219788"/>
                <a:gd name="connsiteX3" fmla="*/ 1954306 w 2541363"/>
                <a:gd name="connsiteY3" fmla="*/ 85901 h 2219788"/>
                <a:gd name="connsiteX4" fmla="*/ 2498165 w 2541363"/>
                <a:gd name="connsiteY4" fmla="*/ 617806 h 2219788"/>
                <a:gd name="connsiteX5" fmla="*/ 2372659 w 2541363"/>
                <a:gd name="connsiteY5" fmla="*/ 1305101 h 2219788"/>
                <a:gd name="connsiteX6" fmla="*/ 1308847 w 2541363"/>
                <a:gd name="connsiteY6" fmla="*/ 910653 h 2219788"/>
                <a:gd name="connsiteX7" fmla="*/ 1852706 w 2541363"/>
                <a:gd name="connsiteY7" fmla="*/ 2010324 h 2219788"/>
                <a:gd name="connsiteX8" fmla="*/ 1261035 w 2541363"/>
                <a:gd name="connsiteY8" fmla="*/ 2219501 h 2219788"/>
                <a:gd name="connsiteX9" fmla="*/ 567765 w 2541363"/>
                <a:gd name="connsiteY9" fmla="*/ 2040206 h 2219788"/>
                <a:gd name="connsiteX10" fmla="*/ 41835 w 2541363"/>
                <a:gd name="connsiteY10" fmla="*/ 1472442 h 2219788"/>
                <a:gd name="connsiteX0" fmla="*/ 0 w 2499528"/>
                <a:gd name="connsiteY0" fmla="*/ 1508300 h 2219788"/>
                <a:gd name="connsiteX1" fmla="*/ 400424 w 2499528"/>
                <a:gd name="connsiteY1" fmla="*/ 689524 h 2219788"/>
                <a:gd name="connsiteX2" fmla="*/ 1332753 w 2499528"/>
                <a:gd name="connsiteY2" fmla="*/ 61995 h 2219788"/>
                <a:gd name="connsiteX3" fmla="*/ 1912471 w 2499528"/>
                <a:gd name="connsiteY3" fmla="*/ 85901 h 2219788"/>
                <a:gd name="connsiteX4" fmla="*/ 2456330 w 2499528"/>
                <a:gd name="connsiteY4" fmla="*/ 617806 h 2219788"/>
                <a:gd name="connsiteX5" fmla="*/ 2330824 w 2499528"/>
                <a:gd name="connsiteY5" fmla="*/ 1305101 h 2219788"/>
                <a:gd name="connsiteX6" fmla="*/ 1267012 w 2499528"/>
                <a:gd name="connsiteY6" fmla="*/ 910653 h 2219788"/>
                <a:gd name="connsiteX7" fmla="*/ 1810871 w 2499528"/>
                <a:gd name="connsiteY7" fmla="*/ 2010324 h 2219788"/>
                <a:gd name="connsiteX8" fmla="*/ 1219200 w 2499528"/>
                <a:gd name="connsiteY8" fmla="*/ 2219501 h 2219788"/>
                <a:gd name="connsiteX9" fmla="*/ 525930 w 2499528"/>
                <a:gd name="connsiteY9" fmla="*/ 2040206 h 2219788"/>
                <a:gd name="connsiteX10" fmla="*/ 0 w 2499528"/>
                <a:gd name="connsiteY10" fmla="*/ 1472442 h 2219788"/>
                <a:gd name="connsiteX0" fmla="*/ 0 w 2499528"/>
                <a:gd name="connsiteY0" fmla="*/ 1508300 h 2219788"/>
                <a:gd name="connsiteX1" fmla="*/ 400424 w 2499528"/>
                <a:gd name="connsiteY1" fmla="*/ 689524 h 2219788"/>
                <a:gd name="connsiteX2" fmla="*/ 1332753 w 2499528"/>
                <a:gd name="connsiteY2" fmla="*/ 61995 h 2219788"/>
                <a:gd name="connsiteX3" fmla="*/ 1912471 w 2499528"/>
                <a:gd name="connsiteY3" fmla="*/ 85901 h 2219788"/>
                <a:gd name="connsiteX4" fmla="*/ 2456330 w 2499528"/>
                <a:gd name="connsiteY4" fmla="*/ 617806 h 2219788"/>
                <a:gd name="connsiteX5" fmla="*/ 2330824 w 2499528"/>
                <a:gd name="connsiteY5" fmla="*/ 1305101 h 2219788"/>
                <a:gd name="connsiteX6" fmla="*/ 1267012 w 2499528"/>
                <a:gd name="connsiteY6" fmla="*/ 910653 h 2219788"/>
                <a:gd name="connsiteX7" fmla="*/ 1183341 w 2499528"/>
                <a:gd name="connsiteY7" fmla="*/ 1639783 h 2219788"/>
                <a:gd name="connsiteX8" fmla="*/ 1810871 w 2499528"/>
                <a:gd name="connsiteY8" fmla="*/ 2010324 h 2219788"/>
                <a:gd name="connsiteX9" fmla="*/ 1219200 w 2499528"/>
                <a:gd name="connsiteY9" fmla="*/ 2219501 h 2219788"/>
                <a:gd name="connsiteX10" fmla="*/ 525930 w 2499528"/>
                <a:gd name="connsiteY10" fmla="*/ 2040206 h 2219788"/>
                <a:gd name="connsiteX11" fmla="*/ 0 w 2499528"/>
                <a:gd name="connsiteY11" fmla="*/ 1472442 h 2219788"/>
                <a:gd name="connsiteX0" fmla="*/ 0 w 2499528"/>
                <a:gd name="connsiteY0" fmla="*/ 1508300 h 2234896"/>
                <a:gd name="connsiteX1" fmla="*/ 400424 w 2499528"/>
                <a:gd name="connsiteY1" fmla="*/ 689524 h 2234896"/>
                <a:gd name="connsiteX2" fmla="*/ 1332753 w 2499528"/>
                <a:gd name="connsiteY2" fmla="*/ 61995 h 2234896"/>
                <a:gd name="connsiteX3" fmla="*/ 1912471 w 2499528"/>
                <a:gd name="connsiteY3" fmla="*/ 85901 h 2234896"/>
                <a:gd name="connsiteX4" fmla="*/ 2456330 w 2499528"/>
                <a:gd name="connsiteY4" fmla="*/ 617806 h 2234896"/>
                <a:gd name="connsiteX5" fmla="*/ 2330824 w 2499528"/>
                <a:gd name="connsiteY5" fmla="*/ 1305101 h 2234896"/>
                <a:gd name="connsiteX6" fmla="*/ 1267012 w 2499528"/>
                <a:gd name="connsiteY6" fmla="*/ 910653 h 2234896"/>
                <a:gd name="connsiteX7" fmla="*/ 1183341 w 2499528"/>
                <a:gd name="connsiteY7" fmla="*/ 1639783 h 2234896"/>
                <a:gd name="connsiteX8" fmla="*/ 2211294 w 2499528"/>
                <a:gd name="connsiteY8" fmla="*/ 2159736 h 2234896"/>
                <a:gd name="connsiteX9" fmla="*/ 1219200 w 2499528"/>
                <a:gd name="connsiteY9" fmla="*/ 2219501 h 2234896"/>
                <a:gd name="connsiteX10" fmla="*/ 525930 w 2499528"/>
                <a:gd name="connsiteY10" fmla="*/ 2040206 h 2234896"/>
                <a:gd name="connsiteX11" fmla="*/ 0 w 2499528"/>
                <a:gd name="connsiteY11" fmla="*/ 1472442 h 2234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99528" h="2234896">
                  <a:moveTo>
                    <a:pt x="0" y="1508300"/>
                  </a:moveTo>
                  <a:cubicBezTo>
                    <a:pt x="106580" y="1274221"/>
                    <a:pt x="178299" y="930575"/>
                    <a:pt x="400424" y="689524"/>
                  </a:cubicBezTo>
                  <a:cubicBezTo>
                    <a:pt x="622550" y="448473"/>
                    <a:pt x="1080745" y="162599"/>
                    <a:pt x="1332753" y="61995"/>
                  </a:cubicBezTo>
                  <a:cubicBezTo>
                    <a:pt x="1584761" y="-38609"/>
                    <a:pt x="1725208" y="-6734"/>
                    <a:pt x="1912471" y="85901"/>
                  </a:cubicBezTo>
                  <a:cubicBezTo>
                    <a:pt x="2099734" y="178536"/>
                    <a:pt x="2386605" y="414606"/>
                    <a:pt x="2456330" y="617806"/>
                  </a:cubicBezTo>
                  <a:cubicBezTo>
                    <a:pt x="2526055" y="821006"/>
                    <a:pt x="2529044" y="1256293"/>
                    <a:pt x="2330824" y="1305101"/>
                  </a:cubicBezTo>
                  <a:cubicBezTo>
                    <a:pt x="2132604" y="1353909"/>
                    <a:pt x="1458259" y="854873"/>
                    <a:pt x="1267012" y="910653"/>
                  </a:cubicBezTo>
                  <a:cubicBezTo>
                    <a:pt x="1075765" y="966433"/>
                    <a:pt x="1092698" y="1456504"/>
                    <a:pt x="1183341" y="1639783"/>
                  </a:cubicBezTo>
                  <a:cubicBezTo>
                    <a:pt x="1273984" y="1823062"/>
                    <a:pt x="2205318" y="2063116"/>
                    <a:pt x="2211294" y="2159736"/>
                  </a:cubicBezTo>
                  <a:cubicBezTo>
                    <a:pt x="2217270" y="2256356"/>
                    <a:pt x="1500094" y="2239423"/>
                    <a:pt x="1219200" y="2219501"/>
                  </a:cubicBezTo>
                  <a:cubicBezTo>
                    <a:pt x="938306" y="2199579"/>
                    <a:pt x="729130" y="2164716"/>
                    <a:pt x="525930" y="2040206"/>
                  </a:cubicBezTo>
                  <a:cubicBezTo>
                    <a:pt x="322730" y="1915696"/>
                    <a:pt x="168835" y="1713991"/>
                    <a:pt x="0" y="1472442"/>
                  </a:cubicBezTo>
                </a:path>
              </a:pathLst>
            </a:custGeom>
            <a:solidFill>
              <a:srgbClr val="00B05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32" name="Oval 31"/>
          <p:cNvSpPr/>
          <p:nvPr/>
        </p:nvSpPr>
        <p:spPr>
          <a:xfrm>
            <a:off x="927617" y="1983575"/>
            <a:ext cx="1407459" cy="1407459"/>
          </a:xfrm>
          <a:prstGeom prst="ellipse">
            <a:avLst/>
          </a:prstGeom>
          <a:solidFill>
            <a:srgbClr val="00B05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58000" y="5943019"/>
            <a:ext cx="1981200" cy="292893"/>
          </a:xfrm>
        </p:spPr>
        <p:txBody>
          <a:bodyPr/>
          <a:lstStyle/>
          <a:p>
            <a:pPr>
              <a:defRPr/>
            </a:pPr>
            <a:r>
              <a:rPr lang="en-US" sz="1050" dirty="0"/>
              <a:t>Slide credit: Andrew Ng </a:t>
            </a: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</p:spPr>
        <p:txBody>
          <a:bodyPr/>
          <a:lstStyle/>
          <a:p>
            <a:r>
              <a:rPr lang="en-US" dirty="0" smtClean="0"/>
              <a:t>Nonlinear Decision boundary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15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96918" y="1396808"/>
            <a:ext cx="2803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Training set: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457200" y="4825425"/>
            <a:ext cx="6172200" cy="1077218"/>
            <a:chOff x="457200" y="3182757"/>
            <a:chExt cx="5638800" cy="1077218"/>
          </a:xfrm>
        </p:grpSpPr>
        <p:sp>
          <p:nvSpPr>
            <p:cNvPr id="21" name="TextBox 20"/>
            <p:cNvSpPr txBox="1"/>
            <p:nvPr/>
          </p:nvSpPr>
          <p:spPr>
            <a:xfrm>
              <a:off x="457200" y="3182757"/>
              <a:ext cx="56388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How to choose </a:t>
              </a:r>
              <a:r>
                <a:rPr lang="en-US" sz="3200" dirty="0" smtClean="0"/>
                <a:t>parameters (feature weights)    </a:t>
              </a:r>
              <a:r>
                <a:rPr lang="en-US" sz="3200" dirty="0"/>
                <a:t>?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9183" y="3843732"/>
              <a:ext cx="153619" cy="260604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176" y="1481658"/>
            <a:ext cx="5383530" cy="3634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8868" y="2474026"/>
            <a:ext cx="335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 examples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584" y="2087880"/>
            <a:ext cx="1499616" cy="14561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662809"/>
            <a:ext cx="2244852" cy="3063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3637788"/>
            <a:ext cx="2935224" cy="78181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6676" y="543047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US" sz="2800" b="1" dirty="0" smtClean="0"/>
              <a:t>Learning model parameters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5343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Cost function for </a:t>
            </a:r>
            <a:r>
              <a:rPr lang="en-US" b="1" dirty="0"/>
              <a:t>L</a:t>
            </a:r>
            <a:r>
              <a:rPr lang="en-US" b="1" dirty="0" smtClean="0"/>
              <a:t>inear Regression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2226469"/>
                <a:ext cx="8379426" cy="3263504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25" i="1" dirty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625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25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625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25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25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25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625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625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25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25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25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625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625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25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25" i="1" dirty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625" i="1" dirty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625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625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625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625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625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625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625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625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625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625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625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625" i="1" dirty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625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25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25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625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25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25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25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625" dirty="0"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sz="2625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625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25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625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sz="2625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625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25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625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25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625" i="1" dirty="0">
                              <a:latin typeface="Cambria Math" panose="02040503050406030204" pitchFamily="18" charset="0"/>
                            </a:rPr>
                            <m:t>),</m:t>
                          </m:r>
                          <m:r>
                            <a:rPr lang="en-US" sz="2625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625" i="1" dirty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sz="2925" dirty="0"/>
              </a:p>
              <a:p>
                <a:pPr marL="0" indent="0">
                  <a:buNone/>
                </a:pPr>
                <a:endParaRPr lang="en-US" sz="2625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25" dirty="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3225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25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25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25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3225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25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25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25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25" i="1" dirty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3225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25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25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3225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25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25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25" i="1" dirty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3225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225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25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3225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25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sz="3225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25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72568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107328" y="3496705"/>
            <a:ext cx="5371600" cy="1150981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467307" y="5726907"/>
            <a:ext cx="1676693" cy="273844"/>
          </a:xfrm>
        </p:spPr>
        <p:txBody>
          <a:bodyPr/>
          <a:lstStyle/>
          <a:p>
            <a:pPr>
              <a:defRPr/>
            </a:pPr>
            <a:r>
              <a:rPr lang="en-US" sz="1050" dirty="0"/>
              <a:t>Slide credit: Andrew Ng </a:t>
            </a:r>
          </a:p>
        </p:txBody>
      </p:sp>
    </p:spTree>
    <p:extLst>
      <p:ext uri="{BB962C8B-B14F-4D97-AF65-F5344CB8AC3E}">
        <p14:creationId xmlns:p14="http://schemas.microsoft.com/office/powerpoint/2010/main" val="294819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733579" y="1619611"/>
            <a:ext cx="3533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Linear regression: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050" y="1571625"/>
            <a:ext cx="4219956" cy="6515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53" y="2532253"/>
            <a:ext cx="5298948" cy="445770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1066800" y="3581400"/>
            <a:ext cx="0" cy="2168626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38201" y="5509641"/>
            <a:ext cx="3200399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1" y="5606796"/>
            <a:ext cx="153619" cy="2606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883" y="3672671"/>
            <a:ext cx="427939" cy="24505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752600" y="3505200"/>
            <a:ext cx="2110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“non-convex”</a:t>
            </a:r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5410200" y="3581400"/>
            <a:ext cx="0" cy="2168626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181601" y="5509641"/>
            <a:ext cx="3200399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1" y="5606796"/>
            <a:ext cx="153619" cy="26060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061" y="3810003"/>
            <a:ext cx="427939" cy="245059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6248401" y="3505200"/>
            <a:ext cx="1307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“convex”</a:t>
            </a:r>
          </a:p>
        </p:txBody>
      </p:sp>
      <p:sp>
        <p:nvSpPr>
          <p:cNvPr id="2" name="Freeform 1"/>
          <p:cNvSpPr/>
          <p:nvPr/>
        </p:nvSpPr>
        <p:spPr>
          <a:xfrm>
            <a:off x="1261534" y="4201366"/>
            <a:ext cx="3005666" cy="1050700"/>
          </a:xfrm>
          <a:custGeom>
            <a:avLst/>
            <a:gdLst>
              <a:gd name="connsiteX0" fmla="*/ 0 w 3005666"/>
              <a:gd name="connsiteY0" fmla="*/ 215192 h 1050700"/>
              <a:gd name="connsiteX1" fmla="*/ 336176 w 3005666"/>
              <a:gd name="connsiteY1" fmla="*/ 94169 h 1050700"/>
              <a:gd name="connsiteX2" fmla="*/ 443753 w 3005666"/>
              <a:gd name="connsiteY2" fmla="*/ 403451 h 1050700"/>
              <a:gd name="connsiteX3" fmla="*/ 739588 w 3005666"/>
              <a:gd name="connsiteY3" fmla="*/ 242086 h 1050700"/>
              <a:gd name="connsiteX4" fmla="*/ 833717 w 3005666"/>
              <a:gd name="connsiteY4" fmla="*/ 806863 h 1050700"/>
              <a:gd name="connsiteX5" fmla="*/ 1116105 w 3005666"/>
              <a:gd name="connsiteY5" fmla="*/ 591710 h 1050700"/>
              <a:gd name="connsiteX6" fmla="*/ 1640541 w 3005666"/>
              <a:gd name="connsiteY6" fmla="*/ 1048910 h 1050700"/>
              <a:gd name="connsiteX7" fmla="*/ 1936376 w 3005666"/>
              <a:gd name="connsiteY7" fmla="*/ 390004 h 1050700"/>
              <a:gd name="connsiteX8" fmla="*/ 2286000 w 3005666"/>
              <a:gd name="connsiteY8" fmla="*/ 632051 h 1050700"/>
              <a:gd name="connsiteX9" fmla="*/ 2649070 w 3005666"/>
              <a:gd name="connsiteY9" fmla="*/ 147957 h 1050700"/>
              <a:gd name="connsiteX10" fmla="*/ 2649070 w 3005666"/>
              <a:gd name="connsiteY10" fmla="*/ 67274 h 1050700"/>
              <a:gd name="connsiteX11" fmla="*/ 2635623 w 3005666"/>
              <a:gd name="connsiteY11" fmla="*/ 94169 h 1050700"/>
              <a:gd name="connsiteX12" fmla="*/ 2662517 w 3005666"/>
              <a:gd name="connsiteY12" fmla="*/ 107616 h 1050700"/>
              <a:gd name="connsiteX13" fmla="*/ 2689411 w 3005666"/>
              <a:gd name="connsiteY13" fmla="*/ 121063 h 1050700"/>
              <a:gd name="connsiteX14" fmla="*/ 2904564 w 3005666"/>
              <a:gd name="connsiteY14" fmla="*/ 174851 h 1050700"/>
              <a:gd name="connsiteX15" fmla="*/ 2998694 w 3005666"/>
              <a:gd name="connsiteY15" fmla="*/ 26933 h 1050700"/>
              <a:gd name="connsiteX16" fmla="*/ 2998694 w 3005666"/>
              <a:gd name="connsiteY16" fmla="*/ 39 h 1050700"/>
              <a:gd name="connsiteX17" fmla="*/ 2998694 w 3005666"/>
              <a:gd name="connsiteY17" fmla="*/ 39 h 105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05666" h="1050700">
                <a:moveTo>
                  <a:pt x="0" y="215192"/>
                </a:moveTo>
                <a:cubicBezTo>
                  <a:pt x="131108" y="138992"/>
                  <a:pt x="262217" y="62792"/>
                  <a:pt x="336176" y="94169"/>
                </a:cubicBezTo>
                <a:cubicBezTo>
                  <a:pt x="410135" y="125546"/>
                  <a:pt x="376518" y="378798"/>
                  <a:pt x="443753" y="403451"/>
                </a:cubicBezTo>
                <a:cubicBezTo>
                  <a:pt x="510988" y="428104"/>
                  <a:pt x="674594" y="174851"/>
                  <a:pt x="739588" y="242086"/>
                </a:cubicBezTo>
                <a:cubicBezTo>
                  <a:pt x="804582" y="309321"/>
                  <a:pt x="770964" y="748592"/>
                  <a:pt x="833717" y="806863"/>
                </a:cubicBezTo>
                <a:cubicBezTo>
                  <a:pt x="896470" y="865134"/>
                  <a:pt x="981634" y="551369"/>
                  <a:pt x="1116105" y="591710"/>
                </a:cubicBezTo>
                <a:cubicBezTo>
                  <a:pt x="1250576" y="632051"/>
                  <a:pt x="1503829" y="1082528"/>
                  <a:pt x="1640541" y="1048910"/>
                </a:cubicBezTo>
                <a:cubicBezTo>
                  <a:pt x="1777253" y="1015292"/>
                  <a:pt x="1828800" y="459481"/>
                  <a:pt x="1936376" y="390004"/>
                </a:cubicBezTo>
                <a:cubicBezTo>
                  <a:pt x="2043953" y="320528"/>
                  <a:pt x="2167218" y="672392"/>
                  <a:pt x="2286000" y="632051"/>
                </a:cubicBezTo>
                <a:cubicBezTo>
                  <a:pt x="2404782" y="591710"/>
                  <a:pt x="2588558" y="242086"/>
                  <a:pt x="2649070" y="147957"/>
                </a:cubicBezTo>
                <a:cubicBezTo>
                  <a:pt x="2709582" y="53828"/>
                  <a:pt x="2651311" y="76239"/>
                  <a:pt x="2649070" y="67274"/>
                </a:cubicBezTo>
                <a:cubicBezTo>
                  <a:pt x="2646829" y="58309"/>
                  <a:pt x="2633382" y="87445"/>
                  <a:pt x="2635623" y="94169"/>
                </a:cubicBezTo>
                <a:cubicBezTo>
                  <a:pt x="2637864" y="100893"/>
                  <a:pt x="2662517" y="107616"/>
                  <a:pt x="2662517" y="107616"/>
                </a:cubicBezTo>
                <a:cubicBezTo>
                  <a:pt x="2671482" y="112098"/>
                  <a:pt x="2649070" y="109857"/>
                  <a:pt x="2689411" y="121063"/>
                </a:cubicBezTo>
                <a:cubicBezTo>
                  <a:pt x="2729752" y="132269"/>
                  <a:pt x="2853017" y="190539"/>
                  <a:pt x="2904564" y="174851"/>
                </a:cubicBezTo>
                <a:cubicBezTo>
                  <a:pt x="2956111" y="159163"/>
                  <a:pt x="2983006" y="56068"/>
                  <a:pt x="2998694" y="26933"/>
                </a:cubicBezTo>
                <a:cubicBezTo>
                  <a:pt x="3014382" y="-2202"/>
                  <a:pt x="2998694" y="39"/>
                  <a:pt x="2998694" y="39"/>
                </a:cubicBezTo>
                <a:lnTo>
                  <a:pt x="2998694" y="39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5634318" y="4195482"/>
            <a:ext cx="2649070" cy="1129662"/>
          </a:xfrm>
          <a:custGeom>
            <a:avLst/>
            <a:gdLst>
              <a:gd name="connsiteX0" fmla="*/ 0 w 2649070"/>
              <a:gd name="connsiteY0" fmla="*/ 0 h 1129662"/>
              <a:gd name="connsiteX1" fmla="*/ 1290917 w 2649070"/>
              <a:gd name="connsiteY1" fmla="*/ 1129553 h 1129662"/>
              <a:gd name="connsiteX2" fmla="*/ 2649070 w 2649070"/>
              <a:gd name="connsiteY2" fmla="*/ 53789 h 1129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9070" h="1129662">
                <a:moveTo>
                  <a:pt x="0" y="0"/>
                </a:moveTo>
                <a:cubicBezTo>
                  <a:pt x="424702" y="560294"/>
                  <a:pt x="849405" y="1120588"/>
                  <a:pt x="1290917" y="1129553"/>
                </a:cubicBezTo>
                <a:cubicBezTo>
                  <a:pt x="1732429" y="1138518"/>
                  <a:pt x="2190749" y="596153"/>
                  <a:pt x="2649070" y="5378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136686" y="579701"/>
            <a:ext cx="6120680" cy="85010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2800" b="1" dirty="0" smtClean="0">
                <a:latin typeface="Tahoma" charset="0"/>
                <a:ea typeface="+mn-ea"/>
                <a:cs typeface="+mn-cs"/>
              </a:rPr>
              <a:t>MSE Cost Function</a:t>
            </a:r>
            <a:endParaRPr lang="en-US" sz="2800" b="1" dirty="0"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072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81"/>
          <p:cNvSpPr txBox="1">
            <a:spLocks noGrp="1"/>
          </p:cNvSpPr>
          <p:nvPr>
            <p:ph type="title"/>
          </p:nvPr>
        </p:nvSpPr>
        <p:spPr>
          <a:xfrm>
            <a:off x="39114" y="571243"/>
            <a:ext cx="73086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Supervised Learning: Classification</a:t>
            </a:r>
            <a:endParaRPr sz="3600" b="1" dirty="0"/>
          </a:p>
        </p:txBody>
      </p:sp>
      <p:sp>
        <p:nvSpPr>
          <p:cNvPr id="814" name="Google Shape;814;p81"/>
          <p:cNvSpPr/>
          <p:nvPr/>
        </p:nvSpPr>
        <p:spPr>
          <a:xfrm>
            <a:off x="2015702" y="3406317"/>
            <a:ext cx="171450" cy="1972310"/>
          </a:xfrm>
          <a:custGeom>
            <a:avLst/>
            <a:gdLst/>
            <a:ahLst/>
            <a:cxnLst/>
            <a:rect l="l" t="t" r="r" b="b"/>
            <a:pathLst>
              <a:path w="171450" h="1972310" extrusionOk="0">
                <a:moveTo>
                  <a:pt x="104625" y="108267"/>
                </a:moveTo>
                <a:lnTo>
                  <a:pt x="66525" y="108267"/>
                </a:lnTo>
                <a:lnTo>
                  <a:pt x="66525" y="1972132"/>
                </a:lnTo>
                <a:lnTo>
                  <a:pt x="104625" y="1972132"/>
                </a:lnTo>
                <a:lnTo>
                  <a:pt x="104625" y="108267"/>
                </a:lnTo>
                <a:close/>
              </a:path>
              <a:path w="171450" h="1972310" extrusionOk="0">
                <a:moveTo>
                  <a:pt x="85575" y="0"/>
                </a:moveTo>
                <a:lnTo>
                  <a:pt x="2441" y="142506"/>
                </a:lnTo>
                <a:lnTo>
                  <a:pt x="0" y="149668"/>
                </a:lnTo>
                <a:lnTo>
                  <a:pt x="474" y="156956"/>
                </a:lnTo>
                <a:lnTo>
                  <a:pt x="3646" y="163534"/>
                </a:lnTo>
                <a:lnTo>
                  <a:pt x="9299" y="168567"/>
                </a:lnTo>
                <a:lnTo>
                  <a:pt x="16455" y="171006"/>
                </a:lnTo>
                <a:lnTo>
                  <a:pt x="23742" y="170529"/>
                </a:lnTo>
                <a:lnTo>
                  <a:pt x="30319" y="167356"/>
                </a:lnTo>
                <a:lnTo>
                  <a:pt x="35347" y="161709"/>
                </a:lnTo>
                <a:lnTo>
                  <a:pt x="66525" y="108267"/>
                </a:lnTo>
                <a:lnTo>
                  <a:pt x="148725" y="108267"/>
                </a:lnTo>
                <a:lnTo>
                  <a:pt x="85575" y="0"/>
                </a:lnTo>
                <a:close/>
              </a:path>
              <a:path w="171450" h="1972310" extrusionOk="0">
                <a:moveTo>
                  <a:pt x="148725" y="108267"/>
                </a:moveTo>
                <a:lnTo>
                  <a:pt x="104625" y="108267"/>
                </a:lnTo>
                <a:lnTo>
                  <a:pt x="135791" y="161709"/>
                </a:lnTo>
                <a:lnTo>
                  <a:pt x="140818" y="167356"/>
                </a:lnTo>
                <a:lnTo>
                  <a:pt x="147396" y="170529"/>
                </a:lnTo>
                <a:lnTo>
                  <a:pt x="154683" y="171006"/>
                </a:lnTo>
                <a:lnTo>
                  <a:pt x="161839" y="168567"/>
                </a:lnTo>
                <a:lnTo>
                  <a:pt x="167493" y="163534"/>
                </a:lnTo>
                <a:lnTo>
                  <a:pt x="170668" y="156956"/>
                </a:lnTo>
                <a:lnTo>
                  <a:pt x="171143" y="149668"/>
                </a:lnTo>
                <a:lnTo>
                  <a:pt x="168697" y="142506"/>
                </a:lnTo>
                <a:lnTo>
                  <a:pt x="148725" y="108267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5" name="Google Shape;815;p81"/>
          <p:cNvSpPr/>
          <p:nvPr/>
        </p:nvSpPr>
        <p:spPr>
          <a:xfrm>
            <a:off x="1962975" y="4834915"/>
            <a:ext cx="4946015" cy="172085"/>
          </a:xfrm>
          <a:custGeom>
            <a:avLst/>
            <a:gdLst/>
            <a:ahLst/>
            <a:cxnLst/>
            <a:rect l="l" t="t" r="r" b="b"/>
            <a:pathLst>
              <a:path w="4946015" h="172085" extrusionOk="0">
                <a:moveTo>
                  <a:pt x="4793665" y="0"/>
                </a:moveTo>
                <a:lnTo>
                  <a:pt x="4784242" y="2476"/>
                </a:lnTo>
                <a:lnTo>
                  <a:pt x="4780000" y="5511"/>
                </a:lnTo>
                <a:lnTo>
                  <a:pt x="4777346" y="10058"/>
                </a:lnTo>
                <a:lnTo>
                  <a:pt x="4774906" y="17220"/>
                </a:lnTo>
                <a:lnTo>
                  <a:pt x="4775384" y="24507"/>
                </a:lnTo>
                <a:lnTo>
                  <a:pt x="4778557" y="31086"/>
                </a:lnTo>
                <a:lnTo>
                  <a:pt x="4784204" y="36118"/>
                </a:lnTo>
                <a:lnTo>
                  <a:pt x="4837645" y="67284"/>
                </a:lnTo>
                <a:lnTo>
                  <a:pt x="0" y="67284"/>
                </a:lnTo>
                <a:lnTo>
                  <a:pt x="0" y="105384"/>
                </a:lnTo>
                <a:lnTo>
                  <a:pt x="4837645" y="105384"/>
                </a:lnTo>
                <a:lnTo>
                  <a:pt x="4784204" y="136550"/>
                </a:lnTo>
                <a:lnTo>
                  <a:pt x="4778557" y="141583"/>
                </a:lnTo>
                <a:lnTo>
                  <a:pt x="4775384" y="148161"/>
                </a:lnTo>
                <a:lnTo>
                  <a:pt x="4774906" y="155449"/>
                </a:lnTo>
                <a:lnTo>
                  <a:pt x="4777346" y="162610"/>
                </a:lnTo>
                <a:lnTo>
                  <a:pt x="4782379" y="168257"/>
                </a:lnTo>
                <a:lnTo>
                  <a:pt x="4788957" y="171430"/>
                </a:lnTo>
                <a:lnTo>
                  <a:pt x="4796245" y="171908"/>
                </a:lnTo>
                <a:lnTo>
                  <a:pt x="4803406" y="169468"/>
                </a:lnTo>
                <a:lnTo>
                  <a:pt x="4945913" y="86334"/>
                </a:lnTo>
                <a:lnTo>
                  <a:pt x="4798860" y="558"/>
                </a:lnTo>
                <a:lnTo>
                  <a:pt x="4793665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6" name="Google Shape;816;p81"/>
          <p:cNvSpPr/>
          <p:nvPr/>
        </p:nvSpPr>
        <p:spPr>
          <a:xfrm>
            <a:off x="1955800" y="3930650"/>
            <a:ext cx="266700" cy="0"/>
          </a:xfrm>
          <a:custGeom>
            <a:avLst/>
            <a:gdLst/>
            <a:ahLst/>
            <a:cxnLst/>
            <a:rect l="l" t="t" r="r" b="b"/>
            <a:pathLst>
              <a:path w="266700" h="120000" extrusionOk="0">
                <a:moveTo>
                  <a:pt x="0" y="0"/>
                </a:moveTo>
                <a:lnTo>
                  <a:pt x="266700" y="0"/>
                </a:lnTo>
              </a:path>
            </a:pathLst>
          </a:custGeom>
          <a:noFill/>
          <a:ln w="381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7" name="Google Shape;817;p81"/>
          <p:cNvSpPr txBox="1"/>
          <p:nvPr/>
        </p:nvSpPr>
        <p:spPr>
          <a:xfrm>
            <a:off x="200660" y="1198880"/>
            <a:ext cx="7765340" cy="403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9200" rIns="0" bIns="0" anchor="t" anchorCtr="0">
            <a:noAutofit/>
          </a:bodyPr>
          <a:lstStyle/>
          <a:p>
            <a:pPr marL="35814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sz="3200" dirty="0">
                <a:latin typeface="Trebuchet MS"/>
                <a:ea typeface="Trebuchet MS"/>
                <a:cs typeface="Trebuchet MS"/>
                <a:sym typeface="Trebuchet MS"/>
              </a:rPr>
              <a:t>Given (</a:t>
            </a:r>
            <a:r>
              <a:rPr lang="en-US" sz="3200" i="1" dirty="0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3150" baseline="-25000" dirty="0"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lang="en-US" sz="3200" dirty="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-US" sz="3200" i="1" dirty="0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3150" baseline="-25000" dirty="0"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lang="en-US" sz="3200" dirty="0">
                <a:latin typeface="Trebuchet MS"/>
                <a:ea typeface="Trebuchet MS"/>
                <a:cs typeface="Trebuchet MS"/>
                <a:sym typeface="Trebuchet MS"/>
              </a:rPr>
              <a:t>), (</a:t>
            </a:r>
            <a:r>
              <a:rPr lang="en-US" sz="3200" i="1" dirty="0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3150" baseline="-25000" dirty="0"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r>
              <a:rPr lang="en-US" sz="3200" dirty="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-US" sz="3200" i="1" dirty="0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3150" baseline="-25000" dirty="0"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r>
              <a:rPr lang="en-US" sz="3200" dirty="0">
                <a:latin typeface="Trebuchet MS"/>
                <a:ea typeface="Trebuchet MS"/>
                <a:cs typeface="Trebuchet MS"/>
                <a:sym typeface="Trebuchet MS"/>
              </a:rPr>
              <a:t>), ..., (</a:t>
            </a:r>
            <a:r>
              <a:rPr lang="en-US" sz="3200" i="1" dirty="0" err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3150" baseline="-25000" dirty="0" err="1">
                <a:latin typeface="Trebuchet MS"/>
                <a:ea typeface="Trebuchet MS"/>
                <a:cs typeface="Trebuchet MS"/>
                <a:sym typeface="Trebuchet MS"/>
              </a:rPr>
              <a:t>n</a:t>
            </a:r>
            <a:r>
              <a:rPr lang="en-US" sz="3200" dirty="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-US" sz="3200" i="1" dirty="0" err="1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3150" baseline="-25000" dirty="0" err="1">
                <a:latin typeface="Trebuchet MS"/>
                <a:ea typeface="Trebuchet MS"/>
                <a:cs typeface="Trebuchet MS"/>
                <a:sym typeface="Trebuchet MS"/>
              </a:rPr>
              <a:t>n</a:t>
            </a:r>
            <a:r>
              <a:rPr lang="en-US" sz="3200" dirty="0"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sz="32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358140" marR="0" lvl="0" indent="-342900" algn="l" rtl="0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sz="3200" dirty="0">
                <a:latin typeface="Trebuchet MS"/>
                <a:ea typeface="Trebuchet MS"/>
                <a:cs typeface="Trebuchet MS"/>
                <a:sym typeface="Trebuchet MS"/>
              </a:rPr>
              <a:t>Learn a function </a:t>
            </a:r>
            <a:r>
              <a:rPr lang="en-US" sz="3200" i="1" dirty="0"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3200" dirty="0">
                <a:latin typeface="Trebuchet MS"/>
                <a:ea typeface="Trebuchet MS"/>
                <a:cs typeface="Trebuchet MS"/>
                <a:sym typeface="Trebuchet MS"/>
              </a:rPr>
              <a:t>(</a:t>
            </a:r>
            <a:r>
              <a:rPr lang="en-US" sz="3200" i="1" dirty="0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3200" dirty="0">
                <a:latin typeface="Trebuchet MS"/>
                <a:ea typeface="Trebuchet MS"/>
                <a:cs typeface="Trebuchet MS"/>
                <a:sym typeface="Trebuchet MS"/>
              </a:rPr>
              <a:t>) to predict </a:t>
            </a:r>
            <a:r>
              <a:rPr lang="en-US" sz="3200" i="1" dirty="0">
                <a:latin typeface="Times New Roman"/>
                <a:ea typeface="Times New Roman"/>
                <a:cs typeface="Times New Roman"/>
                <a:sym typeface="Times New Roman"/>
              </a:rPr>
              <a:t>y </a:t>
            </a:r>
            <a:r>
              <a:rPr lang="en-US" sz="3200" dirty="0">
                <a:latin typeface="Trebuchet MS"/>
                <a:ea typeface="Trebuchet MS"/>
                <a:cs typeface="Trebuchet MS"/>
                <a:sym typeface="Trebuchet MS"/>
              </a:rPr>
              <a:t>given </a:t>
            </a:r>
            <a:r>
              <a:rPr lang="en-US" sz="3200" i="1" dirty="0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3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72440" marR="0" lvl="0" indent="0" algn="l" rtl="0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None/>
            </a:pP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en-US" sz="2800" i="1" dirty="0">
                <a:latin typeface="Times New Roman"/>
                <a:ea typeface="Times New Roman"/>
                <a:cs typeface="Times New Roman"/>
                <a:sym typeface="Times New Roman"/>
              </a:rPr>
              <a:t>y </a:t>
            </a:r>
            <a:r>
              <a:rPr lang="en-US" sz="2800" dirty="0">
                <a:latin typeface="Trebuchet MS"/>
                <a:ea typeface="Trebuchet MS"/>
                <a:cs typeface="Trebuchet MS"/>
                <a:sym typeface="Trebuchet MS"/>
              </a:rPr>
              <a:t>is categorical == </a:t>
            </a:r>
            <a:r>
              <a:rPr lang="en-US" sz="2800" dirty="0" smtClean="0">
                <a:latin typeface="Trebuchet MS"/>
                <a:ea typeface="Trebuchet MS"/>
                <a:cs typeface="Trebuchet MS"/>
                <a:sym typeface="Trebuchet MS"/>
              </a:rPr>
              <a:t>classification</a:t>
            </a:r>
            <a:endParaRPr lang="en-US" sz="28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72440" marR="0" lvl="0" indent="0" algn="l" rtl="0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None/>
            </a:pPr>
            <a:r>
              <a:rPr lang="en-US" sz="2000" dirty="0" smtClean="0">
                <a:latin typeface="Trebuchet MS"/>
                <a:ea typeface="Trebuchet MS"/>
                <a:cs typeface="Trebuchet MS"/>
                <a:sym typeface="Trebuchet MS"/>
              </a:rPr>
              <a:t>Breast </a:t>
            </a:r>
            <a:r>
              <a:rPr lang="en-US" sz="2000" dirty="0">
                <a:latin typeface="Trebuchet MS"/>
                <a:ea typeface="Trebuchet MS"/>
                <a:cs typeface="Trebuchet MS"/>
                <a:sym typeface="Trebuchet MS"/>
              </a:rPr>
              <a:t>Cancer (Malignant / Benign)</a:t>
            </a:r>
            <a:endParaRPr sz="20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endParaRPr sz="245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2000" dirty="0">
                <a:latin typeface="Trebuchet MS"/>
                <a:ea typeface="Trebuchet MS"/>
                <a:cs typeface="Trebuchet MS"/>
                <a:sym typeface="Trebuchet MS"/>
              </a:rPr>
              <a:t>1(Malignant)</a:t>
            </a:r>
            <a:endParaRPr sz="20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endParaRPr sz="23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7592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2000" dirty="0">
                <a:latin typeface="Trebuchet MS"/>
                <a:ea typeface="Trebuchet MS"/>
                <a:cs typeface="Trebuchet MS"/>
                <a:sym typeface="Trebuchet MS"/>
              </a:rPr>
              <a:t>0(Benign)</a:t>
            </a:r>
            <a:endParaRPr sz="20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18" name="Google Shape;818;p81"/>
          <p:cNvSpPr/>
          <p:nvPr/>
        </p:nvSpPr>
        <p:spPr>
          <a:xfrm>
            <a:off x="2311400" y="4762500"/>
            <a:ext cx="355600" cy="368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9" name="Google Shape;819;p81"/>
          <p:cNvSpPr/>
          <p:nvPr/>
        </p:nvSpPr>
        <p:spPr>
          <a:xfrm>
            <a:off x="2374900" y="4806950"/>
            <a:ext cx="228600" cy="228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0" name="Google Shape;820;p81"/>
          <p:cNvSpPr/>
          <p:nvPr/>
        </p:nvSpPr>
        <p:spPr>
          <a:xfrm>
            <a:off x="2368550" y="4800600"/>
            <a:ext cx="241300" cy="2413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1" name="Google Shape;821;p81"/>
          <p:cNvSpPr/>
          <p:nvPr/>
        </p:nvSpPr>
        <p:spPr>
          <a:xfrm>
            <a:off x="2882900" y="4762500"/>
            <a:ext cx="355600" cy="368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2" name="Google Shape;822;p81"/>
          <p:cNvSpPr/>
          <p:nvPr/>
        </p:nvSpPr>
        <p:spPr>
          <a:xfrm>
            <a:off x="2946400" y="4806950"/>
            <a:ext cx="228600" cy="228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3" name="Google Shape;823;p81"/>
          <p:cNvSpPr/>
          <p:nvPr/>
        </p:nvSpPr>
        <p:spPr>
          <a:xfrm>
            <a:off x="2946400" y="48069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 extrusionOk="0">
                <a:moveTo>
                  <a:pt x="0" y="114300"/>
                </a:moveTo>
                <a:lnTo>
                  <a:pt x="8982" y="69809"/>
                </a:lnTo>
                <a:lnTo>
                  <a:pt x="33477" y="33477"/>
                </a:lnTo>
                <a:lnTo>
                  <a:pt x="69809" y="8982"/>
                </a:lnTo>
                <a:lnTo>
                  <a:pt x="114300" y="0"/>
                </a:lnTo>
                <a:lnTo>
                  <a:pt x="158790" y="8982"/>
                </a:lnTo>
                <a:lnTo>
                  <a:pt x="195122" y="33477"/>
                </a:lnTo>
                <a:lnTo>
                  <a:pt x="219617" y="69809"/>
                </a:lnTo>
                <a:lnTo>
                  <a:pt x="228600" y="114300"/>
                </a:lnTo>
                <a:lnTo>
                  <a:pt x="219617" y="158790"/>
                </a:lnTo>
                <a:lnTo>
                  <a:pt x="195122" y="195122"/>
                </a:lnTo>
                <a:lnTo>
                  <a:pt x="158790" y="219617"/>
                </a:lnTo>
                <a:lnTo>
                  <a:pt x="114300" y="228600"/>
                </a:lnTo>
                <a:lnTo>
                  <a:pt x="69809" y="219617"/>
                </a:lnTo>
                <a:lnTo>
                  <a:pt x="33477" y="195122"/>
                </a:lnTo>
                <a:lnTo>
                  <a:pt x="8982" y="158790"/>
                </a:lnTo>
                <a:lnTo>
                  <a:pt x="0" y="11430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4" name="Google Shape;824;p81"/>
          <p:cNvSpPr/>
          <p:nvPr/>
        </p:nvSpPr>
        <p:spPr>
          <a:xfrm>
            <a:off x="2692400" y="4762500"/>
            <a:ext cx="355600" cy="368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5" name="Google Shape;825;p81"/>
          <p:cNvSpPr/>
          <p:nvPr/>
        </p:nvSpPr>
        <p:spPr>
          <a:xfrm>
            <a:off x="2755900" y="4806950"/>
            <a:ext cx="228600" cy="228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6" name="Google Shape;826;p81"/>
          <p:cNvSpPr/>
          <p:nvPr/>
        </p:nvSpPr>
        <p:spPr>
          <a:xfrm>
            <a:off x="2755900" y="48069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 extrusionOk="0">
                <a:moveTo>
                  <a:pt x="0" y="114300"/>
                </a:moveTo>
                <a:lnTo>
                  <a:pt x="8982" y="69809"/>
                </a:lnTo>
                <a:lnTo>
                  <a:pt x="33477" y="33477"/>
                </a:lnTo>
                <a:lnTo>
                  <a:pt x="69809" y="8982"/>
                </a:lnTo>
                <a:lnTo>
                  <a:pt x="114300" y="0"/>
                </a:lnTo>
                <a:lnTo>
                  <a:pt x="158790" y="8982"/>
                </a:lnTo>
                <a:lnTo>
                  <a:pt x="195122" y="33477"/>
                </a:lnTo>
                <a:lnTo>
                  <a:pt x="219617" y="69809"/>
                </a:lnTo>
                <a:lnTo>
                  <a:pt x="228600" y="114300"/>
                </a:lnTo>
                <a:lnTo>
                  <a:pt x="219617" y="158790"/>
                </a:lnTo>
                <a:lnTo>
                  <a:pt x="195122" y="195122"/>
                </a:lnTo>
                <a:lnTo>
                  <a:pt x="158790" y="219617"/>
                </a:lnTo>
                <a:lnTo>
                  <a:pt x="114300" y="228600"/>
                </a:lnTo>
                <a:lnTo>
                  <a:pt x="69809" y="219617"/>
                </a:lnTo>
                <a:lnTo>
                  <a:pt x="33477" y="195122"/>
                </a:lnTo>
                <a:lnTo>
                  <a:pt x="8982" y="158790"/>
                </a:lnTo>
                <a:lnTo>
                  <a:pt x="0" y="11430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7" name="Google Shape;827;p81"/>
          <p:cNvSpPr/>
          <p:nvPr/>
        </p:nvSpPr>
        <p:spPr>
          <a:xfrm>
            <a:off x="3390900" y="4762500"/>
            <a:ext cx="368300" cy="3683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8" name="Google Shape;828;p81"/>
          <p:cNvSpPr/>
          <p:nvPr/>
        </p:nvSpPr>
        <p:spPr>
          <a:xfrm>
            <a:off x="3462782" y="4806950"/>
            <a:ext cx="228600" cy="228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9" name="Google Shape;829;p81"/>
          <p:cNvSpPr/>
          <p:nvPr/>
        </p:nvSpPr>
        <p:spPr>
          <a:xfrm>
            <a:off x="3456432" y="4800600"/>
            <a:ext cx="241300" cy="2413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0" name="Google Shape;830;p81"/>
          <p:cNvSpPr/>
          <p:nvPr/>
        </p:nvSpPr>
        <p:spPr>
          <a:xfrm>
            <a:off x="4191000" y="4762500"/>
            <a:ext cx="355600" cy="368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1" name="Google Shape;831;p81"/>
          <p:cNvSpPr/>
          <p:nvPr/>
        </p:nvSpPr>
        <p:spPr>
          <a:xfrm>
            <a:off x="4254500" y="4806950"/>
            <a:ext cx="228600" cy="228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2" name="Google Shape;832;p81"/>
          <p:cNvSpPr/>
          <p:nvPr/>
        </p:nvSpPr>
        <p:spPr>
          <a:xfrm>
            <a:off x="4248150" y="4800600"/>
            <a:ext cx="241300" cy="2413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3" name="Google Shape;833;p81"/>
          <p:cNvSpPr/>
          <p:nvPr/>
        </p:nvSpPr>
        <p:spPr>
          <a:xfrm>
            <a:off x="4737100" y="4762500"/>
            <a:ext cx="355600" cy="368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4" name="Google Shape;834;p81"/>
          <p:cNvSpPr/>
          <p:nvPr/>
        </p:nvSpPr>
        <p:spPr>
          <a:xfrm>
            <a:off x="4800600" y="4806950"/>
            <a:ext cx="228600" cy="228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5" name="Google Shape;835;p81"/>
          <p:cNvSpPr/>
          <p:nvPr/>
        </p:nvSpPr>
        <p:spPr>
          <a:xfrm>
            <a:off x="4794250" y="4800600"/>
            <a:ext cx="241300" cy="2413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6" name="Google Shape;836;p81"/>
          <p:cNvSpPr/>
          <p:nvPr/>
        </p:nvSpPr>
        <p:spPr>
          <a:xfrm>
            <a:off x="5257800" y="3759200"/>
            <a:ext cx="368300" cy="3683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7" name="Google Shape;837;p81"/>
          <p:cNvSpPr/>
          <p:nvPr/>
        </p:nvSpPr>
        <p:spPr>
          <a:xfrm>
            <a:off x="5316689" y="3803650"/>
            <a:ext cx="241300" cy="241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8" name="Google Shape;838;p81"/>
          <p:cNvSpPr/>
          <p:nvPr/>
        </p:nvSpPr>
        <p:spPr>
          <a:xfrm>
            <a:off x="5727700" y="3759200"/>
            <a:ext cx="355600" cy="3683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9" name="Google Shape;839;p81"/>
          <p:cNvSpPr/>
          <p:nvPr/>
        </p:nvSpPr>
        <p:spPr>
          <a:xfrm>
            <a:off x="5784850" y="3803650"/>
            <a:ext cx="241300" cy="2413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0" name="Google Shape;840;p81"/>
          <p:cNvSpPr/>
          <p:nvPr/>
        </p:nvSpPr>
        <p:spPr>
          <a:xfrm>
            <a:off x="6032500" y="3759200"/>
            <a:ext cx="368300" cy="3683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1" name="Google Shape;841;p81"/>
          <p:cNvSpPr/>
          <p:nvPr/>
        </p:nvSpPr>
        <p:spPr>
          <a:xfrm>
            <a:off x="6102286" y="3803650"/>
            <a:ext cx="241300" cy="241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2" name="Google Shape;842;p81"/>
          <p:cNvSpPr/>
          <p:nvPr/>
        </p:nvSpPr>
        <p:spPr>
          <a:xfrm>
            <a:off x="4508500" y="3759200"/>
            <a:ext cx="355600" cy="3683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3" name="Google Shape;843;p81"/>
          <p:cNvSpPr/>
          <p:nvPr/>
        </p:nvSpPr>
        <p:spPr>
          <a:xfrm>
            <a:off x="4565650" y="3803650"/>
            <a:ext cx="241300" cy="2413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4" name="Google Shape;844;p81"/>
          <p:cNvSpPr/>
          <p:nvPr/>
        </p:nvSpPr>
        <p:spPr>
          <a:xfrm>
            <a:off x="4076700" y="3759200"/>
            <a:ext cx="355600" cy="3683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5" name="Google Shape;845;p81"/>
          <p:cNvSpPr/>
          <p:nvPr/>
        </p:nvSpPr>
        <p:spPr>
          <a:xfrm>
            <a:off x="4133850" y="3803650"/>
            <a:ext cx="241300" cy="241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6" name="Google Shape;846;p81"/>
          <p:cNvSpPr/>
          <p:nvPr/>
        </p:nvSpPr>
        <p:spPr>
          <a:xfrm>
            <a:off x="1962975" y="6076078"/>
            <a:ext cx="4946015" cy="172085"/>
          </a:xfrm>
          <a:custGeom>
            <a:avLst/>
            <a:gdLst/>
            <a:ahLst/>
            <a:cxnLst/>
            <a:rect l="l" t="t" r="r" b="b"/>
            <a:pathLst>
              <a:path w="4946015" h="172085" extrusionOk="0">
                <a:moveTo>
                  <a:pt x="4793665" y="0"/>
                </a:moveTo>
                <a:lnTo>
                  <a:pt x="4784242" y="2481"/>
                </a:lnTo>
                <a:lnTo>
                  <a:pt x="4780000" y="5520"/>
                </a:lnTo>
                <a:lnTo>
                  <a:pt x="4777346" y="10064"/>
                </a:lnTo>
                <a:lnTo>
                  <a:pt x="4774906" y="17223"/>
                </a:lnTo>
                <a:lnTo>
                  <a:pt x="4775384" y="24511"/>
                </a:lnTo>
                <a:lnTo>
                  <a:pt x="4778557" y="31088"/>
                </a:lnTo>
                <a:lnTo>
                  <a:pt x="4784204" y="36118"/>
                </a:lnTo>
                <a:lnTo>
                  <a:pt x="4837645" y="67288"/>
                </a:lnTo>
                <a:lnTo>
                  <a:pt x="0" y="67288"/>
                </a:lnTo>
                <a:lnTo>
                  <a:pt x="0" y="105388"/>
                </a:lnTo>
                <a:lnTo>
                  <a:pt x="4837645" y="105388"/>
                </a:lnTo>
                <a:lnTo>
                  <a:pt x="4784204" y="136558"/>
                </a:lnTo>
                <a:lnTo>
                  <a:pt x="4778557" y="141587"/>
                </a:lnTo>
                <a:lnTo>
                  <a:pt x="4775384" y="148164"/>
                </a:lnTo>
                <a:lnTo>
                  <a:pt x="4774906" y="155452"/>
                </a:lnTo>
                <a:lnTo>
                  <a:pt x="4777346" y="162612"/>
                </a:lnTo>
                <a:lnTo>
                  <a:pt x="4782379" y="168262"/>
                </a:lnTo>
                <a:lnTo>
                  <a:pt x="4788957" y="171436"/>
                </a:lnTo>
                <a:lnTo>
                  <a:pt x="4796245" y="171911"/>
                </a:lnTo>
                <a:lnTo>
                  <a:pt x="4803406" y="169467"/>
                </a:lnTo>
                <a:lnTo>
                  <a:pt x="4945913" y="86338"/>
                </a:lnTo>
                <a:lnTo>
                  <a:pt x="4798860" y="557"/>
                </a:lnTo>
                <a:lnTo>
                  <a:pt x="4793665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7" name="Google Shape;847;p81"/>
          <p:cNvSpPr txBox="1"/>
          <p:nvPr/>
        </p:nvSpPr>
        <p:spPr>
          <a:xfrm>
            <a:off x="7099490" y="5979517"/>
            <a:ext cx="19308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rebuchet MS"/>
                <a:ea typeface="Trebuchet MS"/>
                <a:cs typeface="Trebuchet MS"/>
                <a:sym typeface="Trebuchet MS"/>
              </a:rPr>
              <a:t>Tumor Size</a:t>
            </a:r>
            <a:endParaRPr sz="24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48" name="Google Shape;848;p81"/>
          <p:cNvSpPr/>
          <p:nvPr/>
        </p:nvSpPr>
        <p:spPr>
          <a:xfrm>
            <a:off x="2298700" y="6019800"/>
            <a:ext cx="368300" cy="3683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9" name="Google Shape;849;p81"/>
          <p:cNvSpPr/>
          <p:nvPr/>
        </p:nvSpPr>
        <p:spPr>
          <a:xfrm>
            <a:off x="2370582" y="6060817"/>
            <a:ext cx="228600" cy="228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0" name="Google Shape;850;p81"/>
          <p:cNvSpPr/>
          <p:nvPr/>
        </p:nvSpPr>
        <p:spPr>
          <a:xfrm>
            <a:off x="2364232" y="6054467"/>
            <a:ext cx="241300" cy="2413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1" name="Google Shape;851;p81"/>
          <p:cNvSpPr/>
          <p:nvPr/>
        </p:nvSpPr>
        <p:spPr>
          <a:xfrm>
            <a:off x="2870200" y="6019800"/>
            <a:ext cx="368300" cy="3683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2" name="Google Shape;852;p81"/>
          <p:cNvSpPr/>
          <p:nvPr/>
        </p:nvSpPr>
        <p:spPr>
          <a:xfrm>
            <a:off x="2942082" y="6060817"/>
            <a:ext cx="228600" cy="228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3" name="Google Shape;853;p81"/>
          <p:cNvSpPr/>
          <p:nvPr/>
        </p:nvSpPr>
        <p:spPr>
          <a:xfrm>
            <a:off x="2942082" y="606081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 extrusionOk="0">
                <a:moveTo>
                  <a:pt x="0" y="114300"/>
                </a:moveTo>
                <a:lnTo>
                  <a:pt x="8982" y="69809"/>
                </a:lnTo>
                <a:lnTo>
                  <a:pt x="33477" y="33477"/>
                </a:lnTo>
                <a:lnTo>
                  <a:pt x="69809" y="8982"/>
                </a:lnTo>
                <a:lnTo>
                  <a:pt x="114300" y="0"/>
                </a:lnTo>
                <a:lnTo>
                  <a:pt x="158790" y="8982"/>
                </a:lnTo>
                <a:lnTo>
                  <a:pt x="195122" y="33477"/>
                </a:lnTo>
                <a:lnTo>
                  <a:pt x="219617" y="69809"/>
                </a:lnTo>
                <a:lnTo>
                  <a:pt x="228600" y="114300"/>
                </a:lnTo>
                <a:lnTo>
                  <a:pt x="219617" y="158790"/>
                </a:lnTo>
                <a:lnTo>
                  <a:pt x="195122" y="195122"/>
                </a:lnTo>
                <a:lnTo>
                  <a:pt x="158790" y="219617"/>
                </a:lnTo>
                <a:lnTo>
                  <a:pt x="114300" y="228600"/>
                </a:lnTo>
                <a:lnTo>
                  <a:pt x="69809" y="219617"/>
                </a:lnTo>
                <a:lnTo>
                  <a:pt x="33477" y="195122"/>
                </a:lnTo>
                <a:lnTo>
                  <a:pt x="8982" y="158790"/>
                </a:lnTo>
                <a:lnTo>
                  <a:pt x="0" y="11430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4" name="Google Shape;854;p81"/>
          <p:cNvSpPr/>
          <p:nvPr/>
        </p:nvSpPr>
        <p:spPr>
          <a:xfrm>
            <a:off x="2679700" y="6019800"/>
            <a:ext cx="368300" cy="3683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5" name="Google Shape;855;p81"/>
          <p:cNvSpPr/>
          <p:nvPr/>
        </p:nvSpPr>
        <p:spPr>
          <a:xfrm>
            <a:off x="2751582" y="6060817"/>
            <a:ext cx="228600" cy="228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6" name="Google Shape;856;p81"/>
          <p:cNvSpPr/>
          <p:nvPr/>
        </p:nvSpPr>
        <p:spPr>
          <a:xfrm>
            <a:off x="2751582" y="606081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 extrusionOk="0">
                <a:moveTo>
                  <a:pt x="0" y="114300"/>
                </a:moveTo>
                <a:lnTo>
                  <a:pt x="8982" y="69809"/>
                </a:lnTo>
                <a:lnTo>
                  <a:pt x="33477" y="33477"/>
                </a:lnTo>
                <a:lnTo>
                  <a:pt x="69809" y="8982"/>
                </a:lnTo>
                <a:lnTo>
                  <a:pt x="114300" y="0"/>
                </a:lnTo>
                <a:lnTo>
                  <a:pt x="158790" y="8982"/>
                </a:lnTo>
                <a:lnTo>
                  <a:pt x="195122" y="33477"/>
                </a:lnTo>
                <a:lnTo>
                  <a:pt x="219617" y="69809"/>
                </a:lnTo>
                <a:lnTo>
                  <a:pt x="228600" y="114300"/>
                </a:lnTo>
                <a:lnTo>
                  <a:pt x="219617" y="158790"/>
                </a:lnTo>
                <a:lnTo>
                  <a:pt x="195122" y="195122"/>
                </a:lnTo>
                <a:lnTo>
                  <a:pt x="158790" y="219617"/>
                </a:lnTo>
                <a:lnTo>
                  <a:pt x="114300" y="228600"/>
                </a:lnTo>
                <a:lnTo>
                  <a:pt x="69809" y="219617"/>
                </a:lnTo>
                <a:lnTo>
                  <a:pt x="33477" y="195122"/>
                </a:lnTo>
                <a:lnTo>
                  <a:pt x="8982" y="158790"/>
                </a:lnTo>
                <a:lnTo>
                  <a:pt x="0" y="11430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7" name="Google Shape;857;p81"/>
          <p:cNvSpPr/>
          <p:nvPr/>
        </p:nvSpPr>
        <p:spPr>
          <a:xfrm>
            <a:off x="3390900" y="6019800"/>
            <a:ext cx="368300" cy="3683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8" name="Google Shape;858;p81"/>
          <p:cNvSpPr/>
          <p:nvPr/>
        </p:nvSpPr>
        <p:spPr>
          <a:xfrm>
            <a:off x="3458464" y="6060817"/>
            <a:ext cx="228600" cy="228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9" name="Google Shape;859;p81"/>
          <p:cNvSpPr/>
          <p:nvPr/>
        </p:nvSpPr>
        <p:spPr>
          <a:xfrm>
            <a:off x="3452114" y="6054467"/>
            <a:ext cx="241300" cy="2413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0" name="Google Shape;860;p81"/>
          <p:cNvSpPr/>
          <p:nvPr/>
        </p:nvSpPr>
        <p:spPr>
          <a:xfrm>
            <a:off x="4178300" y="6019800"/>
            <a:ext cx="368300" cy="3683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1" name="Google Shape;861;p81"/>
          <p:cNvSpPr/>
          <p:nvPr/>
        </p:nvSpPr>
        <p:spPr>
          <a:xfrm>
            <a:off x="4250182" y="6060817"/>
            <a:ext cx="228600" cy="228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2" name="Google Shape;862;p81"/>
          <p:cNvSpPr/>
          <p:nvPr/>
        </p:nvSpPr>
        <p:spPr>
          <a:xfrm>
            <a:off x="4250182" y="606081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 extrusionOk="0">
                <a:moveTo>
                  <a:pt x="0" y="114300"/>
                </a:moveTo>
                <a:lnTo>
                  <a:pt x="8982" y="69809"/>
                </a:lnTo>
                <a:lnTo>
                  <a:pt x="33477" y="33477"/>
                </a:lnTo>
                <a:lnTo>
                  <a:pt x="69809" y="8982"/>
                </a:lnTo>
                <a:lnTo>
                  <a:pt x="114300" y="0"/>
                </a:lnTo>
                <a:lnTo>
                  <a:pt x="158790" y="8982"/>
                </a:lnTo>
                <a:lnTo>
                  <a:pt x="195122" y="33477"/>
                </a:lnTo>
                <a:lnTo>
                  <a:pt x="219617" y="69809"/>
                </a:lnTo>
                <a:lnTo>
                  <a:pt x="228600" y="114300"/>
                </a:lnTo>
                <a:lnTo>
                  <a:pt x="219617" y="158790"/>
                </a:lnTo>
                <a:lnTo>
                  <a:pt x="195122" y="195122"/>
                </a:lnTo>
                <a:lnTo>
                  <a:pt x="158790" y="219617"/>
                </a:lnTo>
                <a:lnTo>
                  <a:pt x="114300" y="228600"/>
                </a:lnTo>
                <a:lnTo>
                  <a:pt x="69809" y="219617"/>
                </a:lnTo>
                <a:lnTo>
                  <a:pt x="33477" y="195122"/>
                </a:lnTo>
                <a:lnTo>
                  <a:pt x="8982" y="158790"/>
                </a:lnTo>
                <a:lnTo>
                  <a:pt x="0" y="11430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3" name="Google Shape;863;p81"/>
          <p:cNvSpPr/>
          <p:nvPr/>
        </p:nvSpPr>
        <p:spPr>
          <a:xfrm>
            <a:off x="4724400" y="6019800"/>
            <a:ext cx="368300" cy="3683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4" name="Google Shape;864;p81"/>
          <p:cNvSpPr/>
          <p:nvPr/>
        </p:nvSpPr>
        <p:spPr>
          <a:xfrm>
            <a:off x="4796282" y="6060817"/>
            <a:ext cx="228600" cy="228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5" name="Google Shape;865;p81"/>
          <p:cNvSpPr/>
          <p:nvPr/>
        </p:nvSpPr>
        <p:spPr>
          <a:xfrm>
            <a:off x="4796282" y="606081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 extrusionOk="0">
                <a:moveTo>
                  <a:pt x="0" y="114300"/>
                </a:moveTo>
                <a:lnTo>
                  <a:pt x="8982" y="69809"/>
                </a:lnTo>
                <a:lnTo>
                  <a:pt x="33477" y="33477"/>
                </a:lnTo>
                <a:lnTo>
                  <a:pt x="69809" y="8982"/>
                </a:lnTo>
                <a:lnTo>
                  <a:pt x="114300" y="0"/>
                </a:lnTo>
                <a:lnTo>
                  <a:pt x="158790" y="8982"/>
                </a:lnTo>
                <a:lnTo>
                  <a:pt x="195122" y="33477"/>
                </a:lnTo>
                <a:lnTo>
                  <a:pt x="219617" y="69809"/>
                </a:lnTo>
                <a:lnTo>
                  <a:pt x="228600" y="114300"/>
                </a:lnTo>
                <a:lnTo>
                  <a:pt x="219617" y="158790"/>
                </a:lnTo>
                <a:lnTo>
                  <a:pt x="195122" y="195122"/>
                </a:lnTo>
                <a:lnTo>
                  <a:pt x="158790" y="219617"/>
                </a:lnTo>
                <a:lnTo>
                  <a:pt x="114300" y="228600"/>
                </a:lnTo>
                <a:lnTo>
                  <a:pt x="69809" y="219617"/>
                </a:lnTo>
                <a:lnTo>
                  <a:pt x="33477" y="195122"/>
                </a:lnTo>
                <a:lnTo>
                  <a:pt x="8982" y="158790"/>
                </a:lnTo>
                <a:lnTo>
                  <a:pt x="0" y="11430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6" name="Google Shape;866;p81"/>
          <p:cNvSpPr/>
          <p:nvPr/>
        </p:nvSpPr>
        <p:spPr>
          <a:xfrm>
            <a:off x="5257800" y="6032500"/>
            <a:ext cx="368300" cy="3683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7" name="Google Shape;867;p81"/>
          <p:cNvSpPr/>
          <p:nvPr/>
        </p:nvSpPr>
        <p:spPr>
          <a:xfrm>
            <a:off x="5316689" y="6067167"/>
            <a:ext cx="241300" cy="24130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8" name="Google Shape;868;p81"/>
          <p:cNvSpPr/>
          <p:nvPr/>
        </p:nvSpPr>
        <p:spPr>
          <a:xfrm>
            <a:off x="5727700" y="6032500"/>
            <a:ext cx="355600" cy="36830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9" name="Google Shape;869;p81"/>
          <p:cNvSpPr/>
          <p:nvPr/>
        </p:nvSpPr>
        <p:spPr>
          <a:xfrm>
            <a:off x="5784850" y="6067167"/>
            <a:ext cx="241300" cy="24130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0" name="Google Shape;870;p81"/>
          <p:cNvSpPr/>
          <p:nvPr/>
        </p:nvSpPr>
        <p:spPr>
          <a:xfrm>
            <a:off x="6032500" y="6032500"/>
            <a:ext cx="368300" cy="36830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1" name="Google Shape;871;p81"/>
          <p:cNvSpPr/>
          <p:nvPr/>
        </p:nvSpPr>
        <p:spPr>
          <a:xfrm>
            <a:off x="6102286" y="6067167"/>
            <a:ext cx="241300" cy="24130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2" name="Google Shape;872;p81"/>
          <p:cNvSpPr/>
          <p:nvPr/>
        </p:nvSpPr>
        <p:spPr>
          <a:xfrm>
            <a:off x="4508500" y="6032500"/>
            <a:ext cx="355600" cy="36830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3" name="Google Shape;873;p81"/>
          <p:cNvSpPr/>
          <p:nvPr/>
        </p:nvSpPr>
        <p:spPr>
          <a:xfrm>
            <a:off x="4572000" y="607351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 extrusionOk="0">
                <a:moveTo>
                  <a:pt x="114300" y="0"/>
                </a:moveTo>
                <a:lnTo>
                  <a:pt x="69806" y="8982"/>
                </a:lnTo>
                <a:lnTo>
                  <a:pt x="33475" y="33477"/>
                </a:lnTo>
                <a:lnTo>
                  <a:pt x="8981" y="69809"/>
                </a:lnTo>
                <a:lnTo>
                  <a:pt x="0" y="114300"/>
                </a:lnTo>
                <a:lnTo>
                  <a:pt x="8981" y="158790"/>
                </a:lnTo>
                <a:lnTo>
                  <a:pt x="33475" y="195122"/>
                </a:lnTo>
                <a:lnTo>
                  <a:pt x="69806" y="219617"/>
                </a:lnTo>
                <a:lnTo>
                  <a:pt x="114300" y="228600"/>
                </a:lnTo>
                <a:lnTo>
                  <a:pt x="158793" y="219617"/>
                </a:lnTo>
                <a:lnTo>
                  <a:pt x="195124" y="195122"/>
                </a:lnTo>
                <a:lnTo>
                  <a:pt x="219618" y="158790"/>
                </a:lnTo>
                <a:lnTo>
                  <a:pt x="228600" y="114300"/>
                </a:lnTo>
                <a:lnTo>
                  <a:pt x="219618" y="69809"/>
                </a:lnTo>
                <a:lnTo>
                  <a:pt x="195124" y="33477"/>
                </a:lnTo>
                <a:lnTo>
                  <a:pt x="158793" y="8982"/>
                </a:lnTo>
                <a:lnTo>
                  <a:pt x="11430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4" name="Google Shape;874;p81"/>
          <p:cNvSpPr/>
          <p:nvPr/>
        </p:nvSpPr>
        <p:spPr>
          <a:xfrm>
            <a:off x="4572000" y="607351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 extrusionOk="0">
                <a:moveTo>
                  <a:pt x="0" y="114300"/>
                </a:moveTo>
                <a:lnTo>
                  <a:pt x="8982" y="69809"/>
                </a:lnTo>
                <a:lnTo>
                  <a:pt x="33477" y="33477"/>
                </a:lnTo>
                <a:lnTo>
                  <a:pt x="69809" y="8982"/>
                </a:lnTo>
                <a:lnTo>
                  <a:pt x="114300" y="0"/>
                </a:lnTo>
                <a:lnTo>
                  <a:pt x="158790" y="8982"/>
                </a:lnTo>
                <a:lnTo>
                  <a:pt x="195122" y="33477"/>
                </a:lnTo>
                <a:lnTo>
                  <a:pt x="219617" y="69809"/>
                </a:lnTo>
                <a:lnTo>
                  <a:pt x="228600" y="114300"/>
                </a:lnTo>
                <a:lnTo>
                  <a:pt x="219617" y="158790"/>
                </a:lnTo>
                <a:lnTo>
                  <a:pt x="195122" y="195122"/>
                </a:lnTo>
                <a:lnTo>
                  <a:pt x="158790" y="219617"/>
                </a:lnTo>
                <a:lnTo>
                  <a:pt x="114300" y="228600"/>
                </a:lnTo>
                <a:lnTo>
                  <a:pt x="69809" y="219617"/>
                </a:lnTo>
                <a:lnTo>
                  <a:pt x="33477" y="195122"/>
                </a:lnTo>
                <a:lnTo>
                  <a:pt x="8982" y="158790"/>
                </a:lnTo>
                <a:lnTo>
                  <a:pt x="0" y="11430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5" name="Google Shape;875;p81"/>
          <p:cNvSpPr/>
          <p:nvPr/>
        </p:nvSpPr>
        <p:spPr>
          <a:xfrm>
            <a:off x="4076700" y="6032500"/>
            <a:ext cx="355600" cy="36830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6" name="Google Shape;876;p81"/>
          <p:cNvSpPr/>
          <p:nvPr/>
        </p:nvSpPr>
        <p:spPr>
          <a:xfrm>
            <a:off x="4140200" y="607351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 extrusionOk="0">
                <a:moveTo>
                  <a:pt x="114300" y="0"/>
                </a:moveTo>
                <a:lnTo>
                  <a:pt x="69806" y="8982"/>
                </a:lnTo>
                <a:lnTo>
                  <a:pt x="33475" y="33477"/>
                </a:lnTo>
                <a:lnTo>
                  <a:pt x="8981" y="69809"/>
                </a:lnTo>
                <a:lnTo>
                  <a:pt x="0" y="114300"/>
                </a:lnTo>
                <a:lnTo>
                  <a:pt x="8981" y="158790"/>
                </a:lnTo>
                <a:lnTo>
                  <a:pt x="33475" y="195122"/>
                </a:lnTo>
                <a:lnTo>
                  <a:pt x="69806" y="219617"/>
                </a:lnTo>
                <a:lnTo>
                  <a:pt x="114300" y="228600"/>
                </a:lnTo>
                <a:lnTo>
                  <a:pt x="158793" y="219617"/>
                </a:lnTo>
                <a:lnTo>
                  <a:pt x="195124" y="195122"/>
                </a:lnTo>
                <a:lnTo>
                  <a:pt x="219618" y="158790"/>
                </a:lnTo>
                <a:lnTo>
                  <a:pt x="228600" y="114300"/>
                </a:lnTo>
                <a:lnTo>
                  <a:pt x="219618" y="69809"/>
                </a:lnTo>
                <a:lnTo>
                  <a:pt x="195124" y="33477"/>
                </a:lnTo>
                <a:lnTo>
                  <a:pt x="158793" y="8982"/>
                </a:lnTo>
                <a:lnTo>
                  <a:pt x="11430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7" name="Google Shape;877;p81"/>
          <p:cNvSpPr/>
          <p:nvPr/>
        </p:nvSpPr>
        <p:spPr>
          <a:xfrm>
            <a:off x="4140200" y="607351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 extrusionOk="0">
                <a:moveTo>
                  <a:pt x="0" y="114300"/>
                </a:moveTo>
                <a:lnTo>
                  <a:pt x="8982" y="69809"/>
                </a:lnTo>
                <a:lnTo>
                  <a:pt x="33477" y="33477"/>
                </a:lnTo>
                <a:lnTo>
                  <a:pt x="69809" y="8982"/>
                </a:lnTo>
                <a:lnTo>
                  <a:pt x="114300" y="0"/>
                </a:lnTo>
                <a:lnTo>
                  <a:pt x="158790" y="8982"/>
                </a:lnTo>
                <a:lnTo>
                  <a:pt x="195122" y="33477"/>
                </a:lnTo>
                <a:lnTo>
                  <a:pt x="219617" y="69809"/>
                </a:lnTo>
                <a:lnTo>
                  <a:pt x="228600" y="114300"/>
                </a:lnTo>
                <a:lnTo>
                  <a:pt x="219617" y="158790"/>
                </a:lnTo>
                <a:lnTo>
                  <a:pt x="195122" y="195122"/>
                </a:lnTo>
                <a:lnTo>
                  <a:pt x="158790" y="219617"/>
                </a:lnTo>
                <a:lnTo>
                  <a:pt x="114300" y="228600"/>
                </a:lnTo>
                <a:lnTo>
                  <a:pt x="69809" y="219617"/>
                </a:lnTo>
                <a:lnTo>
                  <a:pt x="33477" y="195122"/>
                </a:lnTo>
                <a:lnTo>
                  <a:pt x="8982" y="158790"/>
                </a:lnTo>
                <a:lnTo>
                  <a:pt x="0" y="11430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8" name="Google Shape;878;p81"/>
          <p:cNvSpPr/>
          <p:nvPr/>
        </p:nvSpPr>
        <p:spPr>
          <a:xfrm>
            <a:off x="4495800" y="5715000"/>
            <a:ext cx="152400" cy="92710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9" name="Google Shape;879;p81"/>
          <p:cNvSpPr/>
          <p:nvPr/>
        </p:nvSpPr>
        <p:spPr>
          <a:xfrm>
            <a:off x="4572000" y="5753100"/>
            <a:ext cx="0" cy="796290"/>
          </a:xfrm>
          <a:custGeom>
            <a:avLst/>
            <a:gdLst/>
            <a:ahLst/>
            <a:cxnLst/>
            <a:rect l="l" t="t" r="r" b="b"/>
            <a:pathLst>
              <a:path w="120000" h="796290" extrusionOk="0">
                <a:moveTo>
                  <a:pt x="0" y="0"/>
                </a:moveTo>
                <a:lnTo>
                  <a:pt x="0" y="796091"/>
                </a:lnTo>
              </a:path>
            </a:pathLst>
          </a:custGeom>
          <a:noFill/>
          <a:ln w="25400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0" name="Google Shape;880;p81"/>
          <p:cNvSpPr txBox="1"/>
          <p:nvPr/>
        </p:nvSpPr>
        <p:spPr>
          <a:xfrm>
            <a:off x="3251700" y="5092950"/>
            <a:ext cx="2850600" cy="8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5327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rebuchet MS"/>
                <a:ea typeface="Trebuchet MS"/>
                <a:cs typeface="Trebuchet MS"/>
                <a:sym typeface="Trebuchet MS"/>
              </a:rPr>
              <a:t>Tumor Size</a:t>
            </a:r>
            <a:endParaRPr sz="2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765"/>
              </a:spcBef>
              <a:spcAft>
                <a:spcPts val="0"/>
              </a:spcAft>
              <a:buNone/>
            </a:pPr>
            <a:r>
              <a:rPr lang="en-US" sz="2100" baseline="30000" dirty="0">
                <a:latin typeface="Trebuchet MS"/>
                <a:ea typeface="Trebuchet MS"/>
                <a:cs typeface="Trebuchet MS"/>
                <a:sym typeface="Trebuchet MS"/>
              </a:rPr>
              <a:t>Predict Benign       </a:t>
            </a:r>
            <a:r>
              <a:rPr lang="en-US" sz="1400" dirty="0">
                <a:latin typeface="Trebuchet MS"/>
                <a:ea typeface="Trebuchet MS"/>
                <a:cs typeface="Trebuchet MS"/>
                <a:sym typeface="Trebuchet MS"/>
              </a:rPr>
              <a:t>Predict Malignant</a:t>
            </a: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81" name="Google Shape;881;p81"/>
          <p:cNvSpPr txBox="1"/>
          <p:nvPr/>
        </p:nvSpPr>
        <p:spPr>
          <a:xfrm>
            <a:off x="-12700" y="6527800"/>
            <a:ext cx="26829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Slide Credit: Eric Eaton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6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smtClean="0">
                <a:latin typeface="Tahoma" charset="0"/>
                <a:ea typeface="+mn-ea"/>
                <a:cs typeface="+mn-cs"/>
              </a:rPr>
              <a:t>Error (Cost) Function</a:t>
            </a:r>
            <a:endParaRPr lang="en-US" sz="2800" b="1" dirty="0"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  <p:sp>
        <p:nvSpPr>
          <p:cNvPr id="6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7928" y="1595021"/>
            <a:ext cx="8973671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+mn-lt"/>
              </a:rPr>
              <a:t>Our prediction function is non-linear </a:t>
            </a:r>
            <a:r>
              <a:rPr lang="en-US" altLang="en-US" dirty="0" smtClean="0">
                <a:latin typeface="+mn-lt"/>
              </a:rPr>
              <a:t>(</a:t>
            </a:r>
            <a:r>
              <a:rPr lang="en-US" altLang="en-US" dirty="0">
                <a:latin typeface="+mn-lt"/>
              </a:rPr>
              <a:t>due to sigmoid transform</a:t>
            </a:r>
            <a:r>
              <a:rPr lang="en-US" altLang="en-US" dirty="0" smtClean="0">
                <a:latin typeface="+mn-lt"/>
              </a:rPr>
              <a:t>)</a:t>
            </a:r>
            <a:endParaRPr lang="en-US" altLang="en-US" dirty="0">
              <a:latin typeface="+mn-lt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+mn-lt"/>
              </a:rPr>
              <a:t>Squaring this prediction as we do in MSE </a:t>
            </a:r>
            <a:r>
              <a:rPr lang="en-US" altLang="en-US" dirty="0" smtClean="0">
                <a:latin typeface="+mn-lt"/>
              </a:rPr>
              <a:t>results </a:t>
            </a: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 smtClean="0">
                <a:latin typeface="+mn-lt"/>
              </a:rPr>
              <a:t>    in </a:t>
            </a:r>
            <a:r>
              <a:rPr lang="en-US" altLang="en-US" dirty="0">
                <a:latin typeface="+mn-lt"/>
              </a:rPr>
              <a:t>a non-convex function </a:t>
            </a:r>
            <a:r>
              <a:rPr lang="en-US" altLang="en-US" dirty="0" smtClean="0">
                <a:latin typeface="+mn-lt"/>
              </a:rPr>
              <a:t>with </a:t>
            </a:r>
            <a:r>
              <a:rPr lang="en-US" altLang="en-US" dirty="0">
                <a:latin typeface="+mn-lt"/>
              </a:rPr>
              <a:t>many </a:t>
            </a:r>
            <a:r>
              <a:rPr lang="en-US" altLang="en-US" dirty="0" smtClean="0">
                <a:latin typeface="+mn-lt"/>
              </a:rPr>
              <a:t>local minima. </a:t>
            </a:r>
            <a:endParaRPr lang="en-US" altLang="en-US" dirty="0">
              <a:latin typeface="+mn-lt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+mn-lt"/>
              </a:rPr>
              <a:t>If our cost function has many local minimums, </a:t>
            </a:r>
          </a:p>
          <a:p>
            <a:pPr marL="400050" lvl="1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3200" dirty="0">
                <a:latin typeface="+mn-lt"/>
              </a:rPr>
              <a:t>gradient descent may not find the optimal global minimum</a:t>
            </a:r>
            <a:r>
              <a:rPr lang="en-US" altLang="en-US" sz="3200" dirty="0" smtClean="0">
                <a:latin typeface="+mn-lt"/>
              </a:rPr>
              <a:t>.</a:t>
            </a:r>
            <a:endParaRPr lang="en-US" altLang="en-US" dirty="0">
              <a:latin typeface="+mn-lt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>
                <a:latin typeface="+mn-lt"/>
              </a:rPr>
              <a:t>So instead </a:t>
            </a:r>
            <a:r>
              <a:rPr lang="en-US" altLang="en-US" dirty="0">
                <a:latin typeface="+mn-lt"/>
              </a:rPr>
              <a:t>of Mean Squared Error, </a:t>
            </a:r>
            <a:r>
              <a:rPr lang="en-US" altLang="en-US" dirty="0" smtClean="0">
                <a:latin typeface="+mn-lt"/>
              </a:rPr>
              <a:t>we </a:t>
            </a:r>
            <a:r>
              <a:rPr lang="en-US" altLang="en-US" dirty="0">
                <a:latin typeface="+mn-lt"/>
              </a:rPr>
              <a:t>use a </a:t>
            </a:r>
            <a:r>
              <a:rPr lang="en-US" altLang="en-US" dirty="0" smtClean="0">
                <a:latin typeface="+mn-lt"/>
              </a:rPr>
              <a:t>error/ cost </a:t>
            </a:r>
            <a:r>
              <a:rPr lang="en-US" altLang="en-US" dirty="0">
                <a:latin typeface="+mn-lt"/>
              </a:rPr>
              <a:t>function called </a:t>
            </a:r>
            <a:r>
              <a:rPr lang="en-US" altLang="en-US" dirty="0">
                <a:latin typeface="+mn-lt"/>
                <a:hlinkClick r:id="rId2"/>
              </a:rPr>
              <a:t>Cross-Entropy</a:t>
            </a:r>
            <a:r>
              <a:rPr lang="en-US" altLang="en-US" dirty="0">
                <a:latin typeface="+mn-lt"/>
              </a:rPr>
              <a:t>, also known as Log Loss. </a:t>
            </a:r>
          </a:p>
        </p:txBody>
      </p:sp>
    </p:spTree>
    <p:extLst>
      <p:ext uri="{BB962C8B-B14F-4D97-AF65-F5344CB8AC3E}">
        <p14:creationId xmlns:p14="http://schemas.microsoft.com/office/powerpoint/2010/main" val="381555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533400"/>
            <a:ext cx="9144000" cy="762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IN" sz="4400" b="1" dirty="0" smtClean="0">
                <a:latin typeface="+mn-lt"/>
              </a:rPr>
              <a:t>Entropy</a:t>
            </a:r>
            <a:endParaRPr lang="en-IN" sz="4400" b="1" dirty="0">
              <a:latin typeface="+mn-l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30926" y="1524000"/>
            <a:ext cx="8610600" cy="2590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IN" sz="2800" dirty="0">
                <a:latin typeface="+mn-lt"/>
              </a:rPr>
              <a:t>It rained heavily in </a:t>
            </a:r>
            <a:r>
              <a:rPr lang="en-IN" sz="2800" smtClean="0">
                <a:latin typeface="+mn-lt"/>
              </a:rPr>
              <a:t>Shillong</a:t>
            </a:r>
            <a:r>
              <a:rPr lang="en-IN" sz="2800" dirty="0" smtClean="0">
                <a:latin typeface="+mn-lt"/>
              </a:rPr>
              <a:t> </a:t>
            </a:r>
            <a:r>
              <a:rPr lang="en-IN" sz="2800" dirty="0">
                <a:latin typeface="+mn-lt"/>
              </a:rPr>
              <a:t>yesterday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IN" sz="28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There</a:t>
            </a:r>
            <a:r>
              <a:rPr kumimoji="0" lang="en-IN" sz="280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was a heavy rainfall in Rajasthan last night.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IN" sz="2800" baseline="0" dirty="0">
                <a:latin typeface="+mn-lt"/>
              </a:rPr>
              <a:t>The amount of information conveyed by a message is inversely proportional to its</a:t>
            </a:r>
            <a:r>
              <a:rPr lang="en-IN" sz="2800" dirty="0">
                <a:latin typeface="+mn-lt"/>
              </a:rPr>
              <a:t> probability of occurrence. That is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8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4114800" y="3886200"/>
          <a:ext cx="1295400" cy="11073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9" name="Equation" r:id="rId3" imgW="787320" imgH="672840" progId="Equation.DSMT4">
                  <p:embed/>
                </p:oleObj>
              </mc:Choice>
              <mc:Fallback>
                <p:oleObj name="Equation" r:id="rId3" imgW="787320" imgH="672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886200"/>
                        <a:ext cx="1295400" cy="110735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071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33400"/>
            <a:ext cx="6120680" cy="850106"/>
          </a:xfrm>
        </p:spPr>
        <p:txBody>
          <a:bodyPr/>
          <a:lstStyle/>
          <a:p>
            <a:r>
              <a:rPr lang="en-US" sz="2800" b="1" dirty="0">
                <a:latin typeface="Tahoma" charset="0"/>
                <a:ea typeface="+mn-ea"/>
                <a:cs typeface="+mn-cs"/>
              </a:rPr>
              <a:t>Cross Entropy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80" y="1418142"/>
            <a:ext cx="8686800" cy="4525963"/>
          </a:xfrm>
        </p:spPr>
        <p:txBody>
          <a:bodyPr>
            <a:normAutofit fontScale="55000" lnSpcReduction="20000"/>
          </a:bodyPr>
          <a:lstStyle/>
          <a:p>
            <a:r>
              <a:rPr lang="en-US" altLang="en-US" sz="3800" dirty="0"/>
              <a:t>Cross entropy can be used to define a loss function</a:t>
            </a:r>
          </a:p>
          <a:p>
            <a:r>
              <a:rPr lang="en-US" altLang="en-US" sz="3800" dirty="0"/>
              <a:t>The true probability </a:t>
            </a:r>
            <a:r>
              <a:rPr lang="en-US" altLang="en-US" sz="3800" dirty="0" smtClean="0"/>
              <a:t>y</a:t>
            </a:r>
            <a:r>
              <a:rPr lang="en-US" altLang="en-US" sz="3800" dirty="0"/>
              <a:t> is the true label, and the given distribution </a:t>
            </a:r>
            <a:r>
              <a:rPr lang="en-US" sz="3800" dirty="0"/>
              <a:t>h</a:t>
            </a:r>
            <a:r>
              <a:rPr lang="en-US" sz="3800" baseline="-25000" dirty="0"/>
              <a:t>Ꝋ</a:t>
            </a:r>
            <a:r>
              <a:rPr lang="en-US" sz="3800" dirty="0"/>
              <a:t>(x</a:t>
            </a:r>
            <a:r>
              <a:rPr lang="en-US" sz="3800" dirty="0" smtClean="0"/>
              <a:t>)</a:t>
            </a:r>
            <a:r>
              <a:rPr lang="en-US" altLang="en-US" sz="3800" dirty="0"/>
              <a:t> is the predicted value of the current model. </a:t>
            </a:r>
          </a:p>
          <a:p>
            <a:r>
              <a:rPr lang="en-US" sz="3800" dirty="0" smtClean="0"/>
              <a:t>Cross-entropy </a:t>
            </a:r>
            <a:r>
              <a:rPr lang="en-US" sz="3800" dirty="0"/>
              <a:t>loss, or log loss, measures the performance of a classification model whose output is a probability value between 0 and 1.</a:t>
            </a:r>
          </a:p>
          <a:p>
            <a:r>
              <a:rPr lang="en-US" sz="3800" dirty="0"/>
              <a:t>Cross-entropy loss increases as the predicted probability diverges from the actual label. </a:t>
            </a:r>
          </a:p>
          <a:p>
            <a:r>
              <a:rPr lang="en-US" sz="3800" dirty="0"/>
              <a:t>So predicting a probability of .012 when the actual observation label is 1 would be bad and result in a high loss value. </a:t>
            </a:r>
          </a:p>
          <a:p>
            <a:r>
              <a:rPr lang="en-US" sz="3800" dirty="0"/>
              <a:t>A perfect model would have a log loss of 0.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3800" dirty="0"/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800" dirty="0"/>
              <a:t>Cross-entropy loss can be divided into</a:t>
            </a: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3800" dirty="0"/>
              <a:t>      two separate cost functions: </a:t>
            </a: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3800" dirty="0"/>
              <a:t>      one for y=1 and </a:t>
            </a: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3800" dirty="0"/>
              <a:t>      one for y=0.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269" y="3810000"/>
            <a:ext cx="3865731" cy="2760243"/>
          </a:xfrm>
          <a:prstGeom prst="rect">
            <a:avLst/>
          </a:prstGeom>
        </p:spPr>
      </p:pic>
      <p:sp>
        <p:nvSpPr>
          <p:cNvPr id="8" name="AutoShape 3" descr="p_{i}"/>
          <p:cNvSpPr>
            <a:spLocks noChangeAspect="1" noChangeArrowheads="1"/>
          </p:cNvSpPr>
          <p:nvPr/>
        </p:nvSpPr>
        <p:spPr bwMode="auto">
          <a:xfrm>
            <a:off x="6264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4" descr="q_{i}"/>
          <p:cNvSpPr>
            <a:spLocks noChangeAspect="1" noChangeArrowheads="1"/>
          </p:cNvSpPr>
          <p:nvPr/>
        </p:nvSpPr>
        <p:spPr bwMode="auto">
          <a:xfrm>
            <a:off x="87630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7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/>
          <p:nvPr/>
        </p:nvSpPr>
        <p:spPr>
          <a:xfrm>
            <a:off x="4114800" y="2762250"/>
            <a:ext cx="5029200" cy="323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0" y="854362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Logistic regression cost </a:t>
            </a:r>
            <a:r>
              <a:rPr lang="en-US" sz="2400" b="1" dirty="0" smtClean="0"/>
              <a:t>function (cross entropy)</a:t>
            </a:r>
            <a:endParaRPr lang="en-US" sz="2400" b="1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1200"/>
            <a:ext cx="6030468" cy="731520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H="1" flipV="1">
            <a:off x="1066801" y="3581402"/>
            <a:ext cx="1979" cy="2025979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38201" y="5509641"/>
            <a:ext cx="3200399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5576012"/>
            <a:ext cx="814730" cy="36758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714538" y="3272136"/>
            <a:ext cx="1371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y = 1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657600" y="5410200"/>
            <a:ext cx="0" cy="228600"/>
          </a:xfrm>
          <a:prstGeom prst="line">
            <a:avLst/>
          </a:prstGeom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05200" y="558635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14400" y="5550518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786" y="3048328"/>
            <a:ext cx="4712970" cy="222123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1276350" y="3543300"/>
            <a:ext cx="2400300" cy="1924050"/>
          </a:xfrm>
          <a:custGeom>
            <a:avLst/>
            <a:gdLst>
              <a:gd name="connsiteX0" fmla="*/ 0 w 2400300"/>
              <a:gd name="connsiteY0" fmla="*/ 0 h 1924050"/>
              <a:gd name="connsiteX1" fmla="*/ 600075 w 2400300"/>
              <a:gd name="connsiteY1" fmla="*/ 1495425 h 1924050"/>
              <a:gd name="connsiteX2" fmla="*/ 2400300 w 2400300"/>
              <a:gd name="connsiteY2" fmla="*/ 1924050 h 192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0300" h="1924050">
                <a:moveTo>
                  <a:pt x="0" y="0"/>
                </a:moveTo>
                <a:cubicBezTo>
                  <a:pt x="100012" y="587375"/>
                  <a:pt x="200025" y="1174750"/>
                  <a:pt x="600075" y="1495425"/>
                </a:cubicBezTo>
                <a:cubicBezTo>
                  <a:pt x="1000125" y="1816100"/>
                  <a:pt x="2111375" y="1897063"/>
                  <a:pt x="2400300" y="192405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74694" y="4063033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48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9526" y="763251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Logistic regression cost function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H="1" flipV="1">
            <a:off x="1068779" y="3124200"/>
            <a:ext cx="2" cy="2483182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38201" y="5509641"/>
            <a:ext cx="3200399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5576012"/>
            <a:ext cx="814730" cy="36758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905038" y="2814936"/>
            <a:ext cx="1371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y = 0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68718" y="5436218"/>
            <a:ext cx="0" cy="228600"/>
          </a:xfrm>
          <a:prstGeom prst="line">
            <a:avLst/>
          </a:prstGeom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48075" y="5605047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14400" y="5550518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1200"/>
            <a:ext cx="6030468" cy="731520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1068780" y="3305175"/>
            <a:ext cx="2579296" cy="2204466"/>
          </a:xfrm>
          <a:custGeom>
            <a:avLst/>
            <a:gdLst>
              <a:gd name="connsiteX0" fmla="*/ 2524125 w 2524125"/>
              <a:gd name="connsiteY0" fmla="*/ 0 h 2152650"/>
              <a:gd name="connsiteX1" fmla="*/ 1847850 w 2524125"/>
              <a:gd name="connsiteY1" fmla="*/ 1647825 h 2152650"/>
              <a:gd name="connsiteX2" fmla="*/ 0 w 2524125"/>
              <a:gd name="connsiteY2" fmla="*/ 2152650 h 215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4125" h="2152650">
                <a:moveTo>
                  <a:pt x="2524125" y="0"/>
                </a:moveTo>
                <a:cubicBezTo>
                  <a:pt x="2396331" y="644525"/>
                  <a:pt x="2268538" y="1289050"/>
                  <a:pt x="1847850" y="1647825"/>
                </a:cubicBezTo>
                <a:cubicBezTo>
                  <a:pt x="1427162" y="2006600"/>
                  <a:pt x="713581" y="2079625"/>
                  <a:pt x="0" y="215265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Elbow Connector 4"/>
          <p:cNvCxnSpPr/>
          <p:nvPr/>
        </p:nvCxnSpPr>
        <p:spPr>
          <a:xfrm rot="5400000">
            <a:off x="2590080" y="4400094"/>
            <a:ext cx="2361698" cy="442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4694" y="4063033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53000" y="3581400"/>
            <a:ext cx="2971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Cost=0; If y=0 and h</a:t>
            </a:r>
            <a:r>
              <a:rPr lang="en-US" sz="1200" baseline="-25000" dirty="0" smtClean="0"/>
              <a:t>Ꝋ</a:t>
            </a:r>
            <a:r>
              <a:rPr lang="en-US" dirty="0" smtClean="0"/>
              <a:t>(x)=0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57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13" y="402063"/>
            <a:ext cx="7126493" cy="850106"/>
          </a:xfrm>
        </p:spPr>
        <p:txBody>
          <a:bodyPr/>
          <a:lstStyle/>
          <a:p>
            <a:r>
              <a:rPr lang="en-US" dirty="0"/>
              <a:t>Cost function for </a:t>
            </a:r>
            <a:r>
              <a:rPr lang="en-US" b="1" dirty="0" smtClean="0"/>
              <a:t>Logistic Regression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1" y="2226469"/>
                <a:ext cx="6893378" cy="1105222"/>
              </a:xfrm>
              <a:ln w="76200">
                <a:solidFill>
                  <a:srgbClr val="00B050"/>
                </a:solidFill>
              </a:ln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700" dirty="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270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7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7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7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7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7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7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700" i="1" dirty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7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700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7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700" dirty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d>
                                <m:dPr>
                                  <m:ctrlPr>
                                    <a:rPr lang="en-US" sz="27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7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700" i="1" dirty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700" i="1" dirty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7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7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700" dirty="0">
                                  <a:latin typeface="Cambria Math" panose="02040503050406030204" pitchFamily="18" charset="0"/>
                                </a:rPr>
                                <m:t>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2700" dirty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700" i="1" dirty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7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700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sz="27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700" dirty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d>
                                <m:dPr>
                                  <m:ctrlPr>
                                    <a:rPr lang="en-US" sz="27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7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700" i="1" dirty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sz="2700" i="1" dirty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700" i="1" dirty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7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7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700" i="1" dirty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m:rPr>
                                  <m:sty m:val="p"/>
                                </m:rPr>
                                <a:rPr lang="en-US" sz="2700" dirty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700" i="1" dirty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7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700" i="1" dirty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1" y="2226469"/>
                <a:ext cx="6893378" cy="1105222"/>
              </a:xfrm>
              <a:blipFill rotWithShape="0">
                <a:blip r:embed="rId2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1356071" y="3566169"/>
            <a:ext cx="0" cy="2367610"/>
          </a:xfrm>
          <a:prstGeom prst="line">
            <a:avLst/>
          </a:prstGeom>
          <a:ln w="3810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061038" y="5514770"/>
            <a:ext cx="2906960" cy="1"/>
          </a:xfrm>
          <a:prstGeom prst="line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419378" y="5495197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171" y="6183929"/>
                <a:ext cx="513859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345654" y="5514770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205" y="6210026"/>
                <a:ext cx="505267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315482" y="3563536"/>
                <a:ext cx="1634550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 dirty="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sz="3000" i="1" dirty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30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000" i="1" dirty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7309" y="3608381"/>
                <a:ext cx="2070182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087747" y="5495196"/>
                <a:ext cx="10426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63" y="6183928"/>
                <a:ext cx="1291316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eform 13"/>
          <p:cNvSpPr/>
          <p:nvPr/>
        </p:nvSpPr>
        <p:spPr>
          <a:xfrm>
            <a:off x="1461087" y="3485544"/>
            <a:ext cx="2113006" cy="2012285"/>
          </a:xfrm>
          <a:custGeom>
            <a:avLst/>
            <a:gdLst>
              <a:gd name="connsiteX0" fmla="*/ 2891482 w 2891482"/>
              <a:gd name="connsiteY0" fmla="*/ 2261286 h 2271360"/>
              <a:gd name="connsiteX1" fmla="*/ 642552 w 2891482"/>
              <a:gd name="connsiteY1" fmla="*/ 1927654 h 2271360"/>
              <a:gd name="connsiteX2" fmla="*/ 0 w 2891482"/>
              <a:gd name="connsiteY2" fmla="*/ 0 h 2271360"/>
              <a:gd name="connsiteX0" fmla="*/ 2891482 w 2891482"/>
              <a:gd name="connsiteY0" fmla="*/ 2261286 h 2262529"/>
              <a:gd name="connsiteX1" fmla="*/ 951471 w 2891482"/>
              <a:gd name="connsiteY1" fmla="*/ 1643449 h 2262529"/>
              <a:gd name="connsiteX2" fmla="*/ 0 w 2891482"/>
              <a:gd name="connsiteY2" fmla="*/ 0 h 2262529"/>
              <a:gd name="connsiteX0" fmla="*/ 2817341 w 2817341"/>
              <a:gd name="connsiteY0" fmla="*/ 2681415 h 2683047"/>
              <a:gd name="connsiteX1" fmla="*/ 877330 w 2817341"/>
              <a:gd name="connsiteY1" fmla="*/ 2063578 h 2683047"/>
              <a:gd name="connsiteX2" fmla="*/ 0 w 2817341"/>
              <a:gd name="connsiteY2" fmla="*/ 0 h 2683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7341" h="2683047">
                <a:moveTo>
                  <a:pt x="2817341" y="2681415"/>
                </a:moveTo>
                <a:cubicBezTo>
                  <a:pt x="1933833" y="2703039"/>
                  <a:pt x="1346887" y="2510480"/>
                  <a:pt x="877330" y="2063578"/>
                </a:cubicBezTo>
                <a:cubicBezTo>
                  <a:pt x="407773" y="1616676"/>
                  <a:pt x="80319" y="775386"/>
                  <a:pt x="0" y="0"/>
                </a:cubicBezTo>
              </a:path>
            </a:pathLst>
          </a:custGeom>
          <a:noFill/>
          <a:ln w="7620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5" name="Straight Connector 14"/>
          <p:cNvCxnSpPr/>
          <p:nvPr/>
        </p:nvCxnSpPr>
        <p:spPr>
          <a:xfrm>
            <a:off x="5563901" y="3563536"/>
            <a:ext cx="0" cy="2367610"/>
          </a:xfrm>
          <a:prstGeom prst="line">
            <a:avLst/>
          </a:prstGeom>
          <a:ln w="3810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5268868" y="5512137"/>
            <a:ext cx="2906960" cy="1"/>
          </a:xfrm>
          <a:prstGeom prst="line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7627208" y="5492565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9611" y="6180419"/>
                <a:ext cx="513859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553484" y="5512137"/>
                <a:ext cx="450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4645" y="6206516"/>
                <a:ext cx="505267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5660307" y="3563536"/>
                <a:ext cx="1634550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 dirty="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sz="3000" i="1" dirty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30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000" i="1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7076" y="3608381"/>
                <a:ext cx="2070182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295577" y="5492564"/>
                <a:ext cx="10426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03" y="6180418"/>
                <a:ext cx="1291316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reeform 20"/>
          <p:cNvSpPr/>
          <p:nvPr/>
        </p:nvSpPr>
        <p:spPr>
          <a:xfrm flipH="1">
            <a:off x="5521761" y="3491556"/>
            <a:ext cx="2112264" cy="2012285"/>
          </a:xfrm>
          <a:custGeom>
            <a:avLst/>
            <a:gdLst>
              <a:gd name="connsiteX0" fmla="*/ 2891482 w 2891482"/>
              <a:gd name="connsiteY0" fmla="*/ 2261286 h 2271360"/>
              <a:gd name="connsiteX1" fmla="*/ 642552 w 2891482"/>
              <a:gd name="connsiteY1" fmla="*/ 1927654 h 2271360"/>
              <a:gd name="connsiteX2" fmla="*/ 0 w 2891482"/>
              <a:gd name="connsiteY2" fmla="*/ 0 h 2271360"/>
              <a:gd name="connsiteX0" fmla="*/ 2891482 w 2891482"/>
              <a:gd name="connsiteY0" fmla="*/ 2261286 h 2262529"/>
              <a:gd name="connsiteX1" fmla="*/ 951471 w 2891482"/>
              <a:gd name="connsiteY1" fmla="*/ 1643449 h 2262529"/>
              <a:gd name="connsiteX2" fmla="*/ 0 w 2891482"/>
              <a:gd name="connsiteY2" fmla="*/ 0 h 2262529"/>
              <a:gd name="connsiteX0" fmla="*/ 2817341 w 2817341"/>
              <a:gd name="connsiteY0" fmla="*/ 2681415 h 2683047"/>
              <a:gd name="connsiteX1" fmla="*/ 877330 w 2817341"/>
              <a:gd name="connsiteY1" fmla="*/ 2063578 h 2683047"/>
              <a:gd name="connsiteX2" fmla="*/ 0 w 2817341"/>
              <a:gd name="connsiteY2" fmla="*/ 0 h 2683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7341" h="2683047">
                <a:moveTo>
                  <a:pt x="2817341" y="2681415"/>
                </a:moveTo>
                <a:cubicBezTo>
                  <a:pt x="1933833" y="2703039"/>
                  <a:pt x="1346887" y="2510480"/>
                  <a:pt x="877330" y="2063578"/>
                </a:cubicBezTo>
                <a:cubicBezTo>
                  <a:pt x="407773" y="1616676"/>
                  <a:pt x="80319" y="775386"/>
                  <a:pt x="0" y="0"/>
                </a:cubicBezTo>
              </a:path>
            </a:pathLst>
          </a:custGeom>
          <a:noFill/>
          <a:ln w="7620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467307" y="5726907"/>
            <a:ext cx="1676693" cy="273844"/>
          </a:xfrm>
        </p:spPr>
        <p:txBody>
          <a:bodyPr/>
          <a:lstStyle/>
          <a:p>
            <a:pPr>
              <a:defRPr/>
            </a:pPr>
            <a:r>
              <a:rPr lang="en-US" sz="1050" dirty="0"/>
              <a:t>Slide credit: Andrew Ng </a:t>
            </a:r>
          </a:p>
        </p:txBody>
      </p:sp>
    </p:spTree>
    <p:extLst>
      <p:ext uri="{BB962C8B-B14F-4D97-AF65-F5344CB8AC3E}">
        <p14:creationId xmlns:p14="http://schemas.microsoft.com/office/powerpoint/2010/main" val="88635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</a:t>
            </a:r>
            <a:r>
              <a:rPr lang="en-US" dirty="0" smtClean="0"/>
              <a:t>ogistic regression cost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2226469"/>
                <a:ext cx="7886700" cy="3644535"/>
              </a:xfrm>
            </p:spPr>
            <p:txBody>
              <a:bodyPr>
                <a:normAutofit fontScale="70000" lnSpcReduction="200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            </m:t>
                            </m:r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 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</m:d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−(1−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I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If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226469"/>
                <a:ext cx="7886700" cy="3644535"/>
              </a:xfrm>
              <a:blipFill rotWithShape="0">
                <a:blip r:embed="rId3"/>
                <a:stretch>
                  <a:fillRect l="-850" b="-3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>
            <a:off x="4114800" y="3276600"/>
            <a:ext cx="0" cy="741406"/>
          </a:xfrm>
          <a:prstGeom prst="straightConnector1">
            <a:avLst/>
          </a:prstGeom>
          <a:ln w="7620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467307" y="5726907"/>
            <a:ext cx="1676693" cy="273844"/>
          </a:xfrm>
        </p:spPr>
        <p:txBody>
          <a:bodyPr/>
          <a:lstStyle/>
          <a:p>
            <a:pPr>
              <a:defRPr/>
            </a:pPr>
            <a:r>
              <a:rPr lang="en-US" sz="1050" dirty="0"/>
              <a:t>Slide credit: Andrew Ng </a:t>
            </a:r>
          </a:p>
        </p:txBody>
      </p:sp>
    </p:spTree>
    <p:extLst>
      <p:ext uri="{BB962C8B-B14F-4D97-AF65-F5344CB8AC3E}">
        <p14:creationId xmlns:p14="http://schemas.microsoft.com/office/powerpoint/2010/main" val="8711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577" y="2472690"/>
            <a:ext cx="7214616" cy="65151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38200" y="4992791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Output 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956"/>
            <a:ext cx="4169664" cy="65151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03260" y="3368709"/>
            <a:ext cx="8054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fit parameters    </a:t>
            </a:r>
            <a:r>
              <a:rPr lang="en-US" sz="2400" dirty="0" smtClean="0"/>
              <a:t>: </a:t>
            </a:r>
            <a:r>
              <a:rPr lang="en-US" sz="2400" dirty="0" smtClean="0">
                <a:hlinkClick r:id="rId10"/>
              </a:rPr>
              <a:t>Apply Gradient Descent Algorithm 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830" y="3473257"/>
            <a:ext cx="128016" cy="2194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957" y="3919780"/>
            <a:ext cx="1104138" cy="42976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03261" y="4495801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make a prediction given new   :</a:t>
            </a: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752" y="4719457"/>
            <a:ext cx="153162" cy="1371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561" y="5059749"/>
            <a:ext cx="2146554" cy="43891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9267" y="804779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Cost function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F4FDD1FD-15B9-7D46-A1D9-AD54E7AC576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76582" y="3805709"/>
            <a:ext cx="3403600" cy="274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0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4350" y="462318"/>
            <a:ext cx="4313450" cy="554541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3530" dirty="0" smtClean="0"/>
              <a:t>Logistic regression</a:t>
            </a:r>
            <a:endParaRPr sz="3530" dirty="0"/>
          </a:p>
        </p:txBody>
      </p:sp>
      <p:sp>
        <p:nvSpPr>
          <p:cNvPr id="3" name="object 3"/>
          <p:cNvSpPr/>
          <p:nvPr/>
        </p:nvSpPr>
        <p:spPr>
          <a:xfrm>
            <a:off x="1014028" y="1414284"/>
            <a:ext cx="6841602" cy="6122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4" name="object 4"/>
          <p:cNvSpPr/>
          <p:nvPr/>
        </p:nvSpPr>
        <p:spPr>
          <a:xfrm>
            <a:off x="946793" y="2628418"/>
            <a:ext cx="6841602" cy="633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5" name="object 5"/>
          <p:cNvSpPr txBox="1"/>
          <p:nvPr/>
        </p:nvSpPr>
        <p:spPr>
          <a:xfrm>
            <a:off x="944350" y="2046194"/>
            <a:ext cx="1138518" cy="183790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824" dirty="0">
                <a:latin typeface="Arial"/>
                <a:cs typeface="Arial"/>
              </a:rPr>
              <a:t>implies</a:t>
            </a:r>
            <a:endParaRPr sz="2824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177">
              <a:latin typeface="Times New Roman"/>
              <a:cs typeface="Times New Roman"/>
            </a:endParaRPr>
          </a:p>
          <a:p>
            <a:pPr>
              <a:spcBef>
                <a:spcPts val="44"/>
              </a:spcBef>
            </a:pPr>
            <a:endParaRPr sz="3044">
              <a:latin typeface="Times New Roman"/>
              <a:cs typeface="Times New Roman"/>
            </a:endParaRPr>
          </a:p>
          <a:p>
            <a:pPr marL="11206"/>
            <a:r>
              <a:rPr sz="2824" dirty="0">
                <a:latin typeface="Arial"/>
                <a:cs typeface="Arial"/>
              </a:rPr>
              <a:t>implies</a:t>
            </a:r>
            <a:endParaRPr sz="2824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20039" y="3978495"/>
            <a:ext cx="4262624" cy="6680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7" name="object 7"/>
          <p:cNvSpPr txBox="1"/>
          <p:nvPr/>
        </p:nvSpPr>
        <p:spPr>
          <a:xfrm>
            <a:off x="877114" y="5071782"/>
            <a:ext cx="1138518" cy="44592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824" dirty="0">
                <a:latin typeface="Arial"/>
                <a:cs typeface="Arial"/>
              </a:rPr>
              <a:t>implies</a:t>
            </a:r>
            <a:endParaRPr sz="2824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83406" y="5446059"/>
            <a:ext cx="3898246" cy="6863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9" name="object 9"/>
          <p:cNvSpPr/>
          <p:nvPr/>
        </p:nvSpPr>
        <p:spPr>
          <a:xfrm>
            <a:off x="3765995" y="3899647"/>
            <a:ext cx="2622176" cy="806824"/>
          </a:xfrm>
          <a:custGeom>
            <a:avLst/>
            <a:gdLst/>
            <a:ahLst/>
            <a:cxnLst/>
            <a:rect l="l" t="t" r="r" b="b"/>
            <a:pathLst>
              <a:path w="2971800" h="914400">
                <a:moveTo>
                  <a:pt x="0" y="0"/>
                </a:moveTo>
                <a:lnTo>
                  <a:pt x="2971798" y="0"/>
                </a:lnTo>
                <a:lnTo>
                  <a:pt x="2971798" y="914399"/>
                </a:lnTo>
                <a:lnTo>
                  <a:pt x="0" y="914399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10" name="object 10"/>
          <p:cNvSpPr/>
          <p:nvPr/>
        </p:nvSpPr>
        <p:spPr>
          <a:xfrm>
            <a:off x="4102171" y="5378823"/>
            <a:ext cx="2622176" cy="806824"/>
          </a:xfrm>
          <a:custGeom>
            <a:avLst/>
            <a:gdLst/>
            <a:ahLst/>
            <a:cxnLst/>
            <a:rect l="l" t="t" r="r" b="b"/>
            <a:pathLst>
              <a:path w="2971800" h="914400">
                <a:moveTo>
                  <a:pt x="0" y="0"/>
                </a:moveTo>
                <a:lnTo>
                  <a:pt x="2971797" y="0"/>
                </a:lnTo>
                <a:lnTo>
                  <a:pt x="2971797" y="914399"/>
                </a:lnTo>
                <a:lnTo>
                  <a:pt x="0" y="914399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412"/>
          </a:p>
        </p:txBody>
      </p:sp>
    </p:spTree>
    <p:extLst>
      <p:ext uri="{BB962C8B-B14F-4D97-AF65-F5344CB8AC3E}">
        <p14:creationId xmlns:p14="http://schemas.microsoft.com/office/powerpoint/2010/main" val="140928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4350" y="462318"/>
            <a:ext cx="4644282" cy="554541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3530" spc="-4" dirty="0" smtClean="0"/>
              <a:t>Linear Classification</a:t>
            </a:r>
            <a:r>
              <a:rPr sz="3530" spc="-4" dirty="0" smtClean="0"/>
              <a:t>!</a:t>
            </a:r>
            <a:endParaRPr sz="3530" dirty="0"/>
          </a:p>
        </p:txBody>
      </p:sp>
      <p:sp>
        <p:nvSpPr>
          <p:cNvPr id="3" name="object 3"/>
          <p:cNvSpPr/>
          <p:nvPr/>
        </p:nvSpPr>
        <p:spPr>
          <a:xfrm>
            <a:off x="1014028" y="1414284"/>
            <a:ext cx="6841602" cy="6122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4" name="object 4"/>
          <p:cNvSpPr/>
          <p:nvPr/>
        </p:nvSpPr>
        <p:spPr>
          <a:xfrm>
            <a:off x="946793" y="2628418"/>
            <a:ext cx="6841602" cy="633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5" name="object 5"/>
          <p:cNvSpPr txBox="1"/>
          <p:nvPr/>
        </p:nvSpPr>
        <p:spPr>
          <a:xfrm>
            <a:off x="944350" y="2046194"/>
            <a:ext cx="1138518" cy="183790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824" dirty="0">
                <a:latin typeface="Arial"/>
                <a:cs typeface="Arial"/>
              </a:rPr>
              <a:t>implies</a:t>
            </a:r>
            <a:endParaRPr sz="2824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177">
              <a:latin typeface="Times New Roman"/>
              <a:cs typeface="Times New Roman"/>
            </a:endParaRPr>
          </a:p>
          <a:p>
            <a:pPr>
              <a:spcBef>
                <a:spcPts val="44"/>
              </a:spcBef>
            </a:pPr>
            <a:endParaRPr sz="3044">
              <a:latin typeface="Times New Roman"/>
              <a:cs typeface="Times New Roman"/>
            </a:endParaRPr>
          </a:p>
          <a:p>
            <a:pPr marL="11206"/>
            <a:r>
              <a:rPr sz="2824" dirty="0">
                <a:latin typeface="Arial"/>
                <a:cs typeface="Arial"/>
              </a:rPr>
              <a:t>implies</a:t>
            </a:r>
            <a:endParaRPr sz="2824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20039" y="3978495"/>
            <a:ext cx="4262624" cy="6680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7" name="object 7"/>
          <p:cNvSpPr txBox="1"/>
          <p:nvPr/>
        </p:nvSpPr>
        <p:spPr>
          <a:xfrm>
            <a:off x="877114" y="5071782"/>
            <a:ext cx="1138518" cy="44592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824" dirty="0">
                <a:latin typeface="Arial"/>
                <a:cs typeface="Arial"/>
              </a:rPr>
              <a:t>implies</a:t>
            </a:r>
            <a:endParaRPr sz="2824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83406" y="5446059"/>
            <a:ext cx="3898246" cy="6863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9" name="object 9"/>
          <p:cNvSpPr/>
          <p:nvPr/>
        </p:nvSpPr>
        <p:spPr>
          <a:xfrm>
            <a:off x="6253701" y="4437529"/>
            <a:ext cx="2151529" cy="1047750"/>
          </a:xfrm>
          <a:custGeom>
            <a:avLst/>
            <a:gdLst/>
            <a:ahLst/>
            <a:cxnLst/>
            <a:rect l="l" t="t" r="r" b="b"/>
            <a:pathLst>
              <a:path w="2438400" h="1187450">
                <a:moveTo>
                  <a:pt x="0" y="0"/>
                </a:moveTo>
                <a:lnTo>
                  <a:pt x="2438400" y="0"/>
                </a:lnTo>
                <a:lnTo>
                  <a:pt x="2438400" y="1187450"/>
                </a:lnTo>
                <a:lnTo>
                  <a:pt x="0" y="1187450"/>
                </a:lnTo>
                <a:lnTo>
                  <a:pt x="0" y="0"/>
                </a:lnTo>
                <a:close/>
              </a:path>
            </a:pathLst>
          </a:custGeom>
          <a:solidFill>
            <a:srgbClr val="D6D7FF"/>
          </a:solid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10" name="object 10"/>
          <p:cNvSpPr txBox="1"/>
          <p:nvPr/>
        </p:nvSpPr>
        <p:spPr>
          <a:xfrm>
            <a:off x="6253701" y="4466665"/>
            <a:ext cx="2151529" cy="982101"/>
          </a:xfrm>
          <a:prstGeom prst="rect">
            <a:avLst/>
          </a:prstGeom>
        </p:spPr>
        <p:txBody>
          <a:bodyPr vert="horz" wrap="square" lIns="0" tIns="14007" rIns="0" bIns="0" rtlCol="0">
            <a:spAutoFit/>
          </a:bodyPr>
          <a:lstStyle/>
          <a:p>
            <a:pPr marL="248224" marR="236457" indent="-560" algn="ctr">
              <a:lnSpc>
                <a:spcPct val="99000"/>
              </a:lnSpc>
              <a:spcBef>
                <a:spcPts val="110"/>
              </a:spcBef>
            </a:pPr>
            <a:r>
              <a:rPr sz="2118" spc="-4" dirty="0">
                <a:latin typeface="Comic Sans MS"/>
                <a:cs typeface="Comic Sans MS"/>
              </a:rPr>
              <a:t>linear  </a:t>
            </a:r>
            <a:r>
              <a:rPr sz="2118" dirty="0">
                <a:latin typeface="Comic Sans MS"/>
                <a:cs typeface="Comic Sans MS"/>
              </a:rPr>
              <a:t>classificati</a:t>
            </a:r>
            <a:r>
              <a:rPr sz="2118" spc="-4" dirty="0">
                <a:latin typeface="Comic Sans MS"/>
                <a:cs typeface="Comic Sans MS"/>
              </a:rPr>
              <a:t>on  rule!</a:t>
            </a:r>
            <a:endParaRPr sz="2118">
              <a:latin typeface="Comic Sans MS"/>
              <a:cs typeface="Comic Sans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32539" y="4572000"/>
            <a:ext cx="856129" cy="592791"/>
          </a:xfrm>
          <a:custGeom>
            <a:avLst/>
            <a:gdLst/>
            <a:ahLst/>
            <a:cxnLst/>
            <a:rect l="l" t="t" r="r" b="b"/>
            <a:pathLst>
              <a:path w="970279" h="671829">
                <a:moveTo>
                  <a:pt x="969715" y="0"/>
                </a:moveTo>
                <a:lnTo>
                  <a:pt x="0" y="671341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12" name="object 12"/>
          <p:cNvSpPr/>
          <p:nvPr/>
        </p:nvSpPr>
        <p:spPr>
          <a:xfrm>
            <a:off x="5514113" y="5111204"/>
            <a:ext cx="74519" cy="66115"/>
          </a:xfrm>
          <a:custGeom>
            <a:avLst/>
            <a:gdLst/>
            <a:ahLst/>
            <a:cxnLst/>
            <a:rect l="l" t="t" r="r" b="b"/>
            <a:pathLst>
              <a:path w="84454" h="74929">
                <a:moveTo>
                  <a:pt x="40957" y="0"/>
                </a:moveTo>
                <a:lnTo>
                  <a:pt x="0" y="74701"/>
                </a:lnTo>
                <a:lnTo>
                  <a:pt x="84328" y="62649"/>
                </a:lnTo>
                <a:lnTo>
                  <a:pt x="409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12"/>
          </a:p>
        </p:txBody>
      </p:sp>
    </p:spTree>
    <p:extLst>
      <p:ext uri="{BB962C8B-B14F-4D97-AF65-F5344CB8AC3E}">
        <p14:creationId xmlns:p14="http://schemas.microsoft.com/office/powerpoint/2010/main" val="251524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83"/>
          <p:cNvSpPr txBox="1">
            <a:spLocks noGrp="1"/>
          </p:cNvSpPr>
          <p:nvPr>
            <p:ph type="title"/>
          </p:nvPr>
        </p:nvSpPr>
        <p:spPr>
          <a:xfrm>
            <a:off x="81696" y="698461"/>
            <a:ext cx="47805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Unsupervised Learning</a:t>
            </a:r>
            <a:endParaRPr sz="3600" b="1" dirty="0"/>
          </a:p>
        </p:txBody>
      </p:sp>
      <p:sp>
        <p:nvSpPr>
          <p:cNvPr id="926" name="Google Shape;926;p83"/>
          <p:cNvSpPr txBox="1"/>
          <p:nvPr/>
        </p:nvSpPr>
        <p:spPr>
          <a:xfrm>
            <a:off x="421200" y="1272273"/>
            <a:ext cx="7578600" cy="17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9200" rIns="0" bIns="0" anchor="t" anchorCtr="0">
            <a:no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sz="3200" dirty="0">
                <a:latin typeface="Trebuchet MS"/>
                <a:ea typeface="Trebuchet MS"/>
                <a:cs typeface="Trebuchet MS"/>
                <a:sym typeface="Trebuchet MS"/>
              </a:rPr>
              <a:t>Given </a:t>
            </a:r>
            <a:r>
              <a:rPr lang="en-US" sz="3200" i="1" dirty="0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3150" baseline="-25000" dirty="0"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lang="en-US" sz="3200" dirty="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-US" sz="3200" i="1" dirty="0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3150" baseline="-25000" dirty="0"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r>
              <a:rPr lang="en-US" sz="3200" dirty="0">
                <a:latin typeface="Trebuchet MS"/>
                <a:ea typeface="Trebuchet MS"/>
                <a:cs typeface="Trebuchet MS"/>
                <a:sym typeface="Trebuchet MS"/>
              </a:rPr>
              <a:t>, ..., </a:t>
            </a:r>
            <a:r>
              <a:rPr lang="en-US" sz="3200" i="1" dirty="0" err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3150" baseline="-25000" dirty="0" err="1">
                <a:latin typeface="Trebuchet MS"/>
                <a:ea typeface="Trebuchet MS"/>
                <a:cs typeface="Trebuchet MS"/>
                <a:sym typeface="Trebuchet MS"/>
              </a:rPr>
              <a:t>n</a:t>
            </a:r>
            <a:r>
              <a:rPr lang="en-US" sz="3150" baseline="-25000" dirty="0">
                <a:latin typeface="Trebuchet MS"/>
                <a:ea typeface="Trebuchet MS"/>
                <a:cs typeface="Trebuchet MS"/>
                <a:sym typeface="Trebuchet MS"/>
              </a:rPr>
              <a:t>	</a:t>
            </a:r>
            <a:r>
              <a:rPr lang="en-US" sz="3200" dirty="0">
                <a:latin typeface="Trebuchet MS"/>
                <a:ea typeface="Trebuchet MS"/>
                <a:cs typeface="Trebuchet MS"/>
                <a:sym typeface="Trebuchet MS"/>
              </a:rPr>
              <a:t>(without labels)</a:t>
            </a:r>
            <a:endParaRPr sz="32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sz="3200" dirty="0">
                <a:latin typeface="Trebuchet MS"/>
                <a:ea typeface="Trebuchet MS"/>
                <a:cs typeface="Trebuchet MS"/>
                <a:sym typeface="Trebuchet MS"/>
              </a:rPr>
              <a:t>Output hidden structure behind the </a:t>
            </a:r>
            <a:r>
              <a:rPr lang="en-US" sz="3200" i="1" dirty="0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3200" dirty="0">
                <a:latin typeface="Trebuchet MS"/>
                <a:ea typeface="Trebuchet MS"/>
                <a:cs typeface="Trebuchet MS"/>
                <a:sym typeface="Trebuchet MS"/>
              </a:rPr>
              <a:t>’s</a:t>
            </a:r>
            <a:endParaRPr sz="32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69900" marR="0" lvl="0" indent="0" algn="l" rtl="0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None/>
            </a:pP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en-US" sz="2800" dirty="0">
                <a:latin typeface="Trebuchet MS"/>
                <a:ea typeface="Trebuchet MS"/>
                <a:cs typeface="Trebuchet MS"/>
                <a:sym typeface="Trebuchet MS"/>
              </a:rPr>
              <a:t>E.g., clustering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27" name="Google Shape;927;p83"/>
          <p:cNvSpPr/>
          <p:nvPr/>
        </p:nvSpPr>
        <p:spPr>
          <a:xfrm>
            <a:off x="751481" y="3044736"/>
            <a:ext cx="171450" cy="2726055"/>
          </a:xfrm>
          <a:custGeom>
            <a:avLst/>
            <a:gdLst/>
            <a:ahLst/>
            <a:cxnLst/>
            <a:rect l="l" t="t" r="r" b="b"/>
            <a:pathLst>
              <a:path w="171450" h="2726054" extrusionOk="0">
                <a:moveTo>
                  <a:pt x="104623" y="108267"/>
                </a:moveTo>
                <a:lnTo>
                  <a:pt x="66523" y="108267"/>
                </a:lnTo>
                <a:lnTo>
                  <a:pt x="66522" y="2725623"/>
                </a:lnTo>
                <a:lnTo>
                  <a:pt x="104622" y="2725623"/>
                </a:lnTo>
                <a:lnTo>
                  <a:pt x="104623" y="108267"/>
                </a:lnTo>
                <a:close/>
              </a:path>
              <a:path w="171450" h="2726054" extrusionOk="0">
                <a:moveTo>
                  <a:pt x="85573" y="0"/>
                </a:moveTo>
                <a:lnTo>
                  <a:pt x="2443" y="142506"/>
                </a:lnTo>
                <a:lnTo>
                  <a:pt x="0" y="149668"/>
                </a:lnTo>
                <a:lnTo>
                  <a:pt x="475" y="156956"/>
                </a:lnTo>
                <a:lnTo>
                  <a:pt x="3648" y="163534"/>
                </a:lnTo>
                <a:lnTo>
                  <a:pt x="9299" y="168567"/>
                </a:lnTo>
                <a:lnTo>
                  <a:pt x="16458" y="171006"/>
                </a:lnTo>
                <a:lnTo>
                  <a:pt x="23745" y="170529"/>
                </a:lnTo>
                <a:lnTo>
                  <a:pt x="30323" y="167356"/>
                </a:lnTo>
                <a:lnTo>
                  <a:pt x="35352" y="161709"/>
                </a:lnTo>
                <a:lnTo>
                  <a:pt x="66523" y="108267"/>
                </a:lnTo>
                <a:lnTo>
                  <a:pt x="148729" y="108267"/>
                </a:lnTo>
                <a:lnTo>
                  <a:pt x="85573" y="0"/>
                </a:lnTo>
                <a:close/>
              </a:path>
              <a:path w="171450" h="2726054" extrusionOk="0">
                <a:moveTo>
                  <a:pt x="148729" y="108267"/>
                </a:moveTo>
                <a:lnTo>
                  <a:pt x="104623" y="108267"/>
                </a:lnTo>
                <a:lnTo>
                  <a:pt x="135793" y="161709"/>
                </a:lnTo>
                <a:lnTo>
                  <a:pt x="140822" y="167356"/>
                </a:lnTo>
                <a:lnTo>
                  <a:pt x="147399" y="170529"/>
                </a:lnTo>
                <a:lnTo>
                  <a:pt x="154687" y="171006"/>
                </a:lnTo>
                <a:lnTo>
                  <a:pt x="161847" y="168567"/>
                </a:lnTo>
                <a:lnTo>
                  <a:pt x="167497" y="163534"/>
                </a:lnTo>
                <a:lnTo>
                  <a:pt x="170670" y="156956"/>
                </a:lnTo>
                <a:lnTo>
                  <a:pt x="171145" y="149668"/>
                </a:lnTo>
                <a:lnTo>
                  <a:pt x="168702" y="142506"/>
                </a:lnTo>
                <a:lnTo>
                  <a:pt x="148729" y="108267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8" name="Google Shape;928;p83"/>
          <p:cNvSpPr/>
          <p:nvPr/>
        </p:nvSpPr>
        <p:spPr>
          <a:xfrm>
            <a:off x="672674" y="5531624"/>
            <a:ext cx="3598545" cy="172085"/>
          </a:xfrm>
          <a:custGeom>
            <a:avLst/>
            <a:gdLst/>
            <a:ahLst/>
            <a:cxnLst/>
            <a:rect l="l" t="t" r="r" b="b"/>
            <a:pathLst>
              <a:path w="3598545" h="172085" extrusionOk="0">
                <a:moveTo>
                  <a:pt x="0" y="67284"/>
                </a:moveTo>
                <a:lnTo>
                  <a:pt x="0" y="105384"/>
                </a:lnTo>
                <a:lnTo>
                  <a:pt x="3490106" y="105384"/>
                </a:lnTo>
                <a:lnTo>
                  <a:pt x="3436664" y="136555"/>
                </a:lnTo>
                <a:lnTo>
                  <a:pt x="3431017" y="141584"/>
                </a:lnTo>
                <a:lnTo>
                  <a:pt x="3427844" y="148162"/>
                </a:lnTo>
                <a:lnTo>
                  <a:pt x="3427366" y="155449"/>
                </a:lnTo>
                <a:lnTo>
                  <a:pt x="3429806" y="162609"/>
                </a:lnTo>
                <a:lnTo>
                  <a:pt x="3434839" y="168259"/>
                </a:lnTo>
                <a:lnTo>
                  <a:pt x="3441417" y="171432"/>
                </a:lnTo>
                <a:lnTo>
                  <a:pt x="3448705" y="171908"/>
                </a:lnTo>
                <a:lnTo>
                  <a:pt x="3455866" y="169464"/>
                </a:lnTo>
                <a:lnTo>
                  <a:pt x="3598373" y="86335"/>
                </a:lnTo>
                <a:lnTo>
                  <a:pt x="3565714" y="67285"/>
                </a:lnTo>
                <a:lnTo>
                  <a:pt x="0" y="67284"/>
                </a:lnTo>
                <a:close/>
              </a:path>
              <a:path w="3598545" h="172085" extrusionOk="0">
                <a:moveTo>
                  <a:pt x="3446138" y="0"/>
                </a:moveTo>
                <a:lnTo>
                  <a:pt x="3436702" y="2476"/>
                </a:lnTo>
                <a:lnTo>
                  <a:pt x="3432460" y="5511"/>
                </a:lnTo>
                <a:lnTo>
                  <a:pt x="3429806" y="10058"/>
                </a:lnTo>
                <a:lnTo>
                  <a:pt x="3427366" y="17220"/>
                </a:lnTo>
                <a:lnTo>
                  <a:pt x="3427844" y="24507"/>
                </a:lnTo>
                <a:lnTo>
                  <a:pt x="3431017" y="31086"/>
                </a:lnTo>
                <a:lnTo>
                  <a:pt x="3436664" y="36118"/>
                </a:lnTo>
                <a:lnTo>
                  <a:pt x="3490106" y="67285"/>
                </a:lnTo>
                <a:lnTo>
                  <a:pt x="3565714" y="67285"/>
                </a:lnTo>
                <a:lnTo>
                  <a:pt x="3451320" y="558"/>
                </a:lnTo>
                <a:lnTo>
                  <a:pt x="3446138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9" name="Google Shape;929;p83"/>
          <p:cNvSpPr/>
          <p:nvPr/>
        </p:nvSpPr>
        <p:spPr>
          <a:xfrm>
            <a:off x="1295400" y="4254500"/>
            <a:ext cx="368300" cy="368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0" name="Google Shape;930;p83"/>
          <p:cNvSpPr/>
          <p:nvPr/>
        </p:nvSpPr>
        <p:spPr>
          <a:xfrm>
            <a:off x="1359916" y="4294911"/>
            <a:ext cx="241300" cy="241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1" name="Google Shape;931;p83"/>
          <p:cNvSpPr/>
          <p:nvPr/>
        </p:nvSpPr>
        <p:spPr>
          <a:xfrm>
            <a:off x="1701800" y="4368800"/>
            <a:ext cx="368300" cy="3683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2" name="Google Shape;932;p83"/>
          <p:cNvSpPr/>
          <p:nvPr/>
        </p:nvSpPr>
        <p:spPr>
          <a:xfrm>
            <a:off x="1770824" y="441556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 extrusionOk="0">
                <a:moveTo>
                  <a:pt x="114300" y="0"/>
                </a:moveTo>
                <a:lnTo>
                  <a:pt x="69806" y="8981"/>
                </a:lnTo>
                <a:lnTo>
                  <a:pt x="33475" y="33475"/>
                </a:lnTo>
                <a:lnTo>
                  <a:pt x="8981" y="69806"/>
                </a:lnTo>
                <a:lnTo>
                  <a:pt x="0" y="114299"/>
                </a:lnTo>
                <a:lnTo>
                  <a:pt x="8981" y="158787"/>
                </a:lnTo>
                <a:lnTo>
                  <a:pt x="33475" y="195119"/>
                </a:lnTo>
                <a:lnTo>
                  <a:pt x="69806" y="219616"/>
                </a:lnTo>
                <a:lnTo>
                  <a:pt x="114300" y="228599"/>
                </a:lnTo>
                <a:lnTo>
                  <a:pt x="158787" y="219616"/>
                </a:lnTo>
                <a:lnTo>
                  <a:pt x="195119" y="195119"/>
                </a:lnTo>
                <a:lnTo>
                  <a:pt x="219616" y="158787"/>
                </a:lnTo>
                <a:lnTo>
                  <a:pt x="228600" y="114299"/>
                </a:lnTo>
                <a:lnTo>
                  <a:pt x="219616" y="69806"/>
                </a:lnTo>
                <a:lnTo>
                  <a:pt x="195119" y="33475"/>
                </a:lnTo>
                <a:lnTo>
                  <a:pt x="158787" y="8981"/>
                </a:lnTo>
                <a:lnTo>
                  <a:pt x="114300" y="0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3" name="Google Shape;933;p83"/>
          <p:cNvSpPr/>
          <p:nvPr/>
        </p:nvSpPr>
        <p:spPr>
          <a:xfrm>
            <a:off x="1770824" y="441556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 extrusionOk="0">
                <a:moveTo>
                  <a:pt x="0" y="114300"/>
                </a:moveTo>
                <a:lnTo>
                  <a:pt x="8982" y="69809"/>
                </a:lnTo>
                <a:lnTo>
                  <a:pt x="33477" y="33477"/>
                </a:lnTo>
                <a:lnTo>
                  <a:pt x="69809" y="8982"/>
                </a:lnTo>
                <a:lnTo>
                  <a:pt x="114300" y="0"/>
                </a:lnTo>
                <a:lnTo>
                  <a:pt x="158790" y="8982"/>
                </a:lnTo>
                <a:lnTo>
                  <a:pt x="195122" y="33477"/>
                </a:lnTo>
                <a:lnTo>
                  <a:pt x="219617" y="69809"/>
                </a:lnTo>
                <a:lnTo>
                  <a:pt x="228600" y="114300"/>
                </a:lnTo>
                <a:lnTo>
                  <a:pt x="219617" y="158790"/>
                </a:lnTo>
                <a:lnTo>
                  <a:pt x="195122" y="195122"/>
                </a:lnTo>
                <a:lnTo>
                  <a:pt x="158790" y="219617"/>
                </a:lnTo>
                <a:lnTo>
                  <a:pt x="114300" y="228600"/>
                </a:lnTo>
                <a:lnTo>
                  <a:pt x="69809" y="219617"/>
                </a:lnTo>
                <a:lnTo>
                  <a:pt x="33477" y="195122"/>
                </a:lnTo>
                <a:lnTo>
                  <a:pt x="8982" y="158790"/>
                </a:lnTo>
                <a:lnTo>
                  <a:pt x="0" y="11430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4" name="Google Shape;934;p83"/>
          <p:cNvSpPr/>
          <p:nvPr/>
        </p:nvSpPr>
        <p:spPr>
          <a:xfrm>
            <a:off x="1701800" y="4864100"/>
            <a:ext cx="368300" cy="3683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5" name="Google Shape;935;p83"/>
          <p:cNvSpPr/>
          <p:nvPr/>
        </p:nvSpPr>
        <p:spPr>
          <a:xfrm>
            <a:off x="1770824" y="491288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 extrusionOk="0">
                <a:moveTo>
                  <a:pt x="114300" y="0"/>
                </a:moveTo>
                <a:lnTo>
                  <a:pt x="69806" y="8981"/>
                </a:lnTo>
                <a:lnTo>
                  <a:pt x="33475" y="33475"/>
                </a:lnTo>
                <a:lnTo>
                  <a:pt x="8981" y="69806"/>
                </a:lnTo>
                <a:lnTo>
                  <a:pt x="0" y="114300"/>
                </a:lnTo>
                <a:lnTo>
                  <a:pt x="8981" y="158787"/>
                </a:lnTo>
                <a:lnTo>
                  <a:pt x="33475" y="195119"/>
                </a:lnTo>
                <a:lnTo>
                  <a:pt x="69806" y="219616"/>
                </a:lnTo>
                <a:lnTo>
                  <a:pt x="114300" y="228600"/>
                </a:lnTo>
                <a:lnTo>
                  <a:pt x="158787" y="219616"/>
                </a:lnTo>
                <a:lnTo>
                  <a:pt x="195119" y="195119"/>
                </a:lnTo>
                <a:lnTo>
                  <a:pt x="219616" y="158787"/>
                </a:lnTo>
                <a:lnTo>
                  <a:pt x="228600" y="114300"/>
                </a:lnTo>
                <a:lnTo>
                  <a:pt x="219616" y="69806"/>
                </a:lnTo>
                <a:lnTo>
                  <a:pt x="195119" y="33475"/>
                </a:lnTo>
                <a:lnTo>
                  <a:pt x="158787" y="8981"/>
                </a:lnTo>
                <a:lnTo>
                  <a:pt x="114300" y="0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6" name="Google Shape;936;p83"/>
          <p:cNvSpPr/>
          <p:nvPr/>
        </p:nvSpPr>
        <p:spPr>
          <a:xfrm>
            <a:off x="1770824" y="491288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 extrusionOk="0">
                <a:moveTo>
                  <a:pt x="0" y="114300"/>
                </a:moveTo>
                <a:lnTo>
                  <a:pt x="8982" y="69809"/>
                </a:lnTo>
                <a:lnTo>
                  <a:pt x="33477" y="33477"/>
                </a:lnTo>
                <a:lnTo>
                  <a:pt x="69809" y="8982"/>
                </a:lnTo>
                <a:lnTo>
                  <a:pt x="114300" y="0"/>
                </a:lnTo>
                <a:lnTo>
                  <a:pt x="158790" y="8982"/>
                </a:lnTo>
                <a:lnTo>
                  <a:pt x="195122" y="33477"/>
                </a:lnTo>
                <a:lnTo>
                  <a:pt x="219617" y="69809"/>
                </a:lnTo>
                <a:lnTo>
                  <a:pt x="228600" y="114300"/>
                </a:lnTo>
                <a:lnTo>
                  <a:pt x="219617" y="158790"/>
                </a:lnTo>
                <a:lnTo>
                  <a:pt x="195122" y="195122"/>
                </a:lnTo>
                <a:lnTo>
                  <a:pt x="158790" y="219617"/>
                </a:lnTo>
                <a:lnTo>
                  <a:pt x="114300" y="228600"/>
                </a:lnTo>
                <a:lnTo>
                  <a:pt x="69809" y="219617"/>
                </a:lnTo>
                <a:lnTo>
                  <a:pt x="33477" y="195122"/>
                </a:lnTo>
                <a:lnTo>
                  <a:pt x="8982" y="158790"/>
                </a:lnTo>
                <a:lnTo>
                  <a:pt x="0" y="11430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7" name="Google Shape;937;p83"/>
          <p:cNvSpPr/>
          <p:nvPr/>
        </p:nvSpPr>
        <p:spPr>
          <a:xfrm>
            <a:off x="1244600" y="4749800"/>
            <a:ext cx="368300" cy="3683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8" name="Google Shape;938;p83"/>
          <p:cNvSpPr/>
          <p:nvPr/>
        </p:nvSpPr>
        <p:spPr>
          <a:xfrm>
            <a:off x="1313624" y="479858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 extrusionOk="0">
                <a:moveTo>
                  <a:pt x="114300" y="0"/>
                </a:moveTo>
                <a:lnTo>
                  <a:pt x="69806" y="8981"/>
                </a:lnTo>
                <a:lnTo>
                  <a:pt x="33475" y="33475"/>
                </a:lnTo>
                <a:lnTo>
                  <a:pt x="8981" y="69806"/>
                </a:lnTo>
                <a:lnTo>
                  <a:pt x="0" y="114300"/>
                </a:lnTo>
                <a:lnTo>
                  <a:pt x="8981" y="158787"/>
                </a:lnTo>
                <a:lnTo>
                  <a:pt x="33475" y="195119"/>
                </a:lnTo>
                <a:lnTo>
                  <a:pt x="69806" y="219616"/>
                </a:lnTo>
                <a:lnTo>
                  <a:pt x="114300" y="228600"/>
                </a:lnTo>
                <a:lnTo>
                  <a:pt x="158787" y="219616"/>
                </a:lnTo>
                <a:lnTo>
                  <a:pt x="195119" y="195119"/>
                </a:lnTo>
                <a:lnTo>
                  <a:pt x="219616" y="158787"/>
                </a:lnTo>
                <a:lnTo>
                  <a:pt x="228600" y="114300"/>
                </a:lnTo>
                <a:lnTo>
                  <a:pt x="219616" y="69806"/>
                </a:lnTo>
                <a:lnTo>
                  <a:pt x="195119" y="33475"/>
                </a:lnTo>
                <a:lnTo>
                  <a:pt x="158787" y="8981"/>
                </a:lnTo>
                <a:lnTo>
                  <a:pt x="114300" y="0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9" name="Google Shape;939;p83"/>
          <p:cNvSpPr/>
          <p:nvPr/>
        </p:nvSpPr>
        <p:spPr>
          <a:xfrm>
            <a:off x="1313624" y="479858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 extrusionOk="0">
                <a:moveTo>
                  <a:pt x="0" y="114300"/>
                </a:moveTo>
                <a:lnTo>
                  <a:pt x="8982" y="69809"/>
                </a:lnTo>
                <a:lnTo>
                  <a:pt x="33477" y="33477"/>
                </a:lnTo>
                <a:lnTo>
                  <a:pt x="69809" y="8982"/>
                </a:lnTo>
                <a:lnTo>
                  <a:pt x="114300" y="0"/>
                </a:lnTo>
                <a:lnTo>
                  <a:pt x="158790" y="8982"/>
                </a:lnTo>
                <a:lnTo>
                  <a:pt x="195122" y="33477"/>
                </a:lnTo>
                <a:lnTo>
                  <a:pt x="219617" y="69809"/>
                </a:lnTo>
                <a:lnTo>
                  <a:pt x="228600" y="114300"/>
                </a:lnTo>
                <a:lnTo>
                  <a:pt x="219617" y="158790"/>
                </a:lnTo>
                <a:lnTo>
                  <a:pt x="195122" y="195122"/>
                </a:lnTo>
                <a:lnTo>
                  <a:pt x="158790" y="219617"/>
                </a:lnTo>
                <a:lnTo>
                  <a:pt x="114300" y="228600"/>
                </a:lnTo>
                <a:lnTo>
                  <a:pt x="69809" y="219617"/>
                </a:lnTo>
                <a:lnTo>
                  <a:pt x="33477" y="195122"/>
                </a:lnTo>
                <a:lnTo>
                  <a:pt x="8982" y="158790"/>
                </a:lnTo>
                <a:lnTo>
                  <a:pt x="0" y="11430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0" name="Google Shape;940;p83"/>
          <p:cNvSpPr/>
          <p:nvPr/>
        </p:nvSpPr>
        <p:spPr>
          <a:xfrm>
            <a:off x="1625600" y="3657600"/>
            <a:ext cx="368300" cy="3683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1" name="Google Shape;941;p83"/>
          <p:cNvSpPr/>
          <p:nvPr/>
        </p:nvSpPr>
        <p:spPr>
          <a:xfrm>
            <a:off x="1688274" y="3700030"/>
            <a:ext cx="241300" cy="2413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2" name="Google Shape;942;p83"/>
          <p:cNvSpPr/>
          <p:nvPr/>
        </p:nvSpPr>
        <p:spPr>
          <a:xfrm>
            <a:off x="1930400" y="3911600"/>
            <a:ext cx="368300" cy="3683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3" name="Google Shape;943;p83"/>
          <p:cNvSpPr/>
          <p:nvPr/>
        </p:nvSpPr>
        <p:spPr>
          <a:xfrm>
            <a:off x="1993074" y="3949979"/>
            <a:ext cx="241300" cy="2413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4" name="Google Shape;944;p83"/>
          <p:cNvSpPr/>
          <p:nvPr/>
        </p:nvSpPr>
        <p:spPr>
          <a:xfrm>
            <a:off x="2273300" y="3695700"/>
            <a:ext cx="368300" cy="368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5" name="Google Shape;945;p83"/>
          <p:cNvSpPr/>
          <p:nvPr/>
        </p:nvSpPr>
        <p:spPr>
          <a:xfrm>
            <a:off x="2335974" y="3730040"/>
            <a:ext cx="241300" cy="2413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6" name="Google Shape;946;p83"/>
          <p:cNvSpPr/>
          <p:nvPr/>
        </p:nvSpPr>
        <p:spPr>
          <a:xfrm>
            <a:off x="2006600" y="3416300"/>
            <a:ext cx="368300" cy="368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7" name="Google Shape;947;p83"/>
          <p:cNvSpPr/>
          <p:nvPr/>
        </p:nvSpPr>
        <p:spPr>
          <a:xfrm>
            <a:off x="2077453" y="346306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 extrusionOk="0">
                <a:moveTo>
                  <a:pt x="114300" y="0"/>
                </a:moveTo>
                <a:lnTo>
                  <a:pt x="69812" y="8981"/>
                </a:lnTo>
                <a:lnTo>
                  <a:pt x="33480" y="33475"/>
                </a:lnTo>
                <a:lnTo>
                  <a:pt x="8983" y="69806"/>
                </a:lnTo>
                <a:lnTo>
                  <a:pt x="0" y="114300"/>
                </a:lnTo>
                <a:lnTo>
                  <a:pt x="8983" y="158787"/>
                </a:lnTo>
                <a:lnTo>
                  <a:pt x="33480" y="195119"/>
                </a:lnTo>
                <a:lnTo>
                  <a:pt x="69812" y="219616"/>
                </a:lnTo>
                <a:lnTo>
                  <a:pt x="114300" y="228599"/>
                </a:lnTo>
                <a:lnTo>
                  <a:pt x="158793" y="219616"/>
                </a:lnTo>
                <a:lnTo>
                  <a:pt x="195124" y="195119"/>
                </a:lnTo>
                <a:lnTo>
                  <a:pt x="219618" y="158787"/>
                </a:lnTo>
                <a:lnTo>
                  <a:pt x="228600" y="114300"/>
                </a:lnTo>
                <a:lnTo>
                  <a:pt x="219618" y="69806"/>
                </a:lnTo>
                <a:lnTo>
                  <a:pt x="195124" y="33475"/>
                </a:lnTo>
                <a:lnTo>
                  <a:pt x="158793" y="8981"/>
                </a:lnTo>
                <a:lnTo>
                  <a:pt x="114300" y="0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8" name="Google Shape;948;p83"/>
          <p:cNvSpPr/>
          <p:nvPr/>
        </p:nvSpPr>
        <p:spPr>
          <a:xfrm>
            <a:off x="2077453" y="346306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 extrusionOk="0">
                <a:moveTo>
                  <a:pt x="0" y="114300"/>
                </a:moveTo>
                <a:lnTo>
                  <a:pt x="8982" y="69809"/>
                </a:lnTo>
                <a:lnTo>
                  <a:pt x="33477" y="33477"/>
                </a:lnTo>
                <a:lnTo>
                  <a:pt x="69809" y="8982"/>
                </a:lnTo>
                <a:lnTo>
                  <a:pt x="114300" y="0"/>
                </a:lnTo>
                <a:lnTo>
                  <a:pt x="158790" y="8982"/>
                </a:lnTo>
                <a:lnTo>
                  <a:pt x="195122" y="33477"/>
                </a:lnTo>
                <a:lnTo>
                  <a:pt x="219617" y="69809"/>
                </a:lnTo>
                <a:lnTo>
                  <a:pt x="228600" y="114300"/>
                </a:lnTo>
                <a:lnTo>
                  <a:pt x="219617" y="158790"/>
                </a:lnTo>
                <a:lnTo>
                  <a:pt x="195122" y="195122"/>
                </a:lnTo>
                <a:lnTo>
                  <a:pt x="158790" y="219617"/>
                </a:lnTo>
                <a:lnTo>
                  <a:pt x="114300" y="228600"/>
                </a:lnTo>
                <a:lnTo>
                  <a:pt x="69809" y="219617"/>
                </a:lnTo>
                <a:lnTo>
                  <a:pt x="33477" y="195122"/>
                </a:lnTo>
                <a:lnTo>
                  <a:pt x="8982" y="158790"/>
                </a:lnTo>
                <a:lnTo>
                  <a:pt x="0" y="11430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9" name="Google Shape;949;p83"/>
          <p:cNvSpPr/>
          <p:nvPr/>
        </p:nvSpPr>
        <p:spPr>
          <a:xfrm>
            <a:off x="2971800" y="4368800"/>
            <a:ext cx="368300" cy="3683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0" name="Google Shape;950;p83"/>
          <p:cNvSpPr/>
          <p:nvPr/>
        </p:nvSpPr>
        <p:spPr>
          <a:xfrm>
            <a:off x="3034474" y="4409211"/>
            <a:ext cx="241300" cy="2413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1" name="Google Shape;951;p83"/>
          <p:cNvSpPr/>
          <p:nvPr/>
        </p:nvSpPr>
        <p:spPr>
          <a:xfrm>
            <a:off x="2717800" y="4711700"/>
            <a:ext cx="368300" cy="368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2" name="Google Shape;952;p83"/>
          <p:cNvSpPr/>
          <p:nvPr/>
        </p:nvSpPr>
        <p:spPr>
          <a:xfrm>
            <a:off x="2782303" y="4752111"/>
            <a:ext cx="241300" cy="2413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3" name="Google Shape;953;p83"/>
          <p:cNvSpPr/>
          <p:nvPr/>
        </p:nvSpPr>
        <p:spPr>
          <a:xfrm>
            <a:off x="3086100" y="4711700"/>
            <a:ext cx="368300" cy="3683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4" name="Google Shape;954;p83"/>
          <p:cNvSpPr/>
          <p:nvPr/>
        </p:nvSpPr>
        <p:spPr>
          <a:xfrm>
            <a:off x="3148774" y="4752111"/>
            <a:ext cx="241300" cy="2413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5" name="Google Shape;955;p83"/>
          <p:cNvSpPr/>
          <p:nvPr/>
        </p:nvSpPr>
        <p:spPr>
          <a:xfrm>
            <a:off x="3454400" y="4546600"/>
            <a:ext cx="368300" cy="3683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6" name="Google Shape;956;p83"/>
          <p:cNvSpPr/>
          <p:nvPr/>
        </p:nvSpPr>
        <p:spPr>
          <a:xfrm>
            <a:off x="3517074" y="4584979"/>
            <a:ext cx="241300" cy="2413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7" name="Google Shape;957;p83"/>
          <p:cNvSpPr/>
          <p:nvPr/>
        </p:nvSpPr>
        <p:spPr>
          <a:xfrm>
            <a:off x="1498600" y="4622800"/>
            <a:ext cx="368300" cy="3683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8" name="Google Shape;958;p83"/>
          <p:cNvSpPr/>
          <p:nvPr/>
        </p:nvSpPr>
        <p:spPr>
          <a:xfrm>
            <a:off x="1573136" y="466752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 extrusionOk="0">
                <a:moveTo>
                  <a:pt x="114300" y="0"/>
                </a:moveTo>
                <a:lnTo>
                  <a:pt x="69812" y="8983"/>
                </a:lnTo>
                <a:lnTo>
                  <a:pt x="33480" y="33480"/>
                </a:lnTo>
                <a:lnTo>
                  <a:pt x="8983" y="69812"/>
                </a:lnTo>
                <a:lnTo>
                  <a:pt x="0" y="114300"/>
                </a:lnTo>
                <a:lnTo>
                  <a:pt x="8983" y="158793"/>
                </a:lnTo>
                <a:lnTo>
                  <a:pt x="33480" y="195124"/>
                </a:lnTo>
                <a:lnTo>
                  <a:pt x="69812" y="219618"/>
                </a:lnTo>
                <a:lnTo>
                  <a:pt x="114300" y="228600"/>
                </a:lnTo>
                <a:lnTo>
                  <a:pt x="158793" y="219618"/>
                </a:lnTo>
                <a:lnTo>
                  <a:pt x="195124" y="195124"/>
                </a:lnTo>
                <a:lnTo>
                  <a:pt x="219618" y="158793"/>
                </a:lnTo>
                <a:lnTo>
                  <a:pt x="228600" y="114300"/>
                </a:lnTo>
                <a:lnTo>
                  <a:pt x="219618" y="69812"/>
                </a:lnTo>
                <a:lnTo>
                  <a:pt x="195124" y="33480"/>
                </a:lnTo>
                <a:lnTo>
                  <a:pt x="158793" y="8983"/>
                </a:lnTo>
                <a:lnTo>
                  <a:pt x="114300" y="0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9" name="Google Shape;959;p83"/>
          <p:cNvSpPr/>
          <p:nvPr/>
        </p:nvSpPr>
        <p:spPr>
          <a:xfrm>
            <a:off x="1573136" y="466752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 extrusionOk="0">
                <a:moveTo>
                  <a:pt x="0" y="114300"/>
                </a:moveTo>
                <a:lnTo>
                  <a:pt x="8982" y="69809"/>
                </a:lnTo>
                <a:lnTo>
                  <a:pt x="33477" y="33477"/>
                </a:lnTo>
                <a:lnTo>
                  <a:pt x="69809" y="8982"/>
                </a:lnTo>
                <a:lnTo>
                  <a:pt x="114300" y="0"/>
                </a:lnTo>
                <a:lnTo>
                  <a:pt x="158790" y="8982"/>
                </a:lnTo>
                <a:lnTo>
                  <a:pt x="195122" y="33477"/>
                </a:lnTo>
                <a:lnTo>
                  <a:pt x="219617" y="69809"/>
                </a:lnTo>
                <a:lnTo>
                  <a:pt x="228600" y="114300"/>
                </a:lnTo>
                <a:lnTo>
                  <a:pt x="219617" y="158790"/>
                </a:lnTo>
                <a:lnTo>
                  <a:pt x="195122" y="195122"/>
                </a:lnTo>
                <a:lnTo>
                  <a:pt x="158790" y="219617"/>
                </a:lnTo>
                <a:lnTo>
                  <a:pt x="114300" y="228600"/>
                </a:lnTo>
                <a:lnTo>
                  <a:pt x="69809" y="219617"/>
                </a:lnTo>
                <a:lnTo>
                  <a:pt x="33477" y="195122"/>
                </a:lnTo>
                <a:lnTo>
                  <a:pt x="8982" y="158790"/>
                </a:lnTo>
                <a:lnTo>
                  <a:pt x="0" y="11430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60" name="Google Shape;960;p83"/>
          <p:cNvSpPr/>
          <p:nvPr/>
        </p:nvSpPr>
        <p:spPr>
          <a:xfrm>
            <a:off x="1765300" y="3302000"/>
            <a:ext cx="368300" cy="3683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61" name="Google Shape;961;p83"/>
          <p:cNvSpPr/>
          <p:nvPr/>
        </p:nvSpPr>
        <p:spPr>
          <a:xfrm>
            <a:off x="1828977" y="334876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 extrusionOk="0">
                <a:moveTo>
                  <a:pt x="114300" y="0"/>
                </a:moveTo>
                <a:lnTo>
                  <a:pt x="69812" y="8981"/>
                </a:lnTo>
                <a:lnTo>
                  <a:pt x="33480" y="33475"/>
                </a:lnTo>
                <a:lnTo>
                  <a:pt x="8983" y="69806"/>
                </a:lnTo>
                <a:lnTo>
                  <a:pt x="0" y="114300"/>
                </a:lnTo>
                <a:lnTo>
                  <a:pt x="8983" y="158787"/>
                </a:lnTo>
                <a:lnTo>
                  <a:pt x="33480" y="195119"/>
                </a:lnTo>
                <a:lnTo>
                  <a:pt x="69812" y="219616"/>
                </a:lnTo>
                <a:lnTo>
                  <a:pt x="114300" y="228600"/>
                </a:lnTo>
                <a:lnTo>
                  <a:pt x="158793" y="219616"/>
                </a:lnTo>
                <a:lnTo>
                  <a:pt x="195124" y="195119"/>
                </a:lnTo>
                <a:lnTo>
                  <a:pt x="219618" y="158787"/>
                </a:lnTo>
                <a:lnTo>
                  <a:pt x="228600" y="114300"/>
                </a:lnTo>
                <a:lnTo>
                  <a:pt x="219618" y="69806"/>
                </a:lnTo>
                <a:lnTo>
                  <a:pt x="195124" y="33475"/>
                </a:lnTo>
                <a:lnTo>
                  <a:pt x="158793" y="8981"/>
                </a:lnTo>
                <a:lnTo>
                  <a:pt x="114300" y="0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62" name="Google Shape;962;p83"/>
          <p:cNvSpPr/>
          <p:nvPr/>
        </p:nvSpPr>
        <p:spPr>
          <a:xfrm>
            <a:off x="1828977" y="334876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 extrusionOk="0">
                <a:moveTo>
                  <a:pt x="0" y="114300"/>
                </a:moveTo>
                <a:lnTo>
                  <a:pt x="8982" y="69809"/>
                </a:lnTo>
                <a:lnTo>
                  <a:pt x="33477" y="33477"/>
                </a:lnTo>
                <a:lnTo>
                  <a:pt x="69809" y="8982"/>
                </a:lnTo>
                <a:lnTo>
                  <a:pt x="114300" y="0"/>
                </a:lnTo>
                <a:lnTo>
                  <a:pt x="158790" y="8982"/>
                </a:lnTo>
                <a:lnTo>
                  <a:pt x="195122" y="33477"/>
                </a:lnTo>
                <a:lnTo>
                  <a:pt x="219617" y="69809"/>
                </a:lnTo>
                <a:lnTo>
                  <a:pt x="228600" y="114300"/>
                </a:lnTo>
                <a:lnTo>
                  <a:pt x="219617" y="158790"/>
                </a:lnTo>
                <a:lnTo>
                  <a:pt x="195122" y="195122"/>
                </a:lnTo>
                <a:lnTo>
                  <a:pt x="158790" y="219617"/>
                </a:lnTo>
                <a:lnTo>
                  <a:pt x="114300" y="228600"/>
                </a:lnTo>
                <a:lnTo>
                  <a:pt x="69809" y="219617"/>
                </a:lnTo>
                <a:lnTo>
                  <a:pt x="33477" y="195122"/>
                </a:lnTo>
                <a:lnTo>
                  <a:pt x="8982" y="158790"/>
                </a:lnTo>
                <a:lnTo>
                  <a:pt x="0" y="11430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63" name="Google Shape;963;p83"/>
          <p:cNvSpPr/>
          <p:nvPr/>
        </p:nvSpPr>
        <p:spPr>
          <a:xfrm>
            <a:off x="5107581" y="3044736"/>
            <a:ext cx="171450" cy="2726055"/>
          </a:xfrm>
          <a:custGeom>
            <a:avLst/>
            <a:gdLst/>
            <a:ahLst/>
            <a:cxnLst/>
            <a:rect l="l" t="t" r="r" b="b"/>
            <a:pathLst>
              <a:path w="171450" h="2726054" extrusionOk="0">
                <a:moveTo>
                  <a:pt x="104625" y="108267"/>
                </a:moveTo>
                <a:lnTo>
                  <a:pt x="66525" y="108267"/>
                </a:lnTo>
                <a:lnTo>
                  <a:pt x="66525" y="2725623"/>
                </a:lnTo>
                <a:lnTo>
                  <a:pt x="104625" y="2725623"/>
                </a:lnTo>
                <a:lnTo>
                  <a:pt x="104625" y="108267"/>
                </a:lnTo>
                <a:close/>
              </a:path>
              <a:path w="171450" h="2726054" extrusionOk="0">
                <a:moveTo>
                  <a:pt x="85575" y="0"/>
                </a:moveTo>
                <a:lnTo>
                  <a:pt x="2441" y="142506"/>
                </a:lnTo>
                <a:lnTo>
                  <a:pt x="0" y="149668"/>
                </a:lnTo>
                <a:lnTo>
                  <a:pt x="474" y="156956"/>
                </a:lnTo>
                <a:lnTo>
                  <a:pt x="3646" y="163534"/>
                </a:lnTo>
                <a:lnTo>
                  <a:pt x="9299" y="168567"/>
                </a:lnTo>
                <a:lnTo>
                  <a:pt x="16460" y="171006"/>
                </a:lnTo>
                <a:lnTo>
                  <a:pt x="23747" y="170529"/>
                </a:lnTo>
                <a:lnTo>
                  <a:pt x="30321" y="167356"/>
                </a:lnTo>
                <a:lnTo>
                  <a:pt x="35347" y="161709"/>
                </a:lnTo>
                <a:lnTo>
                  <a:pt x="66525" y="108267"/>
                </a:lnTo>
                <a:lnTo>
                  <a:pt x="148725" y="108267"/>
                </a:lnTo>
                <a:lnTo>
                  <a:pt x="85575" y="0"/>
                </a:lnTo>
                <a:close/>
              </a:path>
              <a:path w="171450" h="2726054" extrusionOk="0">
                <a:moveTo>
                  <a:pt x="148725" y="108267"/>
                </a:moveTo>
                <a:lnTo>
                  <a:pt x="104625" y="108267"/>
                </a:lnTo>
                <a:lnTo>
                  <a:pt x="135791" y="161709"/>
                </a:lnTo>
                <a:lnTo>
                  <a:pt x="140818" y="167356"/>
                </a:lnTo>
                <a:lnTo>
                  <a:pt x="147397" y="170529"/>
                </a:lnTo>
                <a:lnTo>
                  <a:pt x="154688" y="171006"/>
                </a:lnTo>
                <a:lnTo>
                  <a:pt x="161851" y="168567"/>
                </a:lnTo>
                <a:lnTo>
                  <a:pt x="167498" y="163534"/>
                </a:lnTo>
                <a:lnTo>
                  <a:pt x="170670" y="156956"/>
                </a:lnTo>
                <a:lnTo>
                  <a:pt x="171144" y="149668"/>
                </a:lnTo>
                <a:lnTo>
                  <a:pt x="168697" y="142506"/>
                </a:lnTo>
                <a:lnTo>
                  <a:pt x="148725" y="108267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64" name="Google Shape;964;p83"/>
          <p:cNvSpPr/>
          <p:nvPr/>
        </p:nvSpPr>
        <p:spPr>
          <a:xfrm>
            <a:off x="5028768" y="5531624"/>
            <a:ext cx="3598545" cy="172085"/>
          </a:xfrm>
          <a:custGeom>
            <a:avLst/>
            <a:gdLst/>
            <a:ahLst/>
            <a:cxnLst/>
            <a:rect l="l" t="t" r="r" b="b"/>
            <a:pathLst>
              <a:path w="3598545" h="172085" extrusionOk="0">
                <a:moveTo>
                  <a:pt x="0" y="67284"/>
                </a:moveTo>
                <a:lnTo>
                  <a:pt x="0" y="105384"/>
                </a:lnTo>
                <a:lnTo>
                  <a:pt x="3490112" y="105384"/>
                </a:lnTo>
                <a:lnTo>
                  <a:pt x="3436670" y="136555"/>
                </a:lnTo>
                <a:lnTo>
                  <a:pt x="3431023" y="141584"/>
                </a:lnTo>
                <a:lnTo>
                  <a:pt x="3427850" y="148162"/>
                </a:lnTo>
                <a:lnTo>
                  <a:pt x="3427373" y="155449"/>
                </a:lnTo>
                <a:lnTo>
                  <a:pt x="3429812" y="162609"/>
                </a:lnTo>
                <a:lnTo>
                  <a:pt x="3434845" y="168259"/>
                </a:lnTo>
                <a:lnTo>
                  <a:pt x="3441423" y="171432"/>
                </a:lnTo>
                <a:lnTo>
                  <a:pt x="3448711" y="171908"/>
                </a:lnTo>
                <a:lnTo>
                  <a:pt x="3455873" y="169464"/>
                </a:lnTo>
                <a:lnTo>
                  <a:pt x="3598379" y="86335"/>
                </a:lnTo>
                <a:lnTo>
                  <a:pt x="3565721" y="67285"/>
                </a:lnTo>
                <a:lnTo>
                  <a:pt x="0" y="67284"/>
                </a:lnTo>
                <a:close/>
              </a:path>
              <a:path w="3598545" h="172085" extrusionOk="0">
                <a:moveTo>
                  <a:pt x="3446145" y="0"/>
                </a:moveTo>
                <a:lnTo>
                  <a:pt x="3436708" y="2476"/>
                </a:lnTo>
                <a:lnTo>
                  <a:pt x="3432467" y="5511"/>
                </a:lnTo>
                <a:lnTo>
                  <a:pt x="3429812" y="10058"/>
                </a:lnTo>
                <a:lnTo>
                  <a:pt x="3427373" y="17220"/>
                </a:lnTo>
                <a:lnTo>
                  <a:pt x="3427850" y="24507"/>
                </a:lnTo>
                <a:lnTo>
                  <a:pt x="3431023" y="31086"/>
                </a:lnTo>
                <a:lnTo>
                  <a:pt x="3436670" y="36118"/>
                </a:lnTo>
                <a:lnTo>
                  <a:pt x="3490112" y="67285"/>
                </a:lnTo>
                <a:lnTo>
                  <a:pt x="3565721" y="67285"/>
                </a:lnTo>
                <a:lnTo>
                  <a:pt x="3451326" y="558"/>
                </a:lnTo>
                <a:lnTo>
                  <a:pt x="3446145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65" name="Google Shape;965;p83"/>
          <p:cNvSpPr/>
          <p:nvPr/>
        </p:nvSpPr>
        <p:spPr>
          <a:xfrm>
            <a:off x="5651500" y="4254500"/>
            <a:ext cx="368300" cy="368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66" name="Google Shape;966;p83"/>
          <p:cNvSpPr/>
          <p:nvPr/>
        </p:nvSpPr>
        <p:spPr>
          <a:xfrm>
            <a:off x="5722353" y="4301261"/>
            <a:ext cx="228600" cy="2286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67" name="Google Shape;967;p83"/>
          <p:cNvSpPr/>
          <p:nvPr/>
        </p:nvSpPr>
        <p:spPr>
          <a:xfrm>
            <a:off x="5716003" y="4294911"/>
            <a:ext cx="241300" cy="2413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68" name="Google Shape;968;p83"/>
          <p:cNvSpPr/>
          <p:nvPr/>
        </p:nvSpPr>
        <p:spPr>
          <a:xfrm>
            <a:off x="6057900" y="4368800"/>
            <a:ext cx="368300" cy="3683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69" name="Google Shape;969;p83"/>
          <p:cNvSpPr/>
          <p:nvPr/>
        </p:nvSpPr>
        <p:spPr>
          <a:xfrm>
            <a:off x="6126924" y="4415561"/>
            <a:ext cx="228600" cy="2286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0" name="Google Shape;970;p83"/>
          <p:cNvSpPr/>
          <p:nvPr/>
        </p:nvSpPr>
        <p:spPr>
          <a:xfrm>
            <a:off x="6126924" y="441556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 extrusionOk="0">
                <a:moveTo>
                  <a:pt x="0" y="114300"/>
                </a:moveTo>
                <a:lnTo>
                  <a:pt x="8982" y="69809"/>
                </a:lnTo>
                <a:lnTo>
                  <a:pt x="33477" y="33477"/>
                </a:lnTo>
                <a:lnTo>
                  <a:pt x="69809" y="8982"/>
                </a:lnTo>
                <a:lnTo>
                  <a:pt x="114300" y="0"/>
                </a:lnTo>
                <a:lnTo>
                  <a:pt x="158790" y="8982"/>
                </a:lnTo>
                <a:lnTo>
                  <a:pt x="195122" y="33477"/>
                </a:lnTo>
                <a:lnTo>
                  <a:pt x="219617" y="69809"/>
                </a:lnTo>
                <a:lnTo>
                  <a:pt x="228600" y="114300"/>
                </a:lnTo>
                <a:lnTo>
                  <a:pt x="219617" y="158790"/>
                </a:lnTo>
                <a:lnTo>
                  <a:pt x="195122" y="195122"/>
                </a:lnTo>
                <a:lnTo>
                  <a:pt x="158790" y="219617"/>
                </a:lnTo>
                <a:lnTo>
                  <a:pt x="114300" y="228600"/>
                </a:lnTo>
                <a:lnTo>
                  <a:pt x="69809" y="219617"/>
                </a:lnTo>
                <a:lnTo>
                  <a:pt x="33477" y="195122"/>
                </a:lnTo>
                <a:lnTo>
                  <a:pt x="8982" y="158790"/>
                </a:lnTo>
                <a:lnTo>
                  <a:pt x="0" y="11430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1" name="Google Shape;971;p83"/>
          <p:cNvSpPr/>
          <p:nvPr/>
        </p:nvSpPr>
        <p:spPr>
          <a:xfrm>
            <a:off x="6057900" y="4864100"/>
            <a:ext cx="368300" cy="3683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2" name="Google Shape;972;p83"/>
          <p:cNvSpPr/>
          <p:nvPr/>
        </p:nvSpPr>
        <p:spPr>
          <a:xfrm>
            <a:off x="6126924" y="4912880"/>
            <a:ext cx="228600" cy="2286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3" name="Google Shape;973;p83"/>
          <p:cNvSpPr/>
          <p:nvPr/>
        </p:nvSpPr>
        <p:spPr>
          <a:xfrm>
            <a:off x="6126924" y="491288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 extrusionOk="0">
                <a:moveTo>
                  <a:pt x="0" y="114300"/>
                </a:moveTo>
                <a:lnTo>
                  <a:pt x="8982" y="69809"/>
                </a:lnTo>
                <a:lnTo>
                  <a:pt x="33477" y="33477"/>
                </a:lnTo>
                <a:lnTo>
                  <a:pt x="69809" y="8982"/>
                </a:lnTo>
                <a:lnTo>
                  <a:pt x="114300" y="0"/>
                </a:lnTo>
                <a:lnTo>
                  <a:pt x="158790" y="8982"/>
                </a:lnTo>
                <a:lnTo>
                  <a:pt x="195122" y="33477"/>
                </a:lnTo>
                <a:lnTo>
                  <a:pt x="219617" y="69809"/>
                </a:lnTo>
                <a:lnTo>
                  <a:pt x="228600" y="114300"/>
                </a:lnTo>
                <a:lnTo>
                  <a:pt x="219617" y="158790"/>
                </a:lnTo>
                <a:lnTo>
                  <a:pt x="195122" y="195122"/>
                </a:lnTo>
                <a:lnTo>
                  <a:pt x="158790" y="219617"/>
                </a:lnTo>
                <a:lnTo>
                  <a:pt x="114300" y="228600"/>
                </a:lnTo>
                <a:lnTo>
                  <a:pt x="69809" y="219617"/>
                </a:lnTo>
                <a:lnTo>
                  <a:pt x="33477" y="195122"/>
                </a:lnTo>
                <a:lnTo>
                  <a:pt x="8982" y="158790"/>
                </a:lnTo>
                <a:lnTo>
                  <a:pt x="0" y="11430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4" name="Google Shape;974;p83"/>
          <p:cNvSpPr/>
          <p:nvPr/>
        </p:nvSpPr>
        <p:spPr>
          <a:xfrm>
            <a:off x="5600700" y="4749800"/>
            <a:ext cx="368300" cy="3683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5" name="Google Shape;975;p83"/>
          <p:cNvSpPr/>
          <p:nvPr/>
        </p:nvSpPr>
        <p:spPr>
          <a:xfrm>
            <a:off x="5669724" y="4798580"/>
            <a:ext cx="228600" cy="2286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6" name="Google Shape;976;p83"/>
          <p:cNvSpPr/>
          <p:nvPr/>
        </p:nvSpPr>
        <p:spPr>
          <a:xfrm>
            <a:off x="5669724" y="479858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 extrusionOk="0">
                <a:moveTo>
                  <a:pt x="0" y="114300"/>
                </a:moveTo>
                <a:lnTo>
                  <a:pt x="8982" y="69809"/>
                </a:lnTo>
                <a:lnTo>
                  <a:pt x="33477" y="33477"/>
                </a:lnTo>
                <a:lnTo>
                  <a:pt x="69809" y="8982"/>
                </a:lnTo>
                <a:lnTo>
                  <a:pt x="114300" y="0"/>
                </a:lnTo>
                <a:lnTo>
                  <a:pt x="158790" y="8982"/>
                </a:lnTo>
                <a:lnTo>
                  <a:pt x="195122" y="33477"/>
                </a:lnTo>
                <a:lnTo>
                  <a:pt x="219617" y="69809"/>
                </a:lnTo>
                <a:lnTo>
                  <a:pt x="228600" y="114300"/>
                </a:lnTo>
                <a:lnTo>
                  <a:pt x="219617" y="158790"/>
                </a:lnTo>
                <a:lnTo>
                  <a:pt x="195122" y="195122"/>
                </a:lnTo>
                <a:lnTo>
                  <a:pt x="158790" y="219617"/>
                </a:lnTo>
                <a:lnTo>
                  <a:pt x="114300" y="228600"/>
                </a:lnTo>
                <a:lnTo>
                  <a:pt x="69809" y="219617"/>
                </a:lnTo>
                <a:lnTo>
                  <a:pt x="33477" y="195122"/>
                </a:lnTo>
                <a:lnTo>
                  <a:pt x="8982" y="158790"/>
                </a:lnTo>
                <a:lnTo>
                  <a:pt x="0" y="11430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7" name="Google Shape;977;p83"/>
          <p:cNvSpPr/>
          <p:nvPr/>
        </p:nvSpPr>
        <p:spPr>
          <a:xfrm>
            <a:off x="5981700" y="3657600"/>
            <a:ext cx="368300" cy="3683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8" name="Google Shape;978;p83"/>
          <p:cNvSpPr/>
          <p:nvPr/>
        </p:nvSpPr>
        <p:spPr>
          <a:xfrm>
            <a:off x="6044374" y="3700030"/>
            <a:ext cx="241300" cy="2413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9" name="Google Shape;979;p83"/>
          <p:cNvSpPr/>
          <p:nvPr/>
        </p:nvSpPr>
        <p:spPr>
          <a:xfrm>
            <a:off x="6286500" y="3911600"/>
            <a:ext cx="368300" cy="3683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80" name="Google Shape;980;p83"/>
          <p:cNvSpPr/>
          <p:nvPr/>
        </p:nvSpPr>
        <p:spPr>
          <a:xfrm>
            <a:off x="6349174" y="3949979"/>
            <a:ext cx="241300" cy="2413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81" name="Google Shape;981;p83"/>
          <p:cNvSpPr/>
          <p:nvPr/>
        </p:nvSpPr>
        <p:spPr>
          <a:xfrm>
            <a:off x="6629400" y="3695700"/>
            <a:ext cx="368300" cy="368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82" name="Google Shape;982;p83"/>
          <p:cNvSpPr/>
          <p:nvPr/>
        </p:nvSpPr>
        <p:spPr>
          <a:xfrm>
            <a:off x="6692074" y="3730040"/>
            <a:ext cx="241300" cy="2413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83" name="Google Shape;983;p83"/>
          <p:cNvSpPr/>
          <p:nvPr/>
        </p:nvSpPr>
        <p:spPr>
          <a:xfrm>
            <a:off x="6362700" y="3416300"/>
            <a:ext cx="368300" cy="368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84" name="Google Shape;984;p83"/>
          <p:cNvSpPr/>
          <p:nvPr/>
        </p:nvSpPr>
        <p:spPr>
          <a:xfrm>
            <a:off x="6433553" y="3463061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4" h="228600" extrusionOk="0">
                <a:moveTo>
                  <a:pt x="114312" y="0"/>
                </a:moveTo>
                <a:lnTo>
                  <a:pt x="69817" y="8981"/>
                </a:lnTo>
                <a:lnTo>
                  <a:pt x="33481" y="33475"/>
                </a:lnTo>
                <a:lnTo>
                  <a:pt x="8983" y="69806"/>
                </a:lnTo>
                <a:lnTo>
                  <a:pt x="0" y="114300"/>
                </a:lnTo>
                <a:lnTo>
                  <a:pt x="8983" y="158787"/>
                </a:lnTo>
                <a:lnTo>
                  <a:pt x="33481" y="195119"/>
                </a:lnTo>
                <a:lnTo>
                  <a:pt x="69817" y="219616"/>
                </a:lnTo>
                <a:lnTo>
                  <a:pt x="114312" y="228599"/>
                </a:lnTo>
                <a:lnTo>
                  <a:pt x="158800" y="219616"/>
                </a:lnTo>
                <a:lnTo>
                  <a:pt x="195132" y="195119"/>
                </a:lnTo>
                <a:lnTo>
                  <a:pt x="219629" y="158787"/>
                </a:lnTo>
                <a:lnTo>
                  <a:pt x="228612" y="114300"/>
                </a:lnTo>
                <a:lnTo>
                  <a:pt x="219629" y="69806"/>
                </a:lnTo>
                <a:lnTo>
                  <a:pt x="195132" y="33475"/>
                </a:lnTo>
                <a:lnTo>
                  <a:pt x="158800" y="8981"/>
                </a:lnTo>
                <a:lnTo>
                  <a:pt x="114312" y="0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85" name="Google Shape;985;p83"/>
          <p:cNvSpPr/>
          <p:nvPr/>
        </p:nvSpPr>
        <p:spPr>
          <a:xfrm>
            <a:off x="6433553" y="346306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 extrusionOk="0">
                <a:moveTo>
                  <a:pt x="0" y="114300"/>
                </a:moveTo>
                <a:lnTo>
                  <a:pt x="8982" y="69809"/>
                </a:lnTo>
                <a:lnTo>
                  <a:pt x="33477" y="33477"/>
                </a:lnTo>
                <a:lnTo>
                  <a:pt x="69809" y="8982"/>
                </a:lnTo>
                <a:lnTo>
                  <a:pt x="114300" y="0"/>
                </a:lnTo>
                <a:lnTo>
                  <a:pt x="158790" y="8982"/>
                </a:lnTo>
                <a:lnTo>
                  <a:pt x="195122" y="33477"/>
                </a:lnTo>
                <a:lnTo>
                  <a:pt x="219617" y="69809"/>
                </a:lnTo>
                <a:lnTo>
                  <a:pt x="228600" y="114300"/>
                </a:lnTo>
                <a:lnTo>
                  <a:pt x="219617" y="158790"/>
                </a:lnTo>
                <a:lnTo>
                  <a:pt x="195122" y="195122"/>
                </a:lnTo>
                <a:lnTo>
                  <a:pt x="158790" y="219617"/>
                </a:lnTo>
                <a:lnTo>
                  <a:pt x="114300" y="228600"/>
                </a:lnTo>
                <a:lnTo>
                  <a:pt x="69809" y="219617"/>
                </a:lnTo>
                <a:lnTo>
                  <a:pt x="33477" y="195122"/>
                </a:lnTo>
                <a:lnTo>
                  <a:pt x="8982" y="158790"/>
                </a:lnTo>
                <a:lnTo>
                  <a:pt x="0" y="11430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86" name="Google Shape;986;p83"/>
          <p:cNvSpPr/>
          <p:nvPr/>
        </p:nvSpPr>
        <p:spPr>
          <a:xfrm>
            <a:off x="7327900" y="4368800"/>
            <a:ext cx="368300" cy="3683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87" name="Google Shape;987;p83"/>
          <p:cNvSpPr/>
          <p:nvPr/>
        </p:nvSpPr>
        <p:spPr>
          <a:xfrm>
            <a:off x="7390574" y="4409211"/>
            <a:ext cx="241300" cy="24130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88" name="Google Shape;988;p83"/>
          <p:cNvSpPr/>
          <p:nvPr/>
        </p:nvSpPr>
        <p:spPr>
          <a:xfrm>
            <a:off x="7073900" y="4711700"/>
            <a:ext cx="368300" cy="368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89" name="Google Shape;989;p83"/>
          <p:cNvSpPr/>
          <p:nvPr/>
        </p:nvSpPr>
        <p:spPr>
          <a:xfrm>
            <a:off x="7138403" y="4752111"/>
            <a:ext cx="241300" cy="24130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0" name="Google Shape;990;p83"/>
          <p:cNvSpPr/>
          <p:nvPr/>
        </p:nvSpPr>
        <p:spPr>
          <a:xfrm>
            <a:off x="7442200" y="4711700"/>
            <a:ext cx="368300" cy="3683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1" name="Google Shape;991;p83"/>
          <p:cNvSpPr/>
          <p:nvPr/>
        </p:nvSpPr>
        <p:spPr>
          <a:xfrm>
            <a:off x="7504874" y="4752111"/>
            <a:ext cx="241300" cy="24130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2" name="Google Shape;992;p83"/>
          <p:cNvSpPr/>
          <p:nvPr/>
        </p:nvSpPr>
        <p:spPr>
          <a:xfrm>
            <a:off x="7810500" y="4546600"/>
            <a:ext cx="368300" cy="3683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3" name="Google Shape;993;p83"/>
          <p:cNvSpPr/>
          <p:nvPr/>
        </p:nvSpPr>
        <p:spPr>
          <a:xfrm>
            <a:off x="7873174" y="4584979"/>
            <a:ext cx="241300" cy="24130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4" name="Google Shape;994;p83"/>
          <p:cNvSpPr/>
          <p:nvPr/>
        </p:nvSpPr>
        <p:spPr>
          <a:xfrm>
            <a:off x="5854700" y="4622800"/>
            <a:ext cx="368300" cy="3683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5" name="Google Shape;995;p83"/>
          <p:cNvSpPr/>
          <p:nvPr/>
        </p:nvSpPr>
        <p:spPr>
          <a:xfrm>
            <a:off x="5929236" y="4667529"/>
            <a:ext cx="228600" cy="2286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6" name="Google Shape;996;p83"/>
          <p:cNvSpPr/>
          <p:nvPr/>
        </p:nvSpPr>
        <p:spPr>
          <a:xfrm>
            <a:off x="5929236" y="466752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 extrusionOk="0">
                <a:moveTo>
                  <a:pt x="0" y="114300"/>
                </a:moveTo>
                <a:lnTo>
                  <a:pt x="8982" y="69809"/>
                </a:lnTo>
                <a:lnTo>
                  <a:pt x="33477" y="33477"/>
                </a:lnTo>
                <a:lnTo>
                  <a:pt x="69809" y="8982"/>
                </a:lnTo>
                <a:lnTo>
                  <a:pt x="114300" y="0"/>
                </a:lnTo>
                <a:lnTo>
                  <a:pt x="158790" y="8982"/>
                </a:lnTo>
                <a:lnTo>
                  <a:pt x="195122" y="33477"/>
                </a:lnTo>
                <a:lnTo>
                  <a:pt x="219617" y="69809"/>
                </a:lnTo>
                <a:lnTo>
                  <a:pt x="228600" y="114300"/>
                </a:lnTo>
                <a:lnTo>
                  <a:pt x="219617" y="158790"/>
                </a:lnTo>
                <a:lnTo>
                  <a:pt x="195122" y="195122"/>
                </a:lnTo>
                <a:lnTo>
                  <a:pt x="158790" y="219617"/>
                </a:lnTo>
                <a:lnTo>
                  <a:pt x="114300" y="228600"/>
                </a:lnTo>
                <a:lnTo>
                  <a:pt x="69809" y="219617"/>
                </a:lnTo>
                <a:lnTo>
                  <a:pt x="33477" y="195122"/>
                </a:lnTo>
                <a:lnTo>
                  <a:pt x="8982" y="158790"/>
                </a:lnTo>
                <a:lnTo>
                  <a:pt x="0" y="11430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7" name="Google Shape;997;p83"/>
          <p:cNvSpPr/>
          <p:nvPr/>
        </p:nvSpPr>
        <p:spPr>
          <a:xfrm>
            <a:off x="6121400" y="3302000"/>
            <a:ext cx="368300" cy="3683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8" name="Google Shape;998;p83"/>
          <p:cNvSpPr/>
          <p:nvPr/>
        </p:nvSpPr>
        <p:spPr>
          <a:xfrm>
            <a:off x="6185077" y="334876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 extrusionOk="0">
                <a:moveTo>
                  <a:pt x="114300" y="0"/>
                </a:moveTo>
                <a:lnTo>
                  <a:pt x="69812" y="8981"/>
                </a:lnTo>
                <a:lnTo>
                  <a:pt x="33480" y="33475"/>
                </a:lnTo>
                <a:lnTo>
                  <a:pt x="8983" y="69806"/>
                </a:lnTo>
                <a:lnTo>
                  <a:pt x="0" y="114300"/>
                </a:lnTo>
                <a:lnTo>
                  <a:pt x="8983" y="158787"/>
                </a:lnTo>
                <a:lnTo>
                  <a:pt x="33480" y="195119"/>
                </a:lnTo>
                <a:lnTo>
                  <a:pt x="69812" y="219616"/>
                </a:lnTo>
                <a:lnTo>
                  <a:pt x="114300" y="228600"/>
                </a:lnTo>
                <a:lnTo>
                  <a:pt x="158793" y="219616"/>
                </a:lnTo>
                <a:lnTo>
                  <a:pt x="195124" y="195119"/>
                </a:lnTo>
                <a:lnTo>
                  <a:pt x="219618" y="158787"/>
                </a:lnTo>
                <a:lnTo>
                  <a:pt x="228600" y="114300"/>
                </a:lnTo>
                <a:lnTo>
                  <a:pt x="219618" y="69806"/>
                </a:lnTo>
                <a:lnTo>
                  <a:pt x="195124" y="33475"/>
                </a:lnTo>
                <a:lnTo>
                  <a:pt x="158793" y="8981"/>
                </a:lnTo>
                <a:lnTo>
                  <a:pt x="114300" y="0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9" name="Google Shape;999;p83"/>
          <p:cNvSpPr/>
          <p:nvPr/>
        </p:nvSpPr>
        <p:spPr>
          <a:xfrm>
            <a:off x="6185077" y="334876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 extrusionOk="0">
                <a:moveTo>
                  <a:pt x="0" y="114300"/>
                </a:moveTo>
                <a:lnTo>
                  <a:pt x="8982" y="69809"/>
                </a:lnTo>
                <a:lnTo>
                  <a:pt x="33477" y="33477"/>
                </a:lnTo>
                <a:lnTo>
                  <a:pt x="69809" y="8982"/>
                </a:lnTo>
                <a:lnTo>
                  <a:pt x="114300" y="0"/>
                </a:lnTo>
                <a:lnTo>
                  <a:pt x="158790" y="8982"/>
                </a:lnTo>
                <a:lnTo>
                  <a:pt x="195122" y="33477"/>
                </a:lnTo>
                <a:lnTo>
                  <a:pt x="219617" y="69809"/>
                </a:lnTo>
                <a:lnTo>
                  <a:pt x="228600" y="114300"/>
                </a:lnTo>
                <a:lnTo>
                  <a:pt x="219617" y="158790"/>
                </a:lnTo>
                <a:lnTo>
                  <a:pt x="195122" y="195122"/>
                </a:lnTo>
                <a:lnTo>
                  <a:pt x="158790" y="219617"/>
                </a:lnTo>
                <a:lnTo>
                  <a:pt x="114300" y="228600"/>
                </a:lnTo>
                <a:lnTo>
                  <a:pt x="69809" y="219617"/>
                </a:lnTo>
                <a:lnTo>
                  <a:pt x="33477" y="195122"/>
                </a:lnTo>
                <a:lnTo>
                  <a:pt x="8982" y="158790"/>
                </a:lnTo>
                <a:lnTo>
                  <a:pt x="0" y="114300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00" name="Google Shape;1000;p83"/>
          <p:cNvSpPr/>
          <p:nvPr/>
        </p:nvSpPr>
        <p:spPr>
          <a:xfrm>
            <a:off x="3886200" y="3873500"/>
            <a:ext cx="1219200" cy="69850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01" name="Google Shape;1001;p83"/>
          <p:cNvSpPr/>
          <p:nvPr/>
        </p:nvSpPr>
        <p:spPr>
          <a:xfrm>
            <a:off x="3949700" y="3934980"/>
            <a:ext cx="1079068" cy="534492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02" name="Google Shape;1002;p83"/>
          <p:cNvSpPr/>
          <p:nvPr/>
        </p:nvSpPr>
        <p:spPr>
          <a:xfrm>
            <a:off x="3949700" y="3934980"/>
            <a:ext cx="1079500" cy="534670"/>
          </a:xfrm>
          <a:custGeom>
            <a:avLst/>
            <a:gdLst/>
            <a:ahLst/>
            <a:cxnLst/>
            <a:rect l="l" t="t" r="r" b="b"/>
            <a:pathLst>
              <a:path w="1079500" h="534670" extrusionOk="0">
                <a:moveTo>
                  <a:pt x="0" y="133624"/>
                </a:moveTo>
                <a:lnTo>
                  <a:pt x="811828" y="133624"/>
                </a:lnTo>
                <a:lnTo>
                  <a:pt x="811828" y="0"/>
                </a:lnTo>
                <a:lnTo>
                  <a:pt x="1079080" y="267248"/>
                </a:lnTo>
                <a:lnTo>
                  <a:pt x="811828" y="534495"/>
                </a:lnTo>
                <a:lnTo>
                  <a:pt x="811828" y="400871"/>
                </a:lnTo>
                <a:lnTo>
                  <a:pt x="0" y="400871"/>
                </a:lnTo>
                <a:lnTo>
                  <a:pt x="0" y="133624"/>
                </a:lnTo>
                <a:close/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03" name="Google Shape;1003;p83"/>
          <p:cNvSpPr txBox="1"/>
          <p:nvPr/>
        </p:nvSpPr>
        <p:spPr>
          <a:xfrm>
            <a:off x="-12700" y="6527800"/>
            <a:ext cx="26829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Slide Credit: Eric Eaton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23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400" y="1535013"/>
            <a:ext cx="6715125" cy="261484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79864" indent="-168658">
              <a:lnSpc>
                <a:spcPts val="2506"/>
              </a:lnSpc>
              <a:spcBef>
                <a:spcPts val="88"/>
              </a:spcBef>
              <a:buChar char="•"/>
              <a:tabLst>
                <a:tab pos="180424" algn="l"/>
              </a:tabLst>
            </a:pPr>
            <a:r>
              <a:rPr sz="2118" dirty="0">
                <a:latin typeface="Arial"/>
                <a:cs typeface="Arial"/>
              </a:rPr>
              <a:t>Consider learning </a:t>
            </a:r>
            <a:r>
              <a:rPr sz="2118" spc="-4" dirty="0">
                <a:latin typeface="Arial"/>
                <a:cs typeface="Arial"/>
              </a:rPr>
              <a:t>f: </a:t>
            </a:r>
            <a:r>
              <a:rPr sz="2118" dirty="0">
                <a:latin typeface="Arial"/>
                <a:cs typeface="Arial"/>
              </a:rPr>
              <a:t>X </a:t>
            </a:r>
            <a:r>
              <a:rPr sz="2118" spc="-1041" dirty="0" smtClean="0">
                <a:latin typeface="Wingdings"/>
                <a:cs typeface="Wingdings"/>
              </a:rPr>
              <a:t></a:t>
            </a:r>
            <a:r>
              <a:rPr lang="en-IN" sz="2118" spc="-1041" dirty="0" smtClean="0">
                <a:latin typeface="Wingdings"/>
                <a:cs typeface="Wingdings"/>
              </a:rPr>
              <a:t> </a:t>
            </a:r>
            <a:r>
              <a:rPr sz="2118" spc="-137" dirty="0" smtClean="0">
                <a:latin typeface="Arial"/>
                <a:cs typeface="Arial"/>
              </a:rPr>
              <a:t>Y</a:t>
            </a:r>
            <a:r>
              <a:rPr sz="2118" spc="-137" dirty="0">
                <a:latin typeface="Arial"/>
                <a:cs typeface="Arial"/>
              </a:rPr>
              <a:t>,</a:t>
            </a:r>
            <a:r>
              <a:rPr sz="2118" spc="-22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where</a:t>
            </a:r>
          </a:p>
          <a:p>
            <a:pPr marL="583297" lvl="1" indent="-168658">
              <a:lnSpc>
                <a:spcPts val="2506"/>
              </a:lnSpc>
              <a:buChar char="•"/>
              <a:tabLst>
                <a:tab pos="583858" algn="l"/>
              </a:tabLst>
            </a:pPr>
            <a:r>
              <a:rPr sz="2118" dirty="0">
                <a:latin typeface="Arial"/>
                <a:cs typeface="Arial"/>
              </a:rPr>
              <a:t>X is a </a:t>
            </a:r>
            <a:r>
              <a:rPr sz="2118" spc="-4" dirty="0">
                <a:latin typeface="Arial"/>
                <a:cs typeface="Arial"/>
              </a:rPr>
              <a:t>vector </a:t>
            </a:r>
            <a:r>
              <a:rPr sz="2118" dirty="0">
                <a:latin typeface="Arial"/>
                <a:cs typeface="Arial"/>
              </a:rPr>
              <a:t>of real-valued </a:t>
            </a:r>
            <a:r>
              <a:rPr sz="2118" spc="-4" dirty="0">
                <a:latin typeface="Arial"/>
                <a:cs typeface="Arial"/>
              </a:rPr>
              <a:t>features, </a:t>
            </a:r>
            <a:r>
              <a:rPr sz="2118" dirty="0">
                <a:latin typeface="Arial"/>
                <a:cs typeface="Arial"/>
              </a:rPr>
              <a:t>&lt; </a:t>
            </a:r>
            <a:r>
              <a:rPr sz="2118" spc="-4" dirty="0">
                <a:latin typeface="Arial"/>
                <a:cs typeface="Arial"/>
              </a:rPr>
              <a:t>X</a:t>
            </a:r>
            <a:r>
              <a:rPr sz="2118" spc="-6" baseline="-20833" dirty="0">
                <a:latin typeface="Arial"/>
                <a:cs typeface="Arial"/>
              </a:rPr>
              <a:t>1 </a:t>
            </a:r>
            <a:r>
              <a:rPr sz="2118" dirty="0">
                <a:latin typeface="Arial"/>
                <a:cs typeface="Arial"/>
              </a:rPr>
              <a:t>… </a:t>
            </a:r>
            <a:r>
              <a:rPr sz="2118" spc="-4" dirty="0">
                <a:latin typeface="Arial"/>
                <a:cs typeface="Arial"/>
              </a:rPr>
              <a:t>X</a:t>
            </a:r>
            <a:r>
              <a:rPr sz="2118" spc="-6" baseline="-20833" dirty="0">
                <a:latin typeface="Arial"/>
                <a:cs typeface="Arial"/>
              </a:rPr>
              <a:t>n</a:t>
            </a:r>
            <a:r>
              <a:rPr sz="2118" spc="-39" baseline="-20833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&gt;</a:t>
            </a:r>
          </a:p>
          <a:p>
            <a:pPr marL="578254" lvl="1" indent="-163615">
              <a:spcBef>
                <a:spcPts val="18"/>
              </a:spcBef>
              <a:buChar char="•"/>
              <a:tabLst>
                <a:tab pos="578815" algn="l"/>
              </a:tabLst>
            </a:pPr>
            <a:r>
              <a:rPr sz="2118" dirty="0">
                <a:latin typeface="Arial"/>
                <a:cs typeface="Arial"/>
              </a:rPr>
              <a:t>Y is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boolean</a:t>
            </a:r>
          </a:p>
          <a:p>
            <a:pPr marL="583297" lvl="1" indent="-168658">
              <a:spcBef>
                <a:spcPts val="18"/>
              </a:spcBef>
              <a:buChar char="•"/>
              <a:tabLst>
                <a:tab pos="583858" algn="l"/>
              </a:tabLst>
            </a:pPr>
            <a:r>
              <a:rPr sz="2118" dirty="0">
                <a:latin typeface="Arial"/>
                <a:cs typeface="Arial"/>
              </a:rPr>
              <a:t>assume all </a:t>
            </a:r>
            <a:r>
              <a:rPr sz="2118" spc="-4" dirty="0">
                <a:latin typeface="Arial"/>
                <a:cs typeface="Arial"/>
              </a:rPr>
              <a:t>X</a:t>
            </a:r>
            <a:r>
              <a:rPr sz="2118" spc="-6" baseline="-20833" dirty="0">
                <a:latin typeface="Arial"/>
                <a:cs typeface="Arial"/>
              </a:rPr>
              <a:t>i </a:t>
            </a:r>
            <a:r>
              <a:rPr sz="2118" dirty="0">
                <a:latin typeface="Arial"/>
                <a:cs typeface="Arial"/>
              </a:rPr>
              <a:t>are </a:t>
            </a:r>
            <a:r>
              <a:rPr sz="2118" spc="-4" dirty="0">
                <a:latin typeface="Arial"/>
                <a:cs typeface="Arial"/>
              </a:rPr>
              <a:t>conditionally </a:t>
            </a:r>
            <a:r>
              <a:rPr sz="2118" dirty="0">
                <a:latin typeface="Arial"/>
                <a:cs typeface="Arial"/>
              </a:rPr>
              <a:t>independent given</a:t>
            </a:r>
            <a:r>
              <a:rPr sz="2118" spc="-71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Y</a:t>
            </a:r>
          </a:p>
          <a:p>
            <a:pPr marL="583297" lvl="1" indent="-168658">
              <a:spcBef>
                <a:spcPts val="18"/>
              </a:spcBef>
              <a:buChar char="•"/>
              <a:tabLst>
                <a:tab pos="583858" algn="l"/>
              </a:tabLst>
            </a:pPr>
            <a:r>
              <a:rPr sz="2118" dirty="0">
                <a:latin typeface="Arial"/>
                <a:cs typeface="Arial"/>
              </a:rPr>
              <a:t>model </a:t>
            </a:r>
            <a:r>
              <a:rPr sz="2118" spc="-4" dirty="0">
                <a:latin typeface="Arial"/>
                <a:cs typeface="Arial"/>
              </a:rPr>
              <a:t>P(X</a:t>
            </a:r>
            <a:r>
              <a:rPr sz="2118" spc="-6" baseline="-20833" dirty="0">
                <a:latin typeface="Arial"/>
                <a:cs typeface="Arial"/>
              </a:rPr>
              <a:t>i </a:t>
            </a:r>
            <a:r>
              <a:rPr sz="2118" dirty="0">
                <a:latin typeface="Arial"/>
                <a:cs typeface="Arial"/>
              </a:rPr>
              <a:t>| Y = y</a:t>
            </a:r>
            <a:r>
              <a:rPr sz="2118" baseline="-20833" dirty="0">
                <a:latin typeface="Arial"/>
                <a:cs typeface="Arial"/>
              </a:rPr>
              <a:t>k</a:t>
            </a:r>
            <a:r>
              <a:rPr sz="2118" dirty="0">
                <a:latin typeface="Arial"/>
                <a:cs typeface="Arial"/>
              </a:rPr>
              <a:t>) as </a:t>
            </a:r>
            <a:r>
              <a:rPr sz="2118" spc="-4" dirty="0">
                <a:latin typeface="Arial"/>
                <a:cs typeface="Arial"/>
              </a:rPr>
              <a:t>Gaussian</a:t>
            </a:r>
            <a:r>
              <a:rPr sz="2118" spc="-88" dirty="0">
                <a:latin typeface="Arial"/>
                <a:cs typeface="Arial"/>
              </a:rPr>
              <a:t> </a:t>
            </a:r>
            <a:r>
              <a:rPr sz="2118" spc="-4" dirty="0">
                <a:latin typeface="Arial"/>
                <a:cs typeface="Arial"/>
              </a:rPr>
              <a:t>N(</a:t>
            </a:r>
            <a:r>
              <a:rPr sz="2118" spc="-4" dirty="0">
                <a:latin typeface="Symbol"/>
                <a:cs typeface="Symbol"/>
              </a:rPr>
              <a:t></a:t>
            </a:r>
            <a:r>
              <a:rPr sz="2118" spc="-6" baseline="-20833" dirty="0">
                <a:latin typeface="Arial"/>
                <a:cs typeface="Arial"/>
              </a:rPr>
              <a:t>ik</a:t>
            </a:r>
            <a:r>
              <a:rPr sz="2118" spc="-4" dirty="0">
                <a:latin typeface="Arial"/>
                <a:cs typeface="Arial"/>
              </a:rPr>
              <a:t>,</a:t>
            </a:r>
            <a:r>
              <a:rPr sz="2118" spc="-4" dirty="0">
                <a:latin typeface="Symbol"/>
                <a:cs typeface="Symbol"/>
              </a:rPr>
              <a:t></a:t>
            </a:r>
            <a:r>
              <a:rPr sz="2118" spc="-6" baseline="-20833" dirty="0">
                <a:latin typeface="Arial"/>
                <a:cs typeface="Arial"/>
              </a:rPr>
              <a:t>i</a:t>
            </a:r>
            <a:r>
              <a:rPr sz="2118" spc="-4" dirty="0">
                <a:latin typeface="Arial"/>
                <a:cs typeface="Arial"/>
              </a:rPr>
              <a:t>)</a:t>
            </a:r>
            <a:endParaRPr sz="2118" dirty="0">
              <a:latin typeface="Arial"/>
              <a:cs typeface="Arial"/>
            </a:endParaRPr>
          </a:p>
          <a:p>
            <a:pPr marL="583297" lvl="1" indent="-168658">
              <a:spcBef>
                <a:spcPts val="18"/>
              </a:spcBef>
              <a:buChar char="•"/>
              <a:tabLst>
                <a:tab pos="583858" algn="l"/>
              </a:tabLst>
            </a:pPr>
            <a:r>
              <a:rPr sz="2118" dirty="0">
                <a:latin typeface="Arial"/>
                <a:cs typeface="Arial"/>
              </a:rPr>
              <a:t>model P(Y) as Bernoulli</a:t>
            </a:r>
            <a:r>
              <a:rPr sz="2118" spc="-13" dirty="0">
                <a:latin typeface="Arial"/>
                <a:cs typeface="Arial"/>
              </a:rPr>
              <a:t> </a:t>
            </a:r>
            <a:r>
              <a:rPr lang="en-US" sz="2118" spc="-13" dirty="0" smtClean="0">
                <a:latin typeface="Arial"/>
                <a:cs typeface="Arial"/>
              </a:rPr>
              <a:t>(</a:t>
            </a:r>
            <a:r>
              <a:rPr lang="en-US" sz="2118" dirty="0" smtClean="0">
                <a:latin typeface="Arial"/>
                <a:cs typeface="Arial"/>
              </a:rPr>
              <a:t>two-point) </a:t>
            </a:r>
            <a:r>
              <a:rPr lang="en-US" sz="2118" dirty="0">
                <a:latin typeface="Arial"/>
                <a:cs typeface="Arial"/>
              </a:rPr>
              <a:t>distribution</a:t>
            </a:r>
            <a:r>
              <a:rPr sz="2118" spc="-4" dirty="0" smtClean="0">
                <a:latin typeface="Arial"/>
                <a:cs typeface="Arial"/>
              </a:rPr>
              <a:t>(</a:t>
            </a:r>
            <a:r>
              <a:rPr sz="2118" spc="-4" dirty="0">
                <a:latin typeface="Symbol"/>
                <a:cs typeface="Symbol"/>
              </a:rPr>
              <a:t></a:t>
            </a:r>
            <a:r>
              <a:rPr sz="2118" spc="-4" dirty="0">
                <a:latin typeface="Arial"/>
                <a:cs typeface="Arial"/>
              </a:rPr>
              <a:t>)</a:t>
            </a:r>
            <a:endParaRPr sz="2118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Font typeface="Arial"/>
              <a:buChar char="•"/>
            </a:pPr>
            <a:endParaRPr sz="2162" dirty="0">
              <a:latin typeface="Times New Roman"/>
              <a:cs typeface="Times New Roman"/>
            </a:endParaRPr>
          </a:p>
          <a:p>
            <a:pPr marL="179864" indent="-168658">
              <a:buChar char="•"/>
              <a:tabLst>
                <a:tab pos="180424" algn="l"/>
              </a:tabLst>
            </a:pPr>
            <a:r>
              <a:rPr sz="2118" spc="-4" dirty="0">
                <a:latin typeface="Arial"/>
                <a:cs typeface="Arial"/>
              </a:rPr>
              <a:t>What </a:t>
            </a:r>
            <a:r>
              <a:rPr sz="2118" dirty="0">
                <a:latin typeface="Arial"/>
                <a:cs typeface="Arial"/>
              </a:rPr>
              <a:t>does </a:t>
            </a:r>
            <a:r>
              <a:rPr sz="2118" spc="-4" dirty="0">
                <a:latin typeface="Arial"/>
                <a:cs typeface="Arial"/>
              </a:rPr>
              <a:t>that </a:t>
            </a:r>
            <a:r>
              <a:rPr sz="2118" dirty="0">
                <a:latin typeface="Arial"/>
                <a:cs typeface="Arial"/>
              </a:rPr>
              <a:t>imply about </a:t>
            </a:r>
            <a:r>
              <a:rPr sz="2118" spc="-4" dirty="0">
                <a:latin typeface="Arial"/>
                <a:cs typeface="Arial"/>
              </a:rPr>
              <a:t>the form </a:t>
            </a:r>
            <a:r>
              <a:rPr sz="2118" dirty="0">
                <a:latin typeface="Arial"/>
                <a:cs typeface="Arial"/>
              </a:rPr>
              <a:t>of</a:t>
            </a:r>
            <a:r>
              <a:rPr sz="2118" spc="-22" dirty="0">
                <a:latin typeface="Arial"/>
                <a:cs typeface="Arial"/>
              </a:rPr>
              <a:t> </a:t>
            </a:r>
            <a:r>
              <a:rPr sz="2118" spc="-4" dirty="0">
                <a:latin typeface="Arial"/>
                <a:cs typeface="Arial"/>
              </a:rPr>
              <a:t>P(Y|X)?</a:t>
            </a:r>
            <a:endParaRPr sz="2118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9600" y="4953000"/>
            <a:ext cx="7042826" cy="6300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4" name="Rectangle 3"/>
          <p:cNvSpPr/>
          <p:nvPr/>
        </p:nvSpPr>
        <p:spPr>
          <a:xfrm>
            <a:off x="228600" y="625613"/>
            <a:ext cx="49487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 </a:t>
            </a:r>
            <a:r>
              <a:rPr lang="en-US" sz="3600" b="1" dirty="0" smtClean="0"/>
              <a:t>Logistic Regression 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03505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8053"/>
            <a:ext cx="9372600" cy="1143000"/>
          </a:xfrm>
        </p:spPr>
        <p:txBody>
          <a:bodyPr/>
          <a:lstStyle/>
          <a:p>
            <a:pPr algn="l"/>
            <a:r>
              <a:rPr lang="en-US" sz="3200" b="1" dirty="0" smtClean="0"/>
              <a:t>Logistic Regression and </a:t>
            </a:r>
            <a:br>
              <a:rPr lang="en-US" sz="3200" b="1" dirty="0" smtClean="0"/>
            </a:br>
            <a:r>
              <a:rPr lang="en-US" sz="3200" b="1" dirty="0" smtClean="0"/>
              <a:t>Gaussian Naïve Bayes Classifier</a:t>
            </a:r>
            <a:endParaRPr lang="en-US" sz="32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2400" y="1752600"/>
            <a:ext cx="86868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Interestingly, the parametric form of P(Y|X) used by Logistic Regression is precisely the form implied by the assumptions of a Gaussian Naive Bayes classiﬁer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Therefore, we can view Logistic Regression as a closely related alternative to </a:t>
            </a:r>
            <a:r>
              <a:rPr lang="en-US" sz="2800" dirty="0"/>
              <a:t>GNB, though the two can produce different results in many cases</a:t>
            </a:r>
          </a:p>
        </p:txBody>
      </p:sp>
    </p:spTree>
    <p:extLst>
      <p:ext uri="{BB962C8B-B14F-4D97-AF65-F5344CB8AC3E}">
        <p14:creationId xmlns:p14="http://schemas.microsoft.com/office/powerpoint/2010/main" val="377917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43" y="607837"/>
            <a:ext cx="7453064" cy="85010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Logistic and Gaussian Naïve Bayes Equivalence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3588" y="1457943"/>
                <a:ext cx="8614211" cy="3774281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sz="3300" dirty="0"/>
                  <a:t>Logistic regression hypothesis representation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30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30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3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3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3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30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30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3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30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3300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sz="33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  <m:r>
                        <a:rPr lang="en-US" sz="33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3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30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30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30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3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30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33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3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30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33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3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3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33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30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33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3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3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3300">
                                  <a:latin typeface="Cambria Math" panose="02040503050406030204" pitchFamily="18" charset="0"/>
                                </a:rPr>
                                <m:t>+⋯+</m:t>
                              </m:r>
                              <m:sSub>
                                <m:sSubPr>
                                  <m:ctrlPr>
                                    <a:rPr lang="en-US" sz="3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30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3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3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33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300" dirty="0"/>
              </a:p>
              <a:p>
                <a:r>
                  <a:rPr lang="en-US" sz="3300" dirty="0"/>
                  <a:t>Consider learning f: </a:t>
                </a:r>
                <a14:m>
                  <m:oMath xmlns:m="http://schemas.openxmlformats.org/officeDocument/2006/math">
                    <m:r>
                      <a:rPr lang="en-US" sz="330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3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330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3300" dirty="0"/>
                  <a:t>, </a:t>
                </a:r>
                <a:r>
                  <a:rPr lang="en-US" sz="3300" dirty="0" smtClean="0"/>
                  <a:t>where</a:t>
                </a:r>
                <a:endParaRPr lang="en-US" sz="2600" dirty="0"/>
              </a:p>
              <a:p>
                <a:pPr lvl="1" fontAlgn="base"/>
                <a:r>
                  <a:rPr lang="en-US" dirty="0"/>
                  <a:t>Y is boolean, governed by a Bernoulli distribution, with parameter </a:t>
                </a:r>
                <a:r>
                  <a:rPr lang="el-GR" dirty="0"/>
                  <a:t>π=</a:t>
                </a:r>
                <a:r>
                  <a:rPr lang="en-US" dirty="0"/>
                  <a:t>P(Y=1)</a:t>
                </a:r>
              </a:p>
              <a:p>
                <a:pPr lvl="1" fontAlgn="base"/>
                <a:r>
                  <a:rPr lang="en-US" dirty="0"/>
                  <a:t>X=〈X</a:t>
                </a:r>
                <a:r>
                  <a:rPr lang="en-US" baseline="-25000" dirty="0"/>
                  <a:t>1</a:t>
                </a:r>
                <a:r>
                  <a:rPr lang="en-US" dirty="0"/>
                  <a:t>…</a:t>
                </a:r>
                <a:r>
                  <a:rPr lang="en-US" dirty="0" err="1"/>
                  <a:t>X</a:t>
                </a:r>
                <a:r>
                  <a:rPr lang="en-US" baseline="-25000" dirty="0" err="1"/>
                  <a:t>n</a:t>
                </a:r>
                <a:r>
                  <a:rPr lang="en-US" dirty="0"/>
                  <a:t>〉, where each X</a:t>
                </a:r>
                <a:r>
                  <a:rPr lang="en-US" baseline="-25000" dirty="0"/>
                  <a:t>i</a:t>
                </a:r>
                <a:r>
                  <a:rPr lang="en-US" dirty="0"/>
                  <a:t> is a continuous random </a:t>
                </a:r>
                <a:r>
                  <a:rPr lang="en-US" dirty="0" smtClean="0"/>
                  <a:t>variable</a:t>
                </a:r>
              </a:p>
              <a:p>
                <a:pPr lvl="1" fontAlgn="base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a vector of real-valued features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⋯,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endParaRPr lang="en-US" dirty="0"/>
              </a:p>
              <a:p>
                <a:pPr lvl="1" fontAlgn="base"/>
                <a:r>
                  <a:rPr lang="en-US" dirty="0"/>
                  <a:t>For each X</a:t>
                </a:r>
                <a:r>
                  <a:rPr lang="en-US" baseline="-25000" dirty="0"/>
                  <a:t>i</a:t>
                </a:r>
                <a:r>
                  <a:rPr lang="en-US" dirty="0"/>
                  <a:t>, P(</a:t>
                </a:r>
                <a:r>
                  <a:rPr lang="en-US" dirty="0" err="1"/>
                  <a:t>X</a:t>
                </a:r>
                <a:r>
                  <a:rPr lang="en-US" baseline="-25000" dirty="0" err="1"/>
                  <a:t>i</a:t>
                </a:r>
                <a:r>
                  <a:rPr lang="en-US" dirty="0" err="1"/>
                  <a:t>|Y</a:t>
                </a:r>
                <a:r>
                  <a:rPr lang="en-US" dirty="0"/>
                  <a:t>=</a:t>
                </a:r>
                <a:r>
                  <a:rPr lang="en-US" dirty="0" err="1"/>
                  <a:t>y</a:t>
                </a:r>
                <a:r>
                  <a:rPr lang="en-US" baseline="-25000" dirty="0" err="1"/>
                  <a:t>k</a:t>
                </a:r>
                <a:r>
                  <a:rPr lang="en-US" dirty="0"/>
                  <a:t>) is a Gaussian distribution of the form N(</a:t>
                </a:r>
                <a:r>
                  <a:rPr lang="el-GR" dirty="0"/>
                  <a:t>μ</a:t>
                </a:r>
                <a:r>
                  <a:rPr lang="en-US" baseline="-25000" dirty="0" err="1"/>
                  <a:t>ik</a:t>
                </a:r>
                <a:r>
                  <a:rPr lang="en-US" dirty="0"/>
                  <a:t>,</a:t>
                </a:r>
                <a:r>
                  <a:rPr lang="el-GR" dirty="0"/>
                  <a:t>σ</a:t>
                </a:r>
                <a:r>
                  <a:rPr lang="en-US" baseline="-25000" dirty="0" err="1" smtClean="0"/>
                  <a:t>i</a:t>
                </a:r>
                <a:endParaRPr lang="en-US" dirty="0"/>
              </a:p>
              <a:p>
                <a:pPr lvl="1" fontAlgn="base"/>
                <a:r>
                  <a:rPr lang="en-US" sz="2900" dirty="0" smtClean="0"/>
                  <a:t>Assume </a:t>
                </a:r>
                <a:r>
                  <a:rPr lang="en-US" sz="2900" dirty="0"/>
                  <a:t>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9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9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900" dirty="0"/>
                  <a:t> are conditionally independent given </a:t>
                </a:r>
                <a14:m>
                  <m:oMath xmlns:m="http://schemas.openxmlformats.org/officeDocument/2006/math">
                    <m:r>
                      <a:rPr lang="en-US" sz="290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900" dirty="0" smtClean="0"/>
              </a:p>
              <a:p>
                <a:pPr lvl="1" fontAlgn="base"/>
                <a:r>
                  <a:rPr lang="en-US" sz="2900" dirty="0"/>
                  <a:t>Model </a:t>
                </a:r>
                <a14:m>
                  <m:oMath xmlns:m="http://schemas.openxmlformats.org/officeDocument/2006/math">
                    <m:r>
                      <a:rPr lang="en-US" sz="290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90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9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en-US" sz="290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90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9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90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900" dirty="0"/>
                  <a:t> as Gaussian </a:t>
                </a:r>
                <a14:m>
                  <m:oMath xmlns:m="http://schemas.openxmlformats.org/officeDocument/2006/math">
                    <m:r>
                      <a:rPr lang="en-US" sz="290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90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90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r>
                          <a:rPr lang="en-US" sz="290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90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9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900" dirty="0" smtClean="0"/>
              </a:p>
              <a:p>
                <a:pPr lvl="1" fontAlgn="base"/>
                <a:r>
                  <a:rPr lang="en-US" sz="2900" dirty="0" smtClean="0"/>
                  <a:t>We </a:t>
                </a:r>
                <a:r>
                  <a:rPr lang="en-US" sz="2900" dirty="0"/>
                  <a:t>are assuming the standard deviations </a:t>
                </a:r>
                <a:r>
                  <a:rPr lang="en-US" sz="2900" dirty="0" err="1"/>
                  <a:t>σi</a:t>
                </a:r>
                <a:r>
                  <a:rPr lang="en-US" sz="2900" dirty="0"/>
                  <a:t> vary from attribute to attribute, but do not depend on Y.</a:t>
                </a:r>
              </a:p>
              <a:p>
                <a:pPr lvl="2"/>
                <a:endParaRPr lang="en-US" sz="18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3588" y="1457943"/>
                <a:ext cx="8614211" cy="3774281"/>
              </a:xfrm>
              <a:blipFill rotWithShape="0">
                <a:blip r:embed="rId3"/>
                <a:stretch>
                  <a:fillRect l="-708" t="-2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594226" y="5472991"/>
                <a:ext cx="4293098" cy="507831"/>
              </a:xfrm>
              <a:prstGeom prst="rect">
                <a:avLst/>
              </a:prstGeom>
              <a:ln w="76200">
                <a:solidFill>
                  <a:srgbClr val="00B050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sz="2700" dirty="0"/>
                  <a:t>What is </a:t>
                </a:r>
                <a14:m>
                  <m:oMath xmlns:m="http://schemas.openxmlformats.org/officeDocument/2006/math">
                    <m:r>
                      <a:rPr lang="en-US" sz="27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, ⋯,</m:t>
                        </m:r>
                        <m:sSub>
                          <m:sSub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700" dirty="0"/>
                  <a:t>?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26" y="5472991"/>
                <a:ext cx="4293098" cy="507831"/>
              </a:xfrm>
              <a:prstGeom prst="rect">
                <a:avLst/>
              </a:prstGeom>
              <a:blipFill rotWithShape="0">
                <a:blip r:embed="rId4"/>
                <a:stretch>
                  <a:fillRect l="-1813" t="-4167" r="-697" b="-18750"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467307" y="5726907"/>
            <a:ext cx="1676693" cy="273844"/>
          </a:xfrm>
        </p:spPr>
        <p:txBody>
          <a:bodyPr/>
          <a:lstStyle/>
          <a:p>
            <a:pPr>
              <a:defRPr/>
            </a:pPr>
            <a:r>
              <a:rPr lang="en-US" sz="1050" dirty="0"/>
              <a:t>Slide credit: Tom Mitchell</a:t>
            </a:r>
          </a:p>
        </p:txBody>
      </p:sp>
    </p:spTree>
    <p:extLst>
      <p:ext uri="{BB962C8B-B14F-4D97-AF65-F5344CB8AC3E}">
        <p14:creationId xmlns:p14="http://schemas.microsoft.com/office/powerpoint/2010/main" val="245022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632827"/>
            <a:ext cx="7664824" cy="391548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b="1" dirty="0"/>
              <a:t>Derive </a:t>
            </a:r>
            <a:r>
              <a:rPr sz="2118" b="1" spc="-4" dirty="0"/>
              <a:t>form for P(Y|X) for Gaussian P(X</a:t>
            </a:r>
            <a:r>
              <a:rPr sz="2118" b="1" spc="-6" baseline="-20833" dirty="0">
                <a:solidFill>
                  <a:srgbClr val="434DD6"/>
                </a:solidFill>
              </a:rPr>
              <a:t>i</a:t>
            </a:r>
            <a:r>
              <a:rPr sz="2471" b="1" spc="-4" dirty="0">
                <a:solidFill>
                  <a:srgbClr val="434DD6"/>
                </a:solidFill>
              </a:rPr>
              <a:t>|</a:t>
            </a:r>
            <a:r>
              <a:rPr sz="2118" b="1" spc="-4" dirty="0"/>
              <a:t>Y=y</a:t>
            </a:r>
            <a:r>
              <a:rPr sz="2118" b="1" spc="-6" baseline="-20833" dirty="0">
                <a:solidFill>
                  <a:srgbClr val="434DD6"/>
                </a:solidFill>
              </a:rPr>
              <a:t>k</a:t>
            </a:r>
            <a:r>
              <a:rPr sz="2118" b="1" spc="-4" dirty="0"/>
              <a:t>) </a:t>
            </a:r>
            <a:r>
              <a:rPr sz="2118" b="1" dirty="0"/>
              <a:t>assuming σ</a:t>
            </a:r>
            <a:r>
              <a:rPr sz="2118" b="1" baseline="-20833" dirty="0">
                <a:solidFill>
                  <a:srgbClr val="434DD6"/>
                </a:solidFill>
              </a:rPr>
              <a:t>ik </a:t>
            </a:r>
            <a:r>
              <a:rPr sz="2118" b="1" dirty="0"/>
              <a:t>=</a:t>
            </a:r>
            <a:r>
              <a:rPr sz="2118" b="1" spc="31" dirty="0"/>
              <a:t> </a:t>
            </a:r>
            <a:r>
              <a:rPr sz="2118" b="1" spc="-4" dirty="0"/>
              <a:t>σ</a:t>
            </a:r>
            <a:r>
              <a:rPr sz="2118" b="1" spc="-6" baseline="-20833" dirty="0">
                <a:solidFill>
                  <a:srgbClr val="434DD6"/>
                </a:solidFill>
              </a:rPr>
              <a:t>i</a:t>
            </a:r>
            <a:endParaRPr sz="2118" b="1" baseline="-20833" dirty="0"/>
          </a:p>
        </p:txBody>
      </p:sp>
      <p:sp>
        <p:nvSpPr>
          <p:cNvPr id="3" name="object 3"/>
          <p:cNvSpPr/>
          <p:nvPr/>
        </p:nvSpPr>
        <p:spPr>
          <a:xfrm>
            <a:off x="959426" y="1443737"/>
            <a:ext cx="6245547" cy="4988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4" name="object 4"/>
          <p:cNvSpPr/>
          <p:nvPr/>
        </p:nvSpPr>
        <p:spPr>
          <a:xfrm>
            <a:off x="2305356" y="2209800"/>
            <a:ext cx="2334697" cy="6152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5" name="object 5"/>
          <p:cNvSpPr/>
          <p:nvPr/>
        </p:nvSpPr>
        <p:spPr>
          <a:xfrm>
            <a:off x="2307807" y="2946334"/>
            <a:ext cx="3104227" cy="620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6" name="object 6"/>
          <p:cNvSpPr/>
          <p:nvPr/>
        </p:nvSpPr>
        <p:spPr>
          <a:xfrm>
            <a:off x="2290589" y="3705257"/>
            <a:ext cx="3884772" cy="6207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7" name="object 7"/>
          <p:cNvSpPr/>
          <p:nvPr/>
        </p:nvSpPr>
        <p:spPr>
          <a:xfrm>
            <a:off x="4640053" y="4298476"/>
            <a:ext cx="256615" cy="544608"/>
          </a:xfrm>
          <a:custGeom>
            <a:avLst/>
            <a:gdLst/>
            <a:ahLst/>
            <a:cxnLst/>
            <a:rect l="l" t="t" r="r" b="b"/>
            <a:pathLst>
              <a:path w="290829" h="436245">
                <a:moveTo>
                  <a:pt x="0" y="436065"/>
                </a:moveTo>
                <a:lnTo>
                  <a:pt x="290710" y="0"/>
                </a:lnTo>
              </a:path>
            </a:pathLst>
          </a:custGeom>
          <a:ln w="9524">
            <a:solidFill>
              <a:srgbClr val="FF4C00"/>
            </a:solidFill>
          </a:ln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9" name="object 9"/>
          <p:cNvSpPr/>
          <p:nvPr/>
        </p:nvSpPr>
        <p:spPr>
          <a:xfrm>
            <a:off x="3552654" y="4683430"/>
            <a:ext cx="2931739" cy="5700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10" name="object 10"/>
          <p:cNvSpPr/>
          <p:nvPr/>
        </p:nvSpPr>
        <p:spPr>
          <a:xfrm>
            <a:off x="3541169" y="4683430"/>
            <a:ext cx="2943224" cy="581585"/>
          </a:xfrm>
          <a:custGeom>
            <a:avLst/>
            <a:gdLst/>
            <a:ahLst/>
            <a:cxnLst/>
            <a:rect l="l" t="t" r="r" b="b"/>
            <a:pathLst>
              <a:path w="3335654" h="659129">
                <a:moveTo>
                  <a:pt x="0" y="0"/>
                </a:moveTo>
                <a:lnTo>
                  <a:pt x="3335337" y="0"/>
                </a:lnTo>
                <a:lnTo>
                  <a:pt x="3335337" y="658811"/>
                </a:lnTo>
                <a:lnTo>
                  <a:pt x="0" y="658811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4C00"/>
            </a:solidFill>
          </a:ln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11" name="object 11"/>
          <p:cNvSpPr/>
          <p:nvPr/>
        </p:nvSpPr>
        <p:spPr>
          <a:xfrm>
            <a:off x="4532276" y="3930907"/>
            <a:ext cx="1680882" cy="403412"/>
          </a:xfrm>
          <a:custGeom>
            <a:avLst/>
            <a:gdLst/>
            <a:ahLst/>
            <a:cxnLst/>
            <a:rect l="l" t="t" r="r" b="b"/>
            <a:pathLst>
              <a:path w="1905000" h="457200">
                <a:moveTo>
                  <a:pt x="0" y="0"/>
                </a:moveTo>
                <a:lnTo>
                  <a:pt x="1904998" y="0"/>
                </a:lnTo>
                <a:lnTo>
                  <a:pt x="1904998" y="457199"/>
                </a:lnTo>
                <a:lnTo>
                  <a:pt x="0" y="4571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4C00"/>
            </a:solidFill>
          </a:ln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12" name="object 12"/>
          <p:cNvSpPr/>
          <p:nvPr/>
        </p:nvSpPr>
        <p:spPr>
          <a:xfrm>
            <a:off x="157061" y="5767150"/>
            <a:ext cx="5254973" cy="6429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595975" y="4210089"/>
                <a:ext cx="18592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975" y="4210089"/>
                <a:ext cx="1859292" cy="33855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5500816" y="2222666"/>
            <a:ext cx="335233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666666"/>
                </a:solidFill>
                <a:latin typeface="PT Sans"/>
              </a:rPr>
              <a:t># Dividing </a:t>
            </a:r>
            <a:r>
              <a:rPr lang="en-US" dirty="0">
                <a:solidFill>
                  <a:srgbClr val="666666"/>
                </a:solidFill>
                <a:latin typeface="PT Sans"/>
              </a:rPr>
              <a:t>both the numerator and denominator by the </a:t>
            </a:r>
            <a:r>
              <a:rPr lang="en-US" dirty="0" smtClean="0">
                <a:solidFill>
                  <a:srgbClr val="666666"/>
                </a:solidFill>
                <a:latin typeface="PT Sans"/>
              </a:rPr>
              <a:t>numerator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422386" y="3053128"/>
            <a:ext cx="16548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22222"/>
                </a:solidFill>
                <a:latin typeface="MathJax_Math-italic"/>
              </a:rPr>
              <a:t>C = </a:t>
            </a:r>
            <a:r>
              <a:rPr lang="en-US" dirty="0">
                <a:solidFill>
                  <a:srgbClr val="222222"/>
                </a:solidFill>
                <a:latin typeface="MathJax_Math-italic"/>
              </a:rPr>
              <a:t>e</a:t>
            </a:r>
            <a:r>
              <a:rPr lang="en-US" baseline="30000" dirty="0">
                <a:solidFill>
                  <a:srgbClr val="222222"/>
                </a:solidFill>
                <a:latin typeface="MathJax_Math-italic"/>
              </a:rPr>
              <a:t>(</a:t>
            </a:r>
            <a:r>
              <a:rPr lang="en-US" baseline="30000" dirty="0">
                <a:solidFill>
                  <a:srgbClr val="222222"/>
                </a:solidFill>
                <a:latin typeface="MathJax_Main"/>
              </a:rPr>
              <a:t>ln </a:t>
            </a:r>
            <a:r>
              <a:rPr lang="en-US" baseline="30000" dirty="0" smtClean="0">
                <a:solidFill>
                  <a:srgbClr val="222222"/>
                </a:solidFill>
                <a:latin typeface="MathJax_Main"/>
              </a:rPr>
              <a:t>C</a:t>
            </a:r>
            <a:r>
              <a:rPr lang="en-US" baseline="30000" dirty="0" smtClean="0">
                <a:solidFill>
                  <a:srgbClr val="222222"/>
                </a:solidFill>
                <a:latin typeface="MathJax_Math-italic"/>
              </a:rPr>
              <a:t>) 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1" t="1" b="51741"/>
          <a:stretch/>
        </p:blipFill>
        <p:spPr>
          <a:xfrm>
            <a:off x="6147652" y="3449092"/>
            <a:ext cx="2919678" cy="563963"/>
          </a:xfrm>
          <a:prstGeom prst="rect">
            <a:avLst/>
          </a:prstGeom>
        </p:spPr>
      </p:pic>
      <p:sp>
        <p:nvSpPr>
          <p:cNvPr id="19" name="object 13"/>
          <p:cNvSpPr/>
          <p:nvPr/>
        </p:nvSpPr>
        <p:spPr>
          <a:xfrm>
            <a:off x="5500817" y="3347795"/>
            <a:ext cx="921570" cy="234001"/>
          </a:xfrm>
          <a:custGeom>
            <a:avLst/>
            <a:gdLst/>
            <a:ahLst/>
            <a:cxnLst/>
            <a:rect l="l" t="t" r="r" b="b"/>
            <a:pathLst>
              <a:path w="595629" h="893445">
                <a:moveTo>
                  <a:pt x="0" y="0"/>
                </a:moveTo>
                <a:lnTo>
                  <a:pt x="595509" y="893265"/>
                </a:lnTo>
              </a:path>
            </a:pathLst>
          </a:custGeom>
          <a:ln w="9524">
            <a:solidFill>
              <a:srgbClr val="434DD6"/>
            </a:solidFill>
          </a:ln>
        </p:spPr>
        <p:txBody>
          <a:bodyPr wrap="square" lIns="0" tIns="0" rIns="0" bIns="0" rtlCol="0"/>
          <a:lstStyle/>
          <a:p>
            <a:endParaRPr sz="1412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61" y="5298626"/>
            <a:ext cx="2362200" cy="6477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271" y="6035986"/>
            <a:ext cx="1276350" cy="533400"/>
          </a:xfrm>
          <a:prstGeom prst="rect">
            <a:avLst/>
          </a:prstGeom>
        </p:spPr>
      </p:pic>
      <p:sp>
        <p:nvSpPr>
          <p:cNvPr id="22" name="object 13"/>
          <p:cNvSpPr/>
          <p:nvPr/>
        </p:nvSpPr>
        <p:spPr>
          <a:xfrm flipV="1">
            <a:off x="5012781" y="6364381"/>
            <a:ext cx="1323417" cy="45720"/>
          </a:xfrm>
          <a:custGeom>
            <a:avLst/>
            <a:gdLst/>
            <a:ahLst/>
            <a:cxnLst/>
            <a:rect l="l" t="t" r="r" b="b"/>
            <a:pathLst>
              <a:path w="595629" h="893445">
                <a:moveTo>
                  <a:pt x="0" y="0"/>
                </a:moveTo>
                <a:lnTo>
                  <a:pt x="595509" y="893265"/>
                </a:lnTo>
              </a:path>
            </a:pathLst>
          </a:custGeom>
          <a:ln w="9524">
            <a:solidFill>
              <a:srgbClr val="434DD6"/>
            </a:solidFill>
          </a:ln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23" name="object 7"/>
          <p:cNvSpPr/>
          <p:nvPr/>
        </p:nvSpPr>
        <p:spPr>
          <a:xfrm>
            <a:off x="3541169" y="5683070"/>
            <a:ext cx="2678915" cy="445585"/>
          </a:xfrm>
          <a:custGeom>
            <a:avLst/>
            <a:gdLst/>
            <a:ahLst/>
            <a:cxnLst/>
            <a:rect l="l" t="t" r="r" b="b"/>
            <a:pathLst>
              <a:path w="290829" h="436245">
                <a:moveTo>
                  <a:pt x="0" y="436065"/>
                </a:moveTo>
                <a:lnTo>
                  <a:pt x="290710" y="0"/>
                </a:lnTo>
              </a:path>
            </a:pathLst>
          </a:custGeom>
          <a:ln w="9524">
            <a:solidFill>
              <a:srgbClr val="FF4C00"/>
            </a:solidFill>
          </a:ln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24" name="object 13"/>
          <p:cNvSpPr/>
          <p:nvPr/>
        </p:nvSpPr>
        <p:spPr>
          <a:xfrm>
            <a:off x="4684443" y="2723415"/>
            <a:ext cx="1737941" cy="376566"/>
          </a:xfrm>
          <a:custGeom>
            <a:avLst/>
            <a:gdLst/>
            <a:ahLst/>
            <a:cxnLst/>
            <a:rect l="l" t="t" r="r" b="b"/>
            <a:pathLst>
              <a:path w="595629" h="893445">
                <a:moveTo>
                  <a:pt x="0" y="0"/>
                </a:moveTo>
                <a:lnTo>
                  <a:pt x="595509" y="893265"/>
                </a:lnTo>
              </a:path>
            </a:pathLst>
          </a:custGeom>
          <a:ln w="9524">
            <a:solidFill>
              <a:srgbClr val="434DD6"/>
            </a:solidFill>
          </a:ln>
        </p:spPr>
        <p:txBody>
          <a:bodyPr wrap="square" lIns="0" tIns="0" rIns="0" bIns="0" rtlCol="0"/>
          <a:lstStyle/>
          <a:p>
            <a:endParaRPr sz="1412"/>
          </a:p>
        </p:txBody>
      </p:sp>
    </p:spTree>
    <p:extLst>
      <p:ext uri="{BB962C8B-B14F-4D97-AF65-F5344CB8AC3E}">
        <p14:creationId xmlns:p14="http://schemas.microsoft.com/office/powerpoint/2010/main" val="330675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/>
              <a:t>Gaussian </a:t>
            </a:r>
            <a:r>
              <a:rPr lang="en-US" dirty="0" smtClean="0"/>
              <a:t>P </a:t>
            </a:r>
            <a:r>
              <a:rPr lang="en-US" b="1" dirty="0" smtClean="0"/>
              <a:t>(X</a:t>
            </a:r>
            <a:r>
              <a:rPr lang="en-US" b="1" baseline="-25000" dirty="0" smtClean="0"/>
              <a:t>i</a:t>
            </a:r>
            <a:r>
              <a:rPr lang="en-US" b="1" dirty="0" smtClean="0"/>
              <a:t>|Y </a:t>
            </a:r>
            <a:r>
              <a:rPr lang="en-US" b="1" dirty="0"/>
              <a:t>=y</a:t>
            </a:r>
            <a:r>
              <a:rPr lang="en-US" b="1" baseline="-25000" dirty="0"/>
              <a:t>k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500" t="17391" r="22500" b="9980"/>
          <a:stretch/>
        </p:blipFill>
        <p:spPr>
          <a:xfrm>
            <a:off x="270165" y="1417638"/>
            <a:ext cx="6496373" cy="442114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66538" y="3078328"/>
            <a:ext cx="18856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222222"/>
                </a:solidFill>
                <a:latin typeface="MathJax_Main"/>
              </a:rPr>
              <a:t>ln</a:t>
            </a:r>
            <a:r>
              <a:rPr lang="en-US" sz="2000" dirty="0" smtClean="0">
                <a:solidFill>
                  <a:srgbClr val="222222"/>
                </a:solidFill>
                <a:latin typeface="MathJax_Size1"/>
              </a:rPr>
              <a:t>(</a:t>
            </a:r>
            <a:r>
              <a:rPr lang="en-US" sz="2000" dirty="0" smtClean="0">
                <a:solidFill>
                  <a:srgbClr val="222222"/>
                </a:solidFill>
                <a:latin typeface="MathJax_Math-italic"/>
              </a:rPr>
              <a:t>e(k))</a:t>
            </a:r>
            <a:r>
              <a:rPr lang="en-US" sz="2000" dirty="0" smtClean="0">
                <a:solidFill>
                  <a:srgbClr val="222222"/>
                </a:solidFill>
                <a:latin typeface="MathJax_Main"/>
              </a:rPr>
              <a:t>=</a:t>
            </a:r>
            <a:r>
              <a:rPr lang="en-US" sz="2000" dirty="0">
                <a:solidFill>
                  <a:srgbClr val="222222"/>
                </a:solidFill>
                <a:latin typeface="MathJax_Math-italic"/>
              </a:rPr>
              <a:t>k</a:t>
            </a:r>
            <a:r>
              <a:rPr lang="en-US" sz="2000" dirty="0">
                <a:solidFill>
                  <a:srgbClr val="222222"/>
                </a:solidFill>
                <a:latin typeface="MathJax_Main"/>
              </a:rPr>
              <a:t>.</a:t>
            </a:r>
            <a:endParaRPr lang="en-US" sz="2000" dirty="0"/>
          </a:p>
        </p:txBody>
      </p:sp>
      <p:sp>
        <p:nvSpPr>
          <p:cNvPr id="8" name="object 15"/>
          <p:cNvSpPr/>
          <p:nvPr/>
        </p:nvSpPr>
        <p:spPr>
          <a:xfrm>
            <a:off x="6096000" y="1417638"/>
            <a:ext cx="2819399" cy="817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 dirty="0"/>
          </a:p>
        </p:txBody>
      </p:sp>
    </p:spTree>
    <p:extLst>
      <p:ext uri="{BB962C8B-B14F-4D97-AF65-F5344CB8AC3E}">
        <p14:creationId xmlns:p14="http://schemas.microsoft.com/office/powerpoint/2010/main" val="338374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85800"/>
            <a:ext cx="9296400" cy="1143000"/>
          </a:xfrm>
        </p:spPr>
        <p:txBody>
          <a:bodyPr/>
          <a:lstStyle/>
          <a:p>
            <a:pPr algn="l"/>
            <a:r>
              <a:rPr lang="en-US" sz="3200" b="1" dirty="0" smtClean="0"/>
              <a:t>Parameter estimation of generic logistic regression</a:t>
            </a:r>
            <a:endParaRPr lang="en-US" sz="32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81000" y="1524258"/>
            <a:ext cx="80772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Logistic Regression holds in many problem </a:t>
            </a:r>
            <a:r>
              <a:rPr lang="en-US" sz="2800" dirty="0"/>
              <a:t>settings beyond the GNB problem 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General method required for estimating it in a more broad range of cases.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In </a:t>
            </a:r>
            <a:r>
              <a:rPr lang="en-US" sz="2800" dirty="0"/>
              <a:t>many cases we may suspect the GNB assumptions are not perfectly satisﬁed</a:t>
            </a:r>
            <a:r>
              <a:rPr lang="en-US" sz="28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We </a:t>
            </a:r>
            <a:r>
              <a:rPr lang="en-US" sz="2800" dirty="0"/>
              <a:t>may wish to estimate the w</a:t>
            </a:r>
            <a:r>
              <a:rPr lang="en-US" sz="2800" baseline="-25000" dirty="0"/>
              <a:t>i</a:t>
            </a:r>
            <a:r>
              <a:rPr lang="en-US" sz="2800" dirty="0"/>
              <a:t> parameters directly from the </a:t>
            </a:r>
            <a:r>
              <a:rPr lang="en-US" sz="2800" dirty="0" smtClean="0"/>
              <a:t>data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9584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90368"/>
            <a:ext cx="7168709" cy="500232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3177" b="1" dirty="0" smtClean="0"/>
              <a:t>Estimating parameters</a:t>
            </a:r>
            <a:endParaRPr sz="3177" b="1" dirty="0"/>
          </a:p>
        </p:txBody>
      </p:sp>
      <p:sp>
        <p:nvSpPr>
          <p:cNvPr id="3" name="object 3"/>
          <p:cNvSpPr txBox="1"/>
          <p:nvPr/>
        </p:nvSpPr>
        <p:spPr>
          <a:xfrm>
            <a:off x="877114" y="1441077"/>
            <a:ext cx="6590486" cy="113162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13781" indent="-302575">
              <a:spcBef>
                <a:spcPts val="88"/>
              </a:spcBef>
              <a:buChar char="•"/>
              <a:tabLst>
                <a:tab pos="313221" algn="l"/>
                <a:tab pos="313781" algn="l"/>
              </a:tabLst>
            </a:pPr>
            <a:r>
              <a:rPr lang="en-US" sz="2118" dirty="0">
                <a:latin typeface="Arial"/>
                <a:cs typeface="Arial"/>
              </a:rPr>
              <a:t>W</a:t>
            </a:r>
            <a:r>
              <a:rPr sz="2118" dirty="0" smtClean="0">
                <a:latin typeface="Arial"/>
                <a:cs typeface="Arial"/>
              </a:rPr>
              <a:t>e </a:t>
            </a:r>
            <a:r>
              <a:rPr sz="2118" dirty="0">
                <a:latin typeface="Arial"/>
                <a:cs typeface="Arial"/>
              </a:rPr>
              <a:t>have L </a:t>
            </a:r>
            <a:r>
              <a:rPr sz="2118" spc="-4" dirty="0">
                <a:latin typeface="Arial"/>
                <a:cs typeface="Arial"/>
              </a:rPr>
              <a:t>training</a:t>
            </a:r>
            <a:r>
              <a:rPr sz="2118" spc="-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examples:</a:t>
            </a:r>
          </a:p>
          <a:p>
            <a:pPr>
              <a:spcBef>
                <a:spcPts val="22"/>
              </a:spcBef>
              <a:buFont typeface="Arial"/>
              <a:buChar char="•"/>
            </a:pPr>
            <a:endParaRPr sz="3044" dirty="0">
              <a:latin typeface="Times New Roman"/>
              <a:cs typeface="Times New Roman"/>
            </a:endParaRPr>
          </a:p>
          <a:p>
            <a:pPr marL="313781" indent="-302575">
              <a:buChar char="•"/>
              <a:tabLst>
                <a:tab pos="313221" algn="l"/>
                <a:tab pos="313781" algn="l"/>
              </a:tabLst>
            </a:pPr>
            <a:r>
              <a:rPr lang="en-US" sz="2118" dirty="0">
                <a:latin typeface="Arial"/>
                <a:cs typeface="Arial"/>
              </a:rPr>
              <a:t>M</a:t>
            </a:r>
            <a:r>
              <a:rPr sz="2118" dirty="0" smtClean="0">
                <a:latin typeface="Arial"/>
                <a:cs typeface="Arial"/>
              </a:rPr>
              <a:t>aximum </a:t>
            </a:r>
            <a:r>
              <a:rPr lang="en-US" sz="2118" dirty="0">
                <a:latin typeface="Arial"/>
                <a:cs typeface="Arial"/>
              </a:rPr>
              <a:t>L</a:t>
            </a:r>
            <a:r>
              <a:rPr sz="2118" dirty="0" smtClean="0">
                <a:latin typeface="Arial"/>
                <a:cs typeface="Arial"/>
              </a:rPr>
              <a:t>ikelihood </a:t>
            </a:r>
            <a:r>
              <a:rPr lang="en-US" sz="2118" spc="-4" dirty="0">
                <a:latin typeface="Arial"/>
                <a:cs typeface="Arial"/>
              </a:rPr>
              <a:t>E</a:t>
            </a:r>
            <a:r>
              <a:rPr sz="2118" spc="-4" dirty="0" smtClean="0">
                <a:latin typeface="Arial"/>
                <a:cs typeface="Arial"/>
              </a:rPr>
              <a:t>stimate </a:t>
            </a:r>
            <a:r>
              <a:rPr sz="2118" spc="-4" dirty="0">
                <a:latin typeface="Arial"/>
                <a:cs typeface="Arial"/>
              </a:rPr>
              <a:t>for parameters</a:t>
            </a:r>
            <a:r>
              <a:rPr sz="2118" spc="-18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W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77115" y="3758004"/>
            <a:ext cx="5980885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13781" indent="-302575">
              <a:spcBef>
                <a:spcPts val="88"/>
              </a:spcBef>
              <a:buChar char="•"/>
              <a:tabLst>
                <a:tab pos="313221" algn="l"/>
                <a:tab pos="313781" algn="l"/>
              </a:tabLst>
            </a:pPr>
            <a:r>
              <a:rPr lang="en-US" sz="2118" dirty="0">
                <a:latin typeface="Arial"/>
                <a:cs typeface="Arial"/>
              </a:rPr>
              <a:t>M</a:t>
            </a:r>
            <a:r>
              <a:rPr sz="2118" dirty="0" smtClean="0">
                <a:latin typeface="Arial"/>
                <a:cs typeface="Arial"/>
              </a:rPr>
              <a:t>aximum </a:t>
            </a:r>
            <a:r>
              <a:rPr lang="en-US" sz="2118" u="heavy" spc="-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</a:t>
            </a:r>
            <a:r>
              <a:rPr sz="2118" u="heavy" spc="-4" dirty="0" smtClean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onditional</a:t>
            </a:r>
            <a:r>
              <a:rPr sz="2118" spc="-4" dirty="0" smtClean="0">
                <a:latin typeface="Arial"/>
                <a:cs typeface="Arial"/>
              </a:rPr>
              <a:t> </a:t>
            </a:r>
            <a:r>
              <a:rPr lang="en-US" sz="2118" dirty="0">
                <a:latin typeface="Arial"/>
                <a:cs typeface="Arial"/>
              </a:rPr>
              <a:t>L</a:t>
            </a:r>
            <a:r>
              <a:rPr sz="2118" dirty="0" smtClean="0">
                <a:latin typeface="Arial"/>
                <a:cs typeface="Arial"/>
              </a:rPr>
              <a:t>ikelihood</a:t>
            </a:r>
            <a:r>
              <a:rPr sz="2118" spc="-22" dirty="0" smtClean="0">
                <a:latin typeface="Arial"/>
                <a:cs typeface="Arial"/>
              </a:rPr>
              <a:t> </a:t>
            </a:r>
            <a:r>
              <a:rPr lang="en-US" sz="2118" spc="-22" dirty="0" smtClean="0">
                <a:latin typeface="Arial"/>
                <a:cs typeface="Arial"/>
              </a:rPr>
              <a:t>E</a:t>
            </a:r>
            <a:r>
              <a:rPr sz="2118" spc="-4" dirty="0" smtClean="0">
                <a:latin typeface="Arial"/>
                <a:cs typeface="Arial"/>
              </a:rPr>
              <a:t>stimate</a:t>
            </a:r>
            <a:endParaRPr sz="2118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12912" y="1489606"/>
            <a:ext cx="3014340" cy="3273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7" name="object 7"/>
          <p:cNvSpPr/>
          <p:nvPr/>
        </p:nvSpPr>
        <p:spPr>
          <a:xfrm>
            <a:off x="2133600" y="2966207"/>
            <a:ext cx="3772120" cy="6105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</p:spTree>
    <p:extLst>
      <p:ext uri="{BB962C8B-B14F-4D97-AF65-F5344CB8AC3E}">
        <p14:creationId xmlns:p14="http://schemas.microsoft.com/office/powerpoint/2010/main" val="121906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600" y="414168"/>
            <a:ext cx="7321109" cy="500232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3177" spc="-4" dirty="0"/>
              <a:t>Training Logistic </a:t>
            </a:r>
            <a:r>
              <a:rPr sz="3177" dirty="0"/>
              <a:t>Regression:</a:t>
            </a:r>
            <a:r>
              <a:rPr sz="3177" spc="-26" dirty="0"/>
              <a:t> </a:t>
            </a:r>
            <a:r>
              <a:rPr sz="3177" dirty="0"/>
              <a:t>MCLE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81000" y="1464864"/>
            <a:ext cx="8839199" cy="3540958"/>
          </a:xfrm>
          <a:prstGeom prst="rect">
            <a:avLst/>
          </a:prstGeom>
        </p:spPr>
        <p:txBody>
          <a:bodyPr vert="horz" wrap="square" lIns="0" tIns="29135" rIns="0" bIns="0" rtlCol="0">
            <a:spAutoFit/>
          </a:bodyPr>
          <a:lstStyle/>
          <a:p>
            <a:pPr marL="313781" marR="4483" indent="-302575">
              <a:lnSpc>
                <a:spcPts val="2912"/>
              </a:lnSpc>
              <a:spcBef>
                <a:spcPts val="229"/>
              </a:spcBef>
              <a:buChar char="•"/>
              <a:tabLst>
                <a:tab pos="313221" algn="l"/>
                <a:tab pos="313781" algn="l"/>
              </a:tabLst>
            </a:pPr>
            <a:r>
              <a:rPr sz="2471" dirty="0">
                <a:latin typeface="Arial"/>
                <a:cs typeface="Arial"/>
              </a:rPr>
              <a:t>Choose </a:t>
            </a:r>
            <a:r>
              <a:rPr sz="2471" spc="-4" dirty="0">
                <a:latin typeface="Arial"/>
                <a:cs typeface="Arial"/>
              </a:rPr>
              <a:t>parameters W=&lt;w</a:t>
            </a:r>
            <a:r>
              <a:rPr sz="2449" spc="-6" baseline="-21021" dirty="0">
                <a:latin typeface="Arial"/>
                <a:cs typeface="Arial"/>
              </a:rPr>
              <a:t>0</a:t>
            </a:r>
            <a:r>
              <a:rPr sz="2471" spc="-4" dirty="0">
                <a:latin typeface="Arial"/>
                <a:cs typeface="Arial"/>
              </a:rPr>
              <a:t>, </a:t>
            </a:r>
            <a:r>
              <a:rPr sz="2471" dirty="0">
                <a:latin typeface="Arial"/>
                <a:cs typeface="Arial"/>
              </a:rPr>
              <a:t>... w</a:t>
            </a:r>
            <a:r>
              <a:rPr sz="2449" baseline="-21021" dirty="0">
                <a:latin typeface="Arial"/>
                <a:cs typeface="Arial"/>
              </a:rPr>
              <a:t>n</a:t>
            </a:r>
            <a:r>
              <a:rPr sz="2471" dirty="0">
                <a:latin typeface="Arial"/>
                <a:cs typeface="Arial"/>
              </a:rPr>
              <a:t>&gt; </a:t>
            </a:r>
            <a:r>
              <a:rPr sz="2471" spc="-4" dirty="0">
                <a:latin typeface="Arial"/>
                <a:cs typeface="Arial"/>
              </a:rPr>
              <a:t>to </a:t>
            </a:r>
            <a:endParaRPr lang="en-US" sz="2471" spc="-4" dirty="0" smtClean="0">
              <a:latin typeface="Arial"/>
              <a:cs typeface="Arial"/>
            </a:endParaRPr>
          </a:p>
          <a:p>
            <a:pPr marL="11206" marR="4483">
              <a:lnSpc>
                <a:spcPts val="2912"/>
              </a:lnSpc>
              <a:spcBef>
                <a:spcPts val="229"/>
              </a:spcBef>
              <a:tabLst>
                <a:tab pos="313221" algn="l"/>
                <a:tab pos="313781" algn="l"/>
              </a:tabLst>
            </a:pPr>
            <a:r>
              <a:rPr lang="en-US" sz="2471" u="heavy" dirty="0" smtClean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</a:t>
            </a:r>
            <a:r>
              <a:rPr sz="2471" u="heavy" dirty="0" smtClean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aximize </a:t>
            </a:r>
            <a:r>
              <a:rPr lang="en-US" sz="2471" u="heavy" spc="-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</a:t>
            </a:r>
            <a:r>
              <a:rPr sz="2471" u="heavy" spc="-4" dirty="0" smtClean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onditional </a:t>
            </a:r>
            <a:r>
              <a:rPr lang="en-US" sz="247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</a:t>
            </a:r>
            <a:r>
              <a:rPr sz="2471" u="heavy" dirty="0" smtClean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ikelihood</a:t>
            </a:r>
            <a:r>
              <a:rPr sz="2471" dirty="0" smtClean="0">
                <a:latin typeface="Arial"/>
                <a:cs typeface="Arial"/>
              </a:rPr>
              <a:t> </a:t>
            </a:r>
            <a:r>
              <a:rPr sz="2471" dirty="0">
                <a:latin typeface="Arial"/>
                <a:cs typeface="Arial"/>
              </a:rPr>
              <a:t>of </a:t>
            </a:r>
            <a:r>
              <a:rPr sz="2471" spc="-4" dirty="0">
                <a:latin typeface="Arial"/>
                <a:cs typeface="Arial"/>
              </a:rPr>
              <a:t>training data</a:t>
            </a:r>
            <a:endParaRPr sz="2471" dirty="0">
              <a:latin typeface="Arial"/>
              <a:cs typeface="Arial"/>
            </a:endParaRPr>
          </a:p>
          <a:p>
            <a:pPr marL="347401">
              <a:spcBef>
                <a:spcPts val="918"/>
              </a:spcBef>
            </a:pPr>
            <a:r>
              <a:rPr sz="2118" dirty="0">
                <a:latin typeface="Arial"/>
                <a:cs typeface="Arial"/>
              </a:rPr>
              <a:t>where</a:t>
            </a:r>
          </a:p>
          <a:p>
            <a:pPr>
              <a:lnSpc>
                <a:spcPct val="100000"/>
              </a:lnSpc>
            </a:pPr>
            <a:endParaRPr sz="2382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382" dirty="0">
              <a:latin typeface="Times New Roman"/>
              <a:cs typeface="Times New Roman"/>
            </a:endParaRPr>
          </a:p>
          <a:p>
            <a:pPr>
              <a:spcBef>
                <a:spcPts val="44"/>
              </a:spcBef>
            </a:pPr>
            <a:endParaRPr sz="1941" dirty="0">
              <a:latin typeface="Times New Roman"/>
              <a:cs typeface="Times New Roman"/>
            </a:endParaRPr>
          </a:p>
          <a:p>
            <a:pPr marL="313781" indent="-302575">
              <a:buChar char="•"/>
              <a:tabLst>
                <a:tab pos="313221" algn="l"/>
                <a:tab pos="313781" algn="l"/>
              </a:tabLst>
            </a:pPr>
            <a:r>
              <a:rPr sz="2471" spc="-4" dirty="0" smtClean="0">
                <a:latin typeface="Arial"/>
                <a:cs typeface="Arial"/>
              </a:rPr>
              <a:t>Training </a:t>
            </a:r>
            <a:r>
              <a:rPr sz="2471" spc="-4" dirty="0">
                <a:latin typeface="Arial"/>
                <a:cs typeface="Arial"/>
              </a:rPr>
              <a:t>data </a:t>
            </a:r>
            <a:r>
              <a:rPr sz="2471" dirty="0">
                <a:latin typeface="Arial"/>
                <a:cs typeface="Arial"/>
              </a:rPr>
              <a:t>D</a:t>
            </a:r>
            <a:r>
              <a:rPr sz="2471" spc="4" dirty="0">
                <a:latin typeface="Arial"/>
                <a:cs typeface="Arial"/>
              </a:rPr>
              <a:t> </a:t>
            </a:r>
            <a:r>
              <a:rPr sz="2471" dirty="0" smtClean="0">
                <a:latin typeface="Arial"/>
                <a:cs typeface="Arial"/>
              </a:rPr>
              <a:t>=</a:t>
            </a:r>
          </a:p>
          <a:p>
            <a:pPr marL="313781" indent="-302575">
              <a:spcBef>
                <a:spcPts val="565"/>
              </a:spcBef>
              <a:buChar char="•"/>
              <a:tabLst>
                <a:tab pos="313221" algn="l"/>
                <a:tab pos="313781" algn="l"/>
              </a:tabLst>
            </a:pPr>
            <a:r>
              <a:rPr sz="2471" spc="-4" dirty="0" smtClean="0">
                <a:latin typeface="Arial"/>
                <a:cs typeface="Arial"/>
              </a:rPr>
              <a:t>Data </a:t>
            </a:r>
            <a:r>
              <a:rPr sz="2471" dirty="0" smtClean="0">
                <a:latin typeface="Arial"/>
                <a:cs typeface="Arial"/>
              </a:rPr>
              <a:t>likelihood =</a:t>
            </a:r>
          </a:p>
          <a:p>
            <a:pPr marL="313781" indent="-302575">
              <a:spcBef>
                <a:spcPts val="565"/>
              </a:spcBef>
              <a:buChar char="•"/>
              <a:tabLst>
                <a:tab pos="313221" algn="l"/>
                <a:tab pos="313781" algn="l"/>
              </a:tabLst>
            </a:pPr>
            <a:r>
              <a:rPr sz="2471" spc="-4" dirty="0" smtClean="0">
                <a:latin typeface="Arial"/>
                <a:cs typeface="Arial"/>
              </a:rPr>
              <a:t>Data </a:t>
            </a:r>
            <a:r>
              <a:rPr sz="2471" u="heavy" spc="-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conditional</a:t>
            </a:r>
            <a:r>
              <a:rPr sz="2471" spc="-4" dirty="0">
                <a:latin typeface="Arial"/>
                <a:cs typeface="Arial"/>
              </a:rPr>
              <a:t> </a:t>
            </a:r>
            <a:r>
              <a:rPr sz="2471" dirty="0">
                <a:latin typeface="Arial"/>
                <a:cs typeface="Arial"/>
              </a:rPr>
              <a:t>likelihood =</a:t>
            </a:r>
          </a:p>
        </p:txBody>
      </p:sp>
      <p:sp>
        <p:nvSpPr>
          <p:cNvPr id="9" name="object 9"/>
          <p:cNvSpPr/>
          <p:nvPr/>
        </p:nvSpPr>
        <p:spPr>
          <a:xfrm>
            <a:off x="2651079" y="5607087"/>
            <a:ext cx="4112417" cy="625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10" name="object 3"/>
          <p:cNvSpPr/>
          <p:nvPr/>
        </p:nvSpPr>
        <p:spPr>
          <a:xfrm>
            <a:off x="3322611" y="3697292"/>
            <a:ext cx="2657085" cy="2890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11" name="object 4"/>
          <p:cNvSpPr/>
          <p:nvPr/>
        </p:nvSpPr>
        <p:spPr>
          <a:xfrm>
            <a:off x="4756279" y="4652677"/>
            <a:ext cx="1650308" cy="4946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12" name="object 5"/>
          <p:cNvSpPr/>
          <p:nvPr/>
        </p:nvSpPr>
        <p:spPr>
          <a:xfrm>
            <a:off x="3280619" y="4119298"/>
            <a:ext cx="1613647" cy="4902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13" name="object 6"/>
          <p:cNvSpPr/>
          <p:nvPr/>
        </p:nvSpPr>
        <p:spPr>
          <a:xfrm>
            <a:off x="1977796" y="2346987"/>
            <a:ext cx="4001900" cy="470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14" name="object 7"/>
          <p:cNvSpPr/>
          <p:nvPr/>
        </p:nvSpPr>
        <p:spPr>
          <a:xfrm>
            <a:off x="1977796" y="3021827"/>
            <a:ext cx="3807199" cy="4615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</p:spTree>
    <p:extLst>
      <p:ext uri="{BB962C8B-B14F-4D97-AF65-F5344CB8AC3E}">
        <p14:creationId xmlns:p14="http://schemas.microsoft.com/office/powerpoint/2010/main" val="65158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673951"/>
            <a:ext cx="9296400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 algn="l">
              <a:spcBef>
                <a:spcPts val="88"/>
              </a:spcBef>
            </a:pPr>
            <a:r>
              <a:rPr sz="4000" b="1" dirty="0"/>
              <a:t>Expressing </a:t>
            </a:r>
            <a:r>
              <a:rPr sz="4000" b="1" spc="-4" dirty="0"/>
              <a:t>Conditional </a:t>
            </a:r>
            <a:r>
              <a:rPr sz="4000" b="1" dirty="0"/>
              <a:t>Log</a:t>
            </a:r>
            <a:r>
              <a:rPr sz="4000" b="1" spc="-40" dirty="0"/>
              <a:t> </a:t>
            </a:r>
            <a:r>
              <a:rPr sz="4000" b="1" dirty="0"/>
              <a:t>Likelihood</a:t>
            </a:r>
          </a:p>
        </p:txBody>
      </p:sp>
      <p:sp>
        <p:nvSpPr>
          <p:cNvPr id="3" name="object 3"/>
          <p:cNvSpPr/>
          <p:nvPr/>
        </p:nvSpPr>
        <p:spPr>
          <a:xfrm>
            <a:off x="1447800" y="1559891"/>
            <a:ext cx="5486400" cy="5731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4" name="object 4"/>
          <p:cNvSpPr/>
          <p:nvPr/>
        </p:nvSpPr>
        <p:spPr>
          <a:xfrm>
            <a:off x="533401" y="3810000"/>
            <a:ext cx="6248399" cy="228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5" name="object 5"/>
          <p:cNvSpPr/>
          <p:nvPr/>
        </p:nvSpPr>
        <p:spPr>
          <a:xfrm>
            <a:off x="413902" y="2345856"/>
            <a:ext cx="3773469" cy="6759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6" name="object 6"/>
          <p:cNvSpPr/>
          <p:nvPr/>
        </p:nvSpPr>
        <p:spPr>
          <a:xfrm>
            <a:off x="4833256" y="2392087"/>
            <a:ext cx="3777343" cy="6297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</p:spTree>
    <p:extLst>
      <p:ext uri="{BB962C8B-B14F-4D97-AF65-F5344CB8AC3E}">
        <p14:creationId xmlns:p14="http://schemas.microsoft.com/office/powerpoint/2010/main" val="13307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859" y="685800"/>
            <a:ext cx="7370414" cy="500232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3177" b="1" dirty="0"/>
              <a:t>Maximizing </a:t>
            </a:r>
            <a:r>
              <a:rPr sz="3177" b="1" spc="-4" dirty="0"/>
              <a:t>Conditional </a:t>
            </a:r>
            <a:r>
              <a:rPr sz="3177" b="1" dirty="0"/>
              <a:t>Log</a:t>
            </a:r>
            <a:r>
              <a:rPr sz="3177" b="1" spc="-40" dirty="0"/>
              <a:t> </a:t>
            </a:r>
            <a:r>
              <a:rPr sz="3177" b="1" dirty="0"/>
              <a:t>Likelihood</a:t>
            </a:r>
          </a:p>
        </p:txBody>
      </p:sp>
      <p:sp>
        <p:nvSpPr>
          <p:cNvPr id="3" name="object 3"/>
          <p:cNvSpPr/>
          <p:nvPr/>
        </p:nvSpPr>
        <p:spPr>
          <a:xfrm>
            <a:off x="1676400" y="1600200"/>
            <a:ext cx="3733800" cy="6637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4" name="object 4"/>
          <p:cNvSpPr/>
          <p:nvPr/>
        </p:nvSpPr>
        <p:spPr>
          <a:xfrm>
            <a:off x="1676400" y="2526696"/>
            <a:ext cx="3733800" cy="6851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5" name="object 5"/>
          <p:cNvSpPr/>
          <p:nvPr/>
        </p:nvSpPr>
        <p:spPr>
          <a:xfrm>
            <a:off x="1079442" y="3474613"/>
            <a:ext cx="6937034" cy="12393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</p:spTree>
    <p:extLst>
      <p:ext uri="{BB962C8B-B14F-4D97-AF65-F5344CB8AC3E}">
        <p14:creationId xmlns:p14="http://schemas.microsoft.com/office/powerpoint/2010/main" val="253488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J(\theta)&#10;$&#10;&#10;\end{document}"/>
  <p:tag name="IGUANATEXSIZE" val="2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theta&#10;$&#10;&#10;\end{document}"/>
  <p:tag name="IGUANATEXSIZE" val="3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J(\theta)&#10;$&#10;&#10;\end{document}"/>
  <p:tag name="IGUANATEXSIZE" val="2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),y) = &#10;\left\{ \begin{array}{rl}&#10;- \mathrm{log}(h_\theta(x)) &amp;\mbox{if $y = 1$} \\&#10;- \mathrm{log}(1-h_\theta(x)) &amp;\mbox{if $y = 0$} &#10;\end{array} \right.&#10;$&#10;% \delta_i^{(l)} = \left(\sum_j W_{ji}^{(l)} \delta_j^{(l+1)}\right) f'(z_i^{(l)})&#10;&#10;&#10;&#10;\end{document}"/>
  <p:tag name="IGUANATEXSIZE" val="2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&#10;$&#10;&#10;\end{document}"/>
  <p:tag name="IGUANATEXSIZE" val="3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Cost = 0 if &#10;$ \displaystyle&#10;y = 1, h_\theta(x) = 1&#10;$&#10;&#10;\begin{tabular}{ll}&#10;But as &amp; &#10;$ \displaystyle&#10;h_\theta(x) \rightarrow 0&#10;$&#10;\\&#10;&amp;&#10;$ \displaystyle&#10;Cost \rightarrow \infty&#10;$&#10;\end{tabular}&#10;&#10;\hspace{3mm}&#10;&#10;Captures intuition that if $h_\theta(x) = 0$,&#10;&#10;(predict $P(y=1|x;\theta) = 0)$, but $y=1$, &#10;&#10;we'll penalize learning algorithm by a very &#10;&#10;large cost.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&#10;$&#10;&#10;\end{document}"/>
  <p:tag name="IGUANATEXSIZE" val="3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),y) = &#10;\left\{ \begin{array}{rl}&#10;- \mathrm{log}(h_\theta(x)) &amp;\mbox{if $y = 1$} \\&#10;- \mathrm{log}(1-h_\theta(x)) &amp;\mbox{if $y = 0$} &#10;\end{array} \right.&#10;$&#10;% \delta_i^{(l)} = \left(\sum_j W_{ji}^{(l)} \delta_j^{(l+1)}\right) f'(z_i^{(l)})&#10;&#10;&#10;&#10;\end{document}"/>
  <p:tag name="IGUANATEXSIZE" val="2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\frac{1}{m} \sum\limits^{m}_{i=1} \mathrm{Cost}(h_\theta(x^{(i)}),y^{(i)}) &#10;$&#10;% \delta_i^{(l)} = \left(\sum_j W_{ji}^{(l)} \delta_j^{(l+1)}\right) f'(z_i^{(l)})&#10;&#10;&#10;&#10;\end{document}"/>
  <p:tag name="IGUANATEXSIZE" val="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{ (x^{(1)},y^{(1)}), (x^{(2)},y^{(2)}), \cdots, (x^{(m)},y^{(m)})\}&#10;$&#10;&#10;\end{document}"/>
  <p:tag name="IGUANATEXSIZE" val="3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&#10;$&#10;&#10;&#10;&#10;\end{document}"/>
  <p:tag name="IGUANATEXSIZE" val="2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&#10;\min_\theta J(\theta)&#10;\]&#10;&#10;&#10;&#10;\end{document}"/>
  <p:tag name="IGUANATEXSIZE" val="2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&#10;$&#10;&#10;&#10;&#10;\end{document}"/>
  <p:tag name="IGUANATEXSIZE" val="2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frac{1}{1 + e^{- \theta^Tx}}&#10;$&#10;&#10;&#10;&#10;\end{document}"/>
  <p:tag name="IGUANATEXSIZE" val="2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displaystyle&#10;\quad\theta_j := \theta_j - \alpha \frac{\partial}{\partial \theta_j} J(\theta_0,\theta_1)&#10;$&#10;&#10;\}&#10;% \delta_i^{(l)} = \left(\sum_j W_{ji}^{(l)} \delta_j^{(l+1)}\right) f'(z_i^{(l)})&#10;&#10;&#10;&#10;\end{document}"/>
  <p:tag name="IGUANATEXSIZE" val="2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for $j=0$ and $j=1$)&#10;% \delta_i^{(l)} = \left(\sum_j W_{ji}^{(l)} \delta_j^{(l+1)}\right) f'(z_i^{(l)})&#10;&#10;&#10;&#10;\end{document}"/>
  <p:tag name="IGUANATEXSIZE" val="2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{\color{blue}\mathrm{temp}0} := \theta_0 - \alpha \frac{\partial}{\partial \theta_0} J(\theta_0,\theta_1)$ &#10;&#10;${\color{blue}\mathrm{temp}1} := \theta_1 - \alpha \frac{\partial}{\partial \theta_1} J(\theta_0,\theta_1)$ &#10;&#10;$\theta_0 := {\color{blue}\mathrm{temp}0}$&#10;&#10;$\theta_1 := {\color{blue}\mathrm{temp}1}$ &#10;&#10;% \delta_i^{(l)} = \left(\sum_j W_{ji}^{(l)} \delta_j^{(l+1)}\right) f'(z_i^{(l)})&#10;&#10;&#10;&#10;\end{document}"/>
  <p:tag name="IGUANATEXSIZE" val="2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{\color{blue}\mathrm{temp}0} := \theta_0 - \alpha \frac{\partial}{\partial \theta_0} J(\theta_0,\theta_1)$ &#10;&#10;$\theta_0 := {\color{blue}\mathrm{temp}0}$&#10;&#10;${\color{blue}\mathrm{temp}1} := \theta_1 - \alpha \frac{\partial}{\partial \theta_1} J(\theta_0,\theta_1)$ &#10;&#10;$\theta_1 := {\color{blue}\mathrm{temp}1}$ &#10;&#10;% \delta_i^{(l)} = \left(\sum_j W_{ji}^{(l)} \delta_j^{(l+1)}\right) f'(z_i^{(l)})&#10;&#10;&#10;&#10;\end{document}"/>
  <p:tag name="IGUANATEXSIZE" val="2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begin{tabular}{l|rrrr}&#10;&amp; $M = 0$ &amp; $M = 1$ &amp; $M = 3$ &amp; $M = 9$ \\ \hline &#10;$w_{ 0}^{\star}$ &amp;        0.19  &amp;       0.82  &amp;       0.31  &amp;       0.35 \\&#10;$w_{ 1}^{\star}$ &amp;    &amp;      -1.27  &amp;       7.99  &amp;     232.37 \\&#10;$w_{ 2}^{\star}$ &amp;    &amp;   &amp;     -25.43  &amp;   -5321.83 \\&#10;$w_{ 3}^{\star}$ &amp;    &amp;   &amp;      17.37  &amp;   48568.31 \\&#10;$w_{ 4}^{\star}$ &amp;    &amp;   &amp;   &amp; -231639.30 \\&#10;$w_{ 5}^{\star}$ &amp;    &amp;   &amp;   &amp;  640042.26 \\&#10;$w_{ 6}^{\star}$ &amp;    &amp;   &amp;   &amp; -1061800.52 \\&#10;$w_{ 7}^{\star}$ &amp;    &amp;   &amp;   &amp; 1042400.18 \\&#10;$w_{ 8}^{\star}$ &amp;    &amp;   &amp;   &amp; -557682.99 \\&#10;$w_{ 9}^{\star}$ &amp;    &amp;   &amp;   &amp;  125201.43 \\&#10;\end{tabular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211"/>
  <p:tag name="PICTUREFILESIZE" val="2751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\displaystyle&#10;x \in \left[ &#10;\begin{array}{c}&#10;x_0 \\&#10;x_1 \\&#10;\cdots \\&#10;x_n&#10;\end{array}&#10;\right]&#10;$&#10;&#10;&#10;\end{document}"/>
  <p:tag name="IGUANATEXSIZE" val="3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x_0 = 1, y\in\{0,1\}&#10;$&#10;&#10;&#10;\end{document}"/>
  <p:tag name="IGUANATEXSIZE" val="3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 = \frac{1}{1+e^{-\theta^Tx}}&#10;$&#10;&#10;\end{document}"/>
  <p:tag name="IGUANATEXSIZE" val="3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theta&#10;$&#10;&#10;\end{document}"/>
  <p:tag name="IGUANATEXSIZE" val="3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\frac{1}{m} \sum\limits^{m}_{i=1} \frac{1}{2} \left( h_\theta(x^{(i)}) - y^{(i)} \right)^2&#10;$&#10;% \delta_i^{(l)} = \left(\sum_j W_{ji}^{(l)} \delta_j^{(l+1)}\right) f'(z_i^{(l)})&#10;&#10;&#10;&#10;\end{document}"/>
  <p:tag name="IGUANATEXSIZE" val="2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^{(i)}),y^{(i)}) = \frac{1}{2} \left( h_\theta(x^{(i)}) - y^{(i)} \right)^2&#10;$&#10;% \delta_i^{(l)} = \left(\sum_j W_{ji}^{(l)} \delta_j^{(l+1)}\right) f'(z_i^{(l)})&#10;&#10;&#10;&#10;\end{document}"/>
  <p:tag name="IGUANATEXSIZE" val="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theta&#10;$&#10;&#10;\end{document}"/>
  <p:tag name="IGUANATEXSIZE" val="36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IS-ZC351-LEC-03</Template>
  <TotalTime>23482</TotalTime>
  <Words>7612</Words>
  <Application>Microsoft Office PowerPoint</Application>
  <PresentationFormat>On-screen Show (4:3)</PresentationFormat>
  <Paragraphs>1553</Paragraphs>
  <Slides>229</Slides>
  <Notes>55</Notes>
  <HiddenSlides>1</HiddenSlides>
  <MMClips>0</MMClips>
  <ScaleCrop>false</ScaleCrop>
  <HeadingPairs>
    <vt:vector size="8" baseType="variant">
      <vt:variant>
        <vt:lpstr>Fonts Used</vt:lpstr>
      </vt:variant>
      <vt:variant>
        <vt:i4>28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229</vt:i4>
      </vt:variant>
    </vt:vector>
  </HeadingPairs>
  <TitlesOfParts>
    <vt:vector size="265" baseType="lpstr">
      <vt:lpstr>맑은 고딕</vt:lpstr>
      <vt:lpstr>MS PGothic</vt:lpstr>
      <vt:lpstr>MS PGothic</vt:lpstr>
      <vt:lpstr>&amp;quot</vt:lpstr>
      <vt:lpstr>Arial</vt:lpstr>
      <vt:lpstr>AvenirRoman</vt:lpstr>
      <vt:lpstr>Calibri</vt:lpstr>
      <vt:lpstr>Cambria Math</vt:lpstr>
      <vt:lpstr>Centaur</vt:lpstr>
      <vt:lpstr>cmmi10</vt:lpstr>
      <vt:lpstr>Comic Sans MS</vt:lpstr>
      <vt:lpstr>Courier New</vt:lpstr>
      <vt:lpstr>굴림</vt:lpstr>
      <vt:lpstr>Helvetica</vt:lpstr>
      <vt:lpstr>MathJax_Main</vt:lpstr>
      <vt:lpstr>MathJax_Math-italic</vt:lpstr>
      <vt:lpstr>MathJax_Size1</vt:lpstr>
      <vt:lpstr>Monotype Sorts</vt:lpstr>
      <vt:lpstr>Noto Sans Symbols</vt:lpstr>
      <vt:lpstr>Open Sans</vt:lpstr>
      <vt:lpstr>PT Sans</vt:lpstr>
      <vt:lpstr>Symbol</vt:lpstr>
      <vt:lpstr>Tahoma</vt:lpstr>
      <vt:lpstr>Times</vt:lpstr>
      <vt:lpstr>Times New Roman</vt:lpstr>
      <vt:lpstr>Trebuchet MS</vt:lpstr>
      <vt:lpstr>Tw Cen MT</vt:lpstr>
      <vt:lpstr>Wingdings</vt:lpstr>
      <vt:lpstr>1_Office Theme</vt:lpstr>
      <vt:lpstr>Office Theme</vt:lpstr>
      <vt:lpstr>2_Office Theme</vt:lpstr>
      <vt:lpstr>3_Office Theme</vt:lpstr>
      <vt:lpstr>비트맵 이미지</vt:lpstr>
      <vt:lpstr>Worksheet</vt:lpstr>
      <vt:lpstr>Equation</vt:lpstr>
      <vt:lpstr>VISIO</vt:lpstr>
      <vt:lpstr>Machine Learning DSECL    ZG565</vt:lpstr>
      <vt:lpstr>PowerPoint Presentation</vt:lpstr>
      <vt:lpstr>PowerPoint Presentation</vt:lpstr>
      <vt:lpstr>Session 1 Review: ML Introduction</vt:lpstr>
      <vt:lpstr>What is Machine Learning?</vt:lpstr>
      <vt:lpstr>A Checker Learning Problem</vt:lpstr>
      <vt:lpstr>Supervised Learning: Regression</vt:lpstr>
      <vt:lpstr>Supervised Learning: Classification</vt:lpstr>
      <vt:lpstr>Unsupervised Learning</vt:lpstr>
      <vt:lpstr>Designing a Learning System</vt:lpstr>
      <vt:lpstr>Issues in Machine Learning</vt:lpstr>
      <vt:lpstr>Session 2 Review: Math Prelims</vt:lpstr>
      <vt:lpstr>PowerPoint Presentation</vt:lpstr>
      <vt:lpstr>Matrix Operations</vt:lpstr>
      <vt:lpstr>Differentiation Formulas</vt:lpstr>
      <vt:lpstr>More Formulas</vt:lpstr>
      <vt:lpstr>Product and Quotient</vt:lpstr>
      <vt:lpstr>Chain Rule</vt:lpstr>
      <vt:lpstr>Random Variable</vt:lpstr>
      <vt:lpstr>Random Variable</vt:lpstr>
      <vt:lpstr>Random Variable</vt:lpstr>
      <vt:lpstr>Probability Theory</vt:lpstr>
      <vt:lpstr>Probability Theory</vt:lpstr>
      <vt:lpstr>Probability Theory</vt:lpstr>
      <vt:lpstr>Probability Densities</vt:lpstr>
      <vt:lpstr>Probability Distributions</vt:lpstr>
      <vt:lpstr>Bernoulli Distribution</vt:lpstr>
      <vt:lpstr>Binomial Distribution</vt:lpstr>
      <vt:lpstr>Gaussian Distribution</vt:lpstr>
      <vt:lpstr>Mean, Variance &amp; Standard Deviation</vt:lpstr>
      <vt:lpstr>Gaussian Distribution</vt:lpstr>
      <vt:lpstr>Gaussian Distribution</vt:lpstr>
      <vt:lpstr>Gaussian Distribution</vt:lpstr>
      <vt:lpstr>JOINT Distributions</vt:lpstr>
      <vt:lpstr>JOINT Distribution</vt:lpstr>
      <vt:lpstr>Conditional Probability</vt:lpstr>
      <vt:lpstr>Example  </vt:lpstr>
      <vt:lpstr>Example  </vt:lpstr>
      <vt:lpstr>Example  </vt:lpstr>
      <vt:lpstr>Remember:  Some terminology</vt:lpstr>
      <vt:lpstr>PowerPoint Presentation</vt:lpstr>
      <vt:lpstr>Features of Bayesian learning</vt:lpstr>
      <vt:lpstr>Features of Bayesian learning</vt:lpstr>
      <vt:lpstr>Bayes Theorem</vt:lpstr>
      <vt:lpstr>MAP Hypothesis</vt:lpstr>
      <vt:lpstr>Maximum Likelihood estimation</vt:lpstr>
      <vt:lpstr>PowerPoint Presentation</vt:lpstr>
      <vt:lpstr>Probabilistic Generative Classifiers</vt:lpstr>
      <vt:lpstr>PowerPoint Presentation</vt:lpstr>
      <vt:lpstr>PowerPoint Presentation</vt:lpstr>
      <vt:lpstr>Generative Models</vt:lpstr>
      <vt:lpstr>Conditional independence</vt:lpstr>
      <vt:lpstr>Applying conditional independence</vt:lpstr>
      <vt:lpstr>Naïve Bayes Independence assumption</vt:lpstr>
      <vt:lpstr>Naïve Bayes classifier</vt:lpstr>
      <vt:lpstr>NAÏVE BAYES CLASSIFIER</vt:lpstr>
      <vt:lpstr>Naive Bayes Classifier</vt:lpstr>
      <vt:lpstr>Naive Bayes Algorithm</vt:lpstr>
      <vt:lpstr>Example 1 </vt:lpstr>
      <vt:lpstr>Issues with Naïve Bayes Classifier</vt:lpstr>
      <vt:lpstr>Issues with Naïve Bayes Classifier</vt:lpstr>
      <vt:lpstr>A Simple Example</vt:lpstr>
      <vt:lpstr>Laplace smoothing</vt:lpstr>
      <vt:lpstr>Apply Laplace Smoothing</vt:lpstr>
      <vt:lpstr>Naive Bayes Classifier</vt:lpstr>
      <vt:lpstr>Learning to Classify Text</vt:lpstr>
      <vt:lpstr>Learning to Classify Text</vt:lpstr>
      <vt:lpstr>Learning to Classify Text</vt:lpstr>
      <vt:lpstr>PowerPoint Presentation</vt:lpstr>
      <vt:lpstr>Logistic Regression</vt:lpstr>
      <vt:lpstr>Sigmoid/Logistic Function</vt:lpstr>
      <vt:lpstr>Hypothesis representation</vt:lpstr>
      <vt:lpstr>Interpretation of hypothesis output</vt:lpstr>
      <vt:lpstr>Logistic regression</vt:lpstr>
      <vt:lpstr>Linear Decision boundary</vt:lpstr>
      <vt:lpstr>Nonlinear Decision boundary</vt:lpstr>
      <vt:lpstr>PowerPoint Presentation</vt:lpstr>
      <vt:lpstr>Cost function for Linear Regression</vt:lpstr>
      <vt:lpstr>PowerPoint Presentation</vt:lpstr>
      <vt:lpstr>Error (Cost) Function</vt:lpstr>
      <vt:lpstr>Entropy</vt:lpstr>
      <vt:lpstr>Cross Entropy</vt:lpstr>
      <vt:lpstr>PowerPoint Presentation</vt:lpstr>
      <vt:lpstr>PowerPoint Presentation</vt:lpstr>
      <vt:lpstr>Cost function for Logistic Regression</vt:lpstr>
      <vt:lpstr>Logistic regression cost function</vt:lpstr>
      <vt:lpstr>PowerPoint Presentation</vt:lpstr>
      <vt:lpstr>Logistic regression</vt:lpstr>
      <vt:lpstr>Linear Classification!</vt:lpstr>
      <vt:lpstr>PowerPoint Presentation</vt:lpstr>
      <vt:lpstr>Logistic Regression and  Gaussian Naïve Bayes Classifier</vt:lpstr>
      <vt:lpstr>Logistic and Gaussian Naïve Bayes Equivalence</vt:lpstr>
      <vt:lpstr>Derive form for P(Y|X) for Gaussian P(Xi|Y=yk) assuming σik = σi</vt:lpstr>
      <vt:lpstr>Gaussian P (Xi|Y =yk)</vt:lpstr>
      <vt:lpstr>Parameter estimation of generic logistic regression</vt:lpstr>
      <vt:lpstr>Estimating parameters</vt:lpstr>
      <vt:lpstr>Training Logistic Regression: MCLE</vt:lpstr>
      <vt:lpstr>Expressing Conditional Log Likelihood</vt:lpstr>
      <vt:lpstr>Maximizing Conditional Log Likelihood</vt:lpstr>
      <vt:lpstr>PowerPoint Presentation</vt:lpstr>
      <vt:lpstr>Maximize Conditional Log Likelihood: Gradient Ascent</vt:lpstr>
      <vt:lpstr>Maximize Conditional Log Likelihood: Gradient Ascent</vt:lpstr>
      <vt:lpstr>Logistic regression more generally</vt:lpstr>
      <vt:lpstr>Multi-class classification</vt:lpstr>
      <vt:lpstr>Multi-class classification</vt:lpstr>
      <vt:lpstr>One-vs-all (one-vs-rest)</vt:lpstr>
      <vt:lpstr>One-vs-all</vt:lpstr>
      <vt:lpstr>How does logistic regression handle missing values?</vt:lpstr>
      <vt:lpstr>Logistic Regression Applications</vt:lpstr>
      <vt:lpstr>Class Imbalance Problem</vt:lpstr>
      <vt:lpstr>Approaches to solve Class imbalance problem </vt:lpstr>
      <vt:lpstr>Regression</vt:lpstr>
      <vt:lpstr>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Stochastic gradient descent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Bayesian analysis</vt:lpstr>
      <vt:lpstr>Maximum likelihood and  least-squared error hypotheses</vt:lpstr>
      <vt:lpstr>Choose parameterized form for  P(Y|X; θ)</vt:lpstr>
      <vt:lpstr>Consider Linear Regression</vt:lpstr>
      <vt:lpstr>Training Linear Regression : Maximum Conditional Likelihood Estimate (MCLE)</vt:lpstr>
      <vt:lpstr>Training Linear Regression: MCLE</vt:lpstr>
      <vt:lpstr>Training Linear Regression: MCLE, MLE</vt:lpstr>
      <vt:lpstr>Training Linear Regression</vt:lpstr>
      <vt:lpstr>Regression – What you should know</vt:lpstr>
      <vt:lpstr>PowerPoint Presentation</vt:lpstr>
      <vt:lpstr>Linear Basis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Selection - 1st Order Polynomial</vt:lpstr>
      <vt:lpstr>Model Selection - 3rd Order Polynomial</vt:lpstr>
      <vt:lpstr>Model Selection - 9th Order Polynomial</vt:lpstr>
      <vt:lpstr>Overfitting</vt:lpstr>
      <vt:lpstr>Overfitting</vt:lpstr>
      <vt:lpstr>Addressing overfitting </vt:lpstr>
      <vt:lpstr>Increasing input data size</vt:lpstr>
      <vt:lpstr>Data Set Size: N = 100 </vt:lpstr>
      <vt:lpstr> Combatting Overfitting  </vt:lpstr>
      <vt:lpstr>Addressing overfitting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Ridge Regression</vt:lpstr>
      <vt:lpstr>Lasso Regression</vt:lpstr>
      <vt:lpstr>Elastic Net</vt:lpstr>
      <vt:lpstr>PowerPoint Presentation</vt:lpstr>
      <vt:lpstr>Bias-Variance Tradeoff</vt:lpstr>
      <vt:lpstr>Bias – Variance decomposition of error</vt:lpstr>
      <vt:lpstr>PowerPoint Presentation</vt:lpstr>
      <vt:lpstr>PowerPoint Presentation</vt:lpstr>
      <vt:lpstr>PowerPoint Presentation</vt:lpstr>
      <vt:lpstr>PowerPoint Presentation</vt:lpstr>
      <vt:lpstr>E  ( f  yˆ)2</vt:lpstr>
      <vt:lpstr>Relation between  ln λ and variance,  ln λ and bias </vt:lpstr>
      <vt:lpstr>Value of regularization parameter λ</vt:lpstr>
      <vt:lpstr>Decision trees </vt:lpstr>
      <vt:lpstr>Decision Tree</vt:lpstr>
      <vt:lpstr>Decision tree representation (PlayTennis)</vt:lpstr>
      <vt:lpstr>Decision trees expressivity</vt:lpstr>
      <vt:lpstr>Measure of Information</vt:lpstr>
      <vt:lpstr>Entropy</vt:lpstr>
      <vt:lpstr>Entropy in general</vt:lpstr>
      <vt:lpstr>Entropy in binary classification</vt:lpstr>
      <vt:lpstr>Information gain as entropy reduction</vt:lpstr>
      <vt:lpstr>Example</vt:lpstr>
      <vt:lpstr>Example: Information gain</vt:lpstr>
      <vt:lpstr>Example</vt:lpstr>
      <vt:lpstr>Which attribute is the best classifier?</vt:lpstr>
      <vt:lpstr>First step: which attribute to test at the root?</vt:lpstr>
      <vt:lpstr>After first step</vt:lpstr>
      <vt:lpstr>Second step</vt:lpstr>
      <vt:lpstr>Second and third steps</vt:lpstr>
      <vt:lpstr>ID3: algorithm</vt:lpstr>
      <vt:lpstr>Prefer shorter hypotheses:  Occam's razor</vt:lpstr>
      <vt:lpstr>Issues in decision trees learning</vt:lpstr>
      <vt:lpstr>Overfitting: definition</vt:lpstr>
      <vt:lpstr>Example</vt:lpstr>
      <vt:lpstr>Overfitting in decision trees</vt:lpstr>
      <vt:lpstr>Avoid overfitting in Decision Trees</vt:lpstr>
      <vt:lpstr>Reduced-error pruning</vt:lpstr>
      <vt:lpstr>Rule post-pruning</vt:lpstr>
      <vt:lpstr>Converting to rules</vt:lpstr>
      <vt:lpstr>Rule Post-Pruning</vt:lpstr>
      <vt:lpstr>Why converting to rules?</vt:lpstr>
      <vt:lpstr>Dealing with continuous-valued attributes</vt:lpstr>
      <vt:lpstr>Problems with information gain</vt:lpstr>
      <vt:lpstr>An alternative measure: gain ratio</vt:lpstr>
      <vt:lpstr>Handling missing values training data</vt:lpstr>
      <vt:lpstr>Applications</vt:lpstr>
    </vt:vector>
  </TitlesOfParts>
  <Company>State  University of New York at Buffalo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Avinash</dc:creator>
  <cp:lastModifiedBy>Admin</cp:lastModifiedBy>
  <cp:revision>539</cp:revision>
  <cp:lastPrinted>1601-01-01T00:00:00Z</cp:lastPrinted>
  <dcterms:created xsi:type="dcterms:W3CDTF">2001-10-10T03:11:58Z</dcterms:created>
  <dcterms:modified xsi:type="dcterms:W3CDTF">2020-10-18T12:26:20Z</dcterms:modified>
</cp:coreProperties>
</file>